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ti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3.xml" ContentType="application/vnd.openxmlformats-officedocument.drawingml.chart+xml"/>
  <Override PartName="/ppt/charts/chart4.xml" ContentType="application/vnd.openxmlformats-officedocument.drawingml.chart+xml"/>
  <Override PartName="/ppt/theme/themeOverride2.xml" ContentType="application/vnd.openxmlformats-officedocument.themeOverride+xml"/>
  <Override PartName="/ppt/charts/chart5.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rts/chart6.xml" ContentType="application/vnd.openxmlformats-officedocument.drawingml.chart+xml"/>
  <Override PartName="/ppt/charts/style3.xml" ContentType="application/vnd.ms-office.chartstyle+xml"/>
  <Override PartName="/ppt/charts/colors3.xml" ContentType="application/vnd.ms-office.chartcolorstyl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74" r:id="rId2"/>
    <p:sldId id="275" r:id="rId3"/>
    <p:sldId id="276" r:id="rId4"/>
    <p:sldId id="277" r:id="rId5"/>
    <p:sldId id="278" r:id="rId6"/>
    <p:sldId id="279" r:id="rId7"/>
    <p:sldId id="280"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81" r:id="rId26"/>
    <p:sldId id="282" r:id="rId27"/>
    <p:sldId id="28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aditya.raghavendran\Downloads\Price%20Optimisation%20Final.xlsm"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embeddings/oleObject1.bin"/></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2.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3" Type="http://schemas.openxmlformats.org/officeDocument/2006/relationships/oleObject" Target="file:///C:\Users\abhineet.basan\Documents\others\final%20summary.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Segoe UI Light" panose="020B0502040204020203" pitchFamily="34" charset="0"/>
                <a:ea typeface="+mn-ea"/>
                <a:cs typeface="+mn-cs"/>
              </a:defRPr>
            </a:pPr>
            <a:r>
              <a:rPr lang="en-US" sz="1200" b="1">
                <a:latin typeface="Segoe UI Light" panose="020B0502040204020203" pitchFamily="34" charset="0"/>
              </a:rPr>
              <a:t>Total Margin vs Home Brand Price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Segoe UI Light" panose="020B0502040204020203" pitchFamily="34" charset="0"/>
              <a:ea typeface="+mn-ea"/>
              <a:cs typeface="+mn-cs"/>
            </a:defRPr>
          </a:pPr>
          <a:endParaRPr lang="en-US"/>
        </a:p>
      </c:txPr>
    </c:title>
    <c:autoTitleDeleted val="0"/>
    <c:plotArea>
      <c:layout>
        <c:manualLayout>
          <c:layoutTarget val="inner"/>
          <c:xMode val="edge"/>
          <c:yMode val="edge"/>
          <c:x val="0.21921293883656878"/>
          <c:y val="0.18291931126385755"/>
          <c:w val="0.60596160425812473"/>
          <c:h val="0.58108851417855134"/>
        </c:manualLayout>
      </c:layout>
      <c:lineChart>
        <c:grouping val="standard"/>
        <c:varyColors val="0"/>
        <c:ser>
          <c:idx val="2"/>
          <c:order val="1"/>
          <c:tx>
            <c:v>Feasible Region</c:v>
          </c:tx>
          <c:spPr>
            <a:ln w="19050" cap="rnd">
              <a:solidFill>
                <a:schemeClr val="accent3"/>
              </a:solidFill>
              <a:round/>
            </a:ln>
            <a:effectLst/>
          </c:spPr>
          <c:marker>
            <c:symbol val="none"/>
          </c:marker>
          <c:cat>
            <c:numRef>
              <c:f>Tool_7!$P$12:$P$385</c:f>
              <c:numCache>
                <c:formatCode>General</c:formatCode>
                <c:ptCount val="374"/>
                <c:pt idx="0">
                  <c:v>558</c:v>
                </c:pt>
                <c:pt idx="1">
                  <c:v>559</c:v>
                </c:pt>
                <c:pt idx="2">
                  <c:v>560</c:v>
                </c:pt>
                <c:pt idx="3">
                  <c:v>561</c:v>
                </c:pt>
                <c:pt idx="4">
                  <c:v>562</c:v>
                </c:pt>
                <c:pt idx="5">
                  <c:v>563</c:v>
                </c:pt>
                <c:pt idx="6">
                  <c:v>564</c:v>
                </c:pt>
                <c:pt idx="7">
                  <c:v>565</c:v>
                </c:pt>
                <c:pt idx="8">
                  <c:v>566</c:v>
                </c:pt>
                <c:pt idx="9">
                  <c:v>567</c:v>
                </c:pt>
                <c:pt idx="10">
                  <c:v>568</c:v>
                </c:pt>
                <c:pt idx="11">
                  <c:v>569</c:v>
                </c:pt>
                <c:pt idx="12">
                  <c:v>570</c:v>
                </c:pt>
                <c:pt idx="13">
                  <c:v>571</c:v>
                </c:pt>
                <c:pt idx="14">
                  <c:v>572</c:v>
                </c:pt>
                <c:pt idx="15">
                  <c:v>573</c:v>
                </c:pt>
                <c:pt idx="16">
                  <c:v>574</c:v>
                </c:pt>
                <c:pt idx="17">
                  <c:v>575</c:v>
                </c:pt>
                <c:pt idx="18">
                  <c:v>576</c:v>
                </c:pt>
                <c:pt idx="19">
                  <c:v>577</c:v>
                </c:pt>
                <c:pt idx="20">
                  <c:v>578</c:v>
                </c:pt>
                <c:pt idx="21">
                  <c:v>579</c:v>
                </c:pt>
                <c:pt idx="22">
                  <c:v>580</c:v>
                </c:pt>
                <c:pt idx="23">
                  <c:v>581</c:v>
                </c:pt>
                <c:pt idx="24">
                  <c:v>582</c:v>
                </c:pt>
                <c:pt idx="25">
                  <c:v>583</c:v>
                </c:pt>
                <c:pt idx="26">
                  <c:v>584</c:v>
                </c:pt>
                <c:pt idx="27">
                  <c:v>585</c:v>
                </c:pt>
                <c:pt idx="28">
                  <c:v>586</c:v>
                </c:pt>
                <c:pt idx="29">
                  <c:v>587</c:v>
                </c:pt>
                <c:pt idx="30">
                  <c:v>588</c:v>
                </c:pt>
                <c:pt idx="31">
                  <c:v>589</c:v>
                </c:pt>
                <c:pt idx="32">
                  <c:v>590</c:v>
                </c:pt>
                <c:pt idx="33">
                  <c:v>591</c:v>
                </c:pt>
                <c:pt idx="34">
                  <c:v>592</c:v>
                </c:pt>
                <c:pt idx="35">
                  <c:v>593</c:v>
                </c:pt>
                <c:pt idx="36">
                  <c:v>594</c:v>
                </c:pt>
                <c:pt idx="37">
                  <c:v>595</c:v>
                </c:pt>
                <c:pt idx="38">
                  <c:v>596</c:v>
                </c:pt>
                <c:pt idx="39">
                  <c:v>597</c:v>
                </c:pt>
                <c:pt idx="40">
                  <c:v>598</c:v>
                </c:pt>
                <c:pt idx="41">
                  <c:v>599</c:v>
                </c:pt>
                <c:pt idx="42">
                  <c:v>600</c:v>
                </c:pt>
                <c:pt idx="43">
                  <c:v>601</c:v>
                </c:pt>
                <c:pt idx="44">
                  <c:v>602</c:v>
                </c:pt>
                <c:pt idx="45">
                  <c:v>603</c:v>
                </c:pt>
                <c:pt idx="46">
                  <c:v>604</c:v>
                </c:pt>
                <c:pt idx="47">
                  <c:v>605</c:v>
                </c:pt>
                <c:pt idx="48">
                  <c:v>606</c:v>
                </c:pt>
                <c:pt idx="49">
                  <c:v>607</c:v>
                </c:pt>
                <c:pt idx="50">
                  <c:v>608</c:v>
                </c:pt>
                <c:pt idx="51">
                  <c:v>609</c:v>
                </c:pt>
                <c:pt idx="52">
                  <c:v>610</c:v>
                </c:pt>
                <c:pt idx="53">
                  <c:v>611</c:v>
                </c:pt>
                <c:pt idx="54">
                  <c:v>612</c:v>
                </c:pt>
                <c:pt idx="55">
                  <c:v>613</c:v>
                </c:pt>
                <c:pt idx="56">
                  <c:v>614</c:v>
                </c:pt>
                <c:pt idx="57">
                  <c:v>615</c:v>
                </c:pt>
                <c:pt idx="58">
                  <c:v>616</c:v>
                </c:pt>
                <c:pt idx="59">
                  <c:v>617</c:v>
                </c:pt>
                <c:pt idx="60">
                  <c:v>618</c:v>
                </c:pt>
                <c:pt idx="61">
                  <c:v>619</c:v>
                </c:pt>
                <c:pt idx="62">
                  <c:v>620</c:v>
                </c:pt>
                <c:pt idx="63">
                  <c:v>621</c:v>
                </c:pt>
                <c:pt idx="64">
                  <c:v>622</c:v>
                </c:pt>
                <c:pt idx="65">
                  <c:v>623</c:v>
                </c:pt>
                <c:pt idx="66">
                  <c:v>624</c:v>
                </c:pt>
                <c:pt idx="67">
                  <c:v>625</c:v>
                </c:pt>
                <c:pt idx="68">
                  <c:v>626</c:v>
                </c:pt>
                <c:pt idx="69">
                  <c:v>627</c:v>
                </c:pt>
                <c:pt idx="70">
                  <c:v>628</c:v>
                </c:pt>
                <c:pt idx="71">
                  <c:v>629</c:v>
                </c:pt>
                <c:pt idx="72">
                  <c:v>630</c:v>
                </c:pt>
                <c:pt idx="73">
                  <c:v>631</c:v>
                </c:pt>
                <c:pt idx="74">
                  <c:v>632</c:v>
                </c:pt>
                <c:pt idx="75">
                  <c:v>633</c:v>
                </c:pt>
                <c:pt idx="76">
                  <c:v>634</c:v>
                </c:pt>
                <c:pt idx="77">
                  <c:v>635</c:v>
                </c:pt>
                <c:pt idx="78">
                  <c:v>636</c:v>
                </c:pt>
                <c:pt idx="79">
                  <c:v>637</c:v>
                </c:pt>
                <c:pt idx="80">
                  <c:v>638</c:v>
                </c:pt>
                <c:pt idx="81">
                  <c:v>639</c:v>
                </c:pt>
                <c:pt idx="82">
                  <c:v>640</c:v>
                </c:pt>
                <c:pt idx="83">
                  <c:v>641</c:v>
                </c:pt>
                <c:pt idx="84">
                  <c:v>642</c:v>
                </c:pt>
                <c:pt idx="85">
                  <c:v>643</c:v>
                </c:pt>
                <c:pt idx="86">
                  <c:v>644</c:v>
                </c:pt>
                <c:pt idx="87">
                  <c:v>645</c:v>
                </c:pt>
                <c:pt idx="88">
                  <c:v>646</c:v>
                </c:pt>
                <c:pt idx="89">
                  <c:v>647</c:v>
                </c:pt>
                <c:pt idx="90">
                  <c:v>648</c:v>
                </c:pt>
                <c:pt idx="91">
                  <c:v>649</c:v>
                </c:pt>
                <c:pt idx="92">
                  <c:v>650</c:v>
                </c:pt>
                <c:pt idx="93">
                  <c:v>651</c:v>
                </c:pt>
                <c:pt idx="94">
                  <c:v>652</c:v>
                </c:pt>
                <c:pt idx="95">
                  <c:v>653</c:v>
                </c:pt>
                <c:pt idx="96">
                  <c:v>654</c:v>
                </c:pt>
                <c:pt idx="97">
                  <c:v>655</c:v>
                </c:pt>
                <c:pt idx="98">
                  <c:v>656</c:v>
                </c:pt>
                <c:pt idx="99">
                  <c:v>657</c:v>
                </c:pt>
                <c:pt idx="100">
                  <c:v>658</c:v>
                </c:pt>
                <c:pt idx="101">
                  <c:v>659</c:v>
                </c:pt>
                <c:pt idx="102">
                  <c:v>660</c:v>
                </c:pt>
                <c:pt idx="103">
                  <c:v>661</c:v>
                </c:pt>
                <c:pt idx="104">
                  <c:v>662</c:v>
                </c:pt>
                <c:pt idx="105">
                  <c:v>663</c:v>
                </c:pt>
                <c:pt idx="106">
                  <c:v>664</c:v>
                </c:pt>
                <c:pt idx="107">
                  <c:v>665</c:v>
                </c:pt>
                <c:pt idx="108">
                  <c:v>666</c:v>
                </c:pt>
                <c:pt idx="109">
                  <c:v>667</c:v>
                </c:pt>
                <c:pt idx="110">
                  <c:v>668</c:v>
                </c:pt>
                <c:pt idx="111">
                  <c:v>669</c:v>
                </c:pt>
                <c:pt idx="112">
                  <c:v>670</c:v>
                </c:pt>
                <c:pt idx="113">
                  <c:v>671</c:v>
                </c:pt>
                <c:pt idx="114">
                  <c:v>672</c:v>
                </c:pt>
                <c:pt idx="115">
                  <c:v>673</c:v>
                </c:pt>
                <c:pt idx="116">
                  <c:v>674</c:v>
                </c:pt>
                <c:pt idx="117">
                  <c:v>675</c:v>
                </c:pt>
                <c:pt idx="118">
                  <c:v>676</c:v>
                </c:pt>
                <c:pt idx="119">
                  <c:v>677</c:v>
                </c:pt>
                <c:pt idx="120">
                  <c:v>678</c:v>
                </c:pt>
                <c:pt idx="121">
                  <c:v>679</c:v>
                </c:pt>
                <c:pt idx="122">
                  <c:v>680</c:v>
                </c:pt>
                <c:pt idx="123">
                  <c:v>681</c:v>
                </c:pt>
                <c:pt idx="124">
                  <c:v>682</c:v>
                </c:pt>
                <c:pt idx="125">
                  <c:v>683</c:v>
                </c:pt>
                <c:pt idx="126">
                  <c:v>684</c:v>
                </c:pt>
                <c:pt idx="127">
                  <c:v>685</c:v>
                </c:pt>
                <c:pt idx="128">
                  <c:v>686</c:v>
                </c:pt>
                <c:pt idx="129">
                  <c:v>687</c:v>
                </c:pt>
                <c:pt idx="130">
                  <c:v>688</c:v>
                </c:pt>
                <c:pt idx="131">
                  <c:v>689</c:v>
                </c:pt>
                <c:pt idx="132">
                  <c:v>690</c:v>
                </c:pt>
                <c:pt idx="133">
                  <c:v>691</c:v>
                </c:pt>
                <c:pt idx="134">
                  <c:v>692</c:v>
                </c:pt>
                <c:pt idx="135">
                  <c:v>693</c:v>
                </c:pt>
                <c:pt idx="136">
                  <c:v>694</c:v>
                </c:pt>
                <c:pt idx="137">
                  <c:v>695</c:v>
                </c:pt>
                <c:pt idx="138">
                  <c:v>696</c:v>
                </c:pt>
                <c:pt idx="139">
                  <c:v>697</c:v>
                </c:pt>
                <c:pt idx="140">
                  <c:v>698</c:v>
                </c:pt>
                <c:pt idx="141">
                  <c:v>699</c:v>
                </c:pt>
                <c:pt idx="142">
                  <c:v>700</c:v>
                </c:pt>
                <c:pt idx="143">
                  <c:v>701</c:v>
                </c:pt>
                <c:pt idx="144">
                  <c:v>702</c:v>
                </c:pt>
                <c:pt idx="145">
                  <c:v>703</c:v>
                </c:pt>
                <c:pt idx="146">
                  <c:v>704</c:v>
                </c:pt>
                <c:pt idx="147">
                  <c:v>705</c:v>
                </c:pt>
                <c:pt idx="148">
                  <c:v>706</c:v>
                </c:pt>
                <c:pt idx="149">
                  <c:v>707</c:v>
                </c:pt>
                <c:pt idx="150">
                  <c:v>708</c:v>
                </c:pt>
                <c:pt idx="151">
                  <c:v>709</c:v>
                </c:pt>
                <c:pt idx="152">
                  <c:v>710</c:v>
                </c:pt>
                <c:pt idx="153">
                  <c:v>711</c:v>
                </c:pt>
                <c:pt idx="154">
                  <c:v>712</c:v>
                </c:pt>
                <c:pt idx="155">
                  <c:v>713</c:v>
                </c:pt>
                <c:pt idx="156">
                  <c:v>714</c:v>
                </c:pt>
                <c:pt idx="157">
                  <c:v>715</c:v>
                </c:pt>
                <c:pt idx="158">
                  <c:v>716</c:v>
                </c:pt>
                <c:pt idx="159">
                  <c:v>717</c:v>
                </c:pt>
                <c:pt idx="160">
                  <c:v>718</c:v>
                </c:pt>
                <c:pt idx="161">
                  <c:v>719</c:v>
                </c:pt>
                <c:pt idx="162">
                  <c:v>720</c:v>
                </c:pt>
                <c:pt idx="163">
                  <c:v>721</c:v>
                </c:pt>
                <c:pt idx="164">
                  <c:v>722</c:v>
                </c:pt>
                <c:pt idx="165">
                  <c:v>723</c:v>
                </c:pt>
                <c:pt idx="166">
                  <c:v>724</c:v>
                </c:pt>
                <c:pt idx="167">
                  <c:v>725</c:v>
                </c:pt>
                <c:pt idx="168">
                  <c:v>726</c:v>
                </c:pt>
                <c:pt idx="169">
                  <c:v>727</c:v>
                </c:pt>
                <c:pt idx="170">
                  <c:v>728</c:v>
                </c:pt>
                <c:pt idx="171">
                  <c:v>729</c:v>
                </c:pt>
                <c:pt idx="172">
                  <c:v>730</c:v>
                </c:pt>
                <c:pt idx="173">
                  <c:v>731</c:v>
                </c:pt>
                <c:pt idx="174">
                  <c:v>732</c:v>
                </c:pt>
                <c:pt idx="175">
                  <c:v>733</c:v>
                </c:pt>
                <c:pt idx="176">
                  <c:v>734</c:v>
                </c:pt>
                <c:pt idx="177">
                  <c:v>735</c:v>
                </c:pt>
                <c:pt idx="178">
                  <c:v>736</c:v>
                </c:pt>
                <c:pt idx="179">
                  <c:v>737</c:v>
                </c:pt>
                <c:pt idx="180">
                  <c:v>738</c:v>
                </c:pt>
                <c:pt idx="181">
                  <c:v>739</c:v>
                </c:pt>
                <c:pt idx="182">
                  <c:v>740</c:v>
                </c:pt>
                <c:pt idx="183">
                  <c:v>741</c:v>
                </c:pt>
                <c:pt idx="184">
                  <c:v>742</c:v>
                </c:pt>
                <c:pt idx="185">
                  <c:v>743</c:v>
                </c:pt>
                <c:pt idx="186">
                  <c:v>744</c:v>
                </c:pt>
                <c:pt idx="187">
                  <c:v>745</c:v>
                </c:pt>
                <c:pt idx="188">
                  <c:v>746</c:v>
                </c:pt>
                <c:pt idx="189">
                  <c:v>747</c:v>
                </c:pt>
                <c:pt idx="190">
                  <c:v>748</c:v>
                </c:pt>
                <c:pt idx="191">
                  <c:v>749</c:v>
                </c:pt>
                <c:pt idx="192">
                  <c:v>750</c:v>
                </c:pt>
                <c:pt idx="193">
                  <c:v>751</c:v>
                </c:pt>
                <c:pt idx="194">
                  <c:v>752</c:v>
                </c:pt>
                <c:pt idx="195">
                  <c:v>753</c:v>
                </c:pt>
                <c:pt idx="196">
                  <c:v>754</c:v>
                </c:pt>
                <c:pt idx="197">
                  <c:v>755</c:v>
                </c:pt>
                <c:pt idx="198">
                  <c:v>756</c:v>
                </c:pt>
                <c:pt idx="199">
                  <c:v>757</c:v>
                </c:pt>
                <c:pt idx="200">
                  <c:v>758</c:v>
                </c:pt>
                <c:pt idx="201">
                  <c:v>759</c:v>
                </c:pt>
                <c:pt idx="202">
                  <c:v>760</c:v>
                </c:pt>
                <c:pt idx="203">
                  <c:v>761</c:v>
                </c:pt>
                <c:pt idx="204">
                  <c:v>762</c:v>
                </c:pt>
                <c:pt idx="205">
                  <c:v>763</c:v>
                </c:pt>
                <c:pt idx="206">
                  <c:v>764</c:v>
                </c:pt>
                <c:pt idx="207">
                  <c:v>765</c:v>
                </c:pt>
                <c:pt idx="208">
                  <c:v>766</c:v>
                </c:pt>
                <c:pt idx="209">
                  <c:v>767</c:v>
                </c:pt>
                <c:pt idx="210">
                  <c:v>768</c:v>
                </c:pt>
                <c:pt idx="211">
                  <c:v>769</c:v>
                </c:pt>
                <c:pt idx="212">
                  <c:v>770</c:v>
                </c:pt>
                <c:pt idx="213">
                  <c:v>771</c:v>
                </c:pt>
                <c:pt idx="214">
                  <c:v>772</c:v>
                </c:pt>
                <c:pt idx="215">
                  <c:v>773</c:v>
                </c:pt>
                <c:pt idx="216">
                  <c:v>774</c:v>
                </c:pt>
                <c:pt idx="217">
                  <c:v>775</c:v>
                </c:pt>
                <c:pt idx="218">
                  <c:v>776</c:v>
                </c:pt>
                <c:pt idx="219">
                  <c:v>777</c:v>
                </c:pt>
                <c:pt idx="220">
                  <c:v>778</c:v>
                </c:pt>
                <c:pt idx="221">
                  <c:v>779</c:v>
                </c:pt>
                <c:pt idx="222">
                  <c:v>780</c:v>
                </c:pt>
                <c:pt idx="223">
                  <c:v>781</c:v>
                </c:pt>
                <c:pt idx="224">
                  <c:v>782</c:v>
                </c:pt>
                <c:pt idx="225">
                  <c:v>783</c:v>
                </c:pt>
                <c:pt idx="226">
                  <c:v>784</c:v>
                </c:pt>
                <c:pt idx="227">
                  <c:v>785</c:v>
                </c:pt>
                <c:pt idx="228">
                  <c:v>786</c:v>
                </c:pt>
                <c:pt idx="229">
                  <c:v>787</c:v>
                </c:pt>
                <c:pt idx="230">
                  <c:v>788</c:v>
                </c:pt>
                <c:pt idx="231">
                  <c:v>789</c:v>
                </c:pt>
                <c:pt idx="232">
                  <c:v>790</c:v>
                </c:pt>
                <c:pt idx="233">
                  <c:v>791</c:v>
                </c:pt>
                <c:pt idx="234">
                  <c:v>792</c:v>
                </c:pt>
                <c:pt idx="235">
                  <c:v>793</c:v>
                </c:pt>
                <c:pt idx="236">
                  <c:v>794</c:v>
                </c:pt>
                <c:pt idx="237">
                  <c:v>795</c:v>
                </c:pt>
                <c:pt idx="238">
                  <c:v>796</c:v>
                </c:pt>
                <c:pt idx="239">
                  <c:v>797</c:v>
                </c:pt>
                <c:pt idx="240">
                  <c:v>798</c:v>
                </c:pt>
                <c:pt idx="241">
                  <c:v>799</c:v>
                </c:pt>
                <c:pt idx="242">
                  <c:v>800</c:v>
                </c:pt>
                <c:pt idx="243">
                  <c:v>801</c:v>
                </c:pt>
                <c:pt idx="244">
                  <c:v>802</c:v>
                </c:pt>
                <c:pt idx="245">
                  <c:v>803</c:v>
                </c:pt>
                <c:pt idx="246">
                  <c:v>804</c:v>
                </c:pt>
                <c:pt idx="247">
                  <c:v>805</c:v>
                </c:pt>
                <c:pt idx="248">
                  <c:v>806</c:v>
                </c:pt>
                <c:pt idx="249">
                  <c:v>807</c:v>
                </c:pt>
                <c:pt idx="250">
                  <c:v>808</c:v>
                </c:pt>
                <c:pt idx="251">
                  <c:v>809</c:v>
                </c:pt>
                <c:pt idx="252">
                  <c:v>810</c:v>
                </c:pt>
                <c:pt idx="253">
                  <c:v>811</c:v>
                </c:pt>
                <c:pt idx="254">
                  <c:v>812</c:v>
                </c:pt>
                <c:pt idx="255">
                  <c:v>813</c:v>
                </c:pt>
                <c:pt idx="256">
                  <c:v>814</c:v>
                </c:pt>
                <c:pt idx="257">
                  <c:v>815</c:v>
                </c:pt>
                <c:pt idx="258">
                  <c:v>816</c:v>
                </c:pt>
                <c:pt idx="259">
                  <c:v>817</c:v>
                </c:pt>
                <c:pt idx="260">
                  <c:v>818</c:v>
                </c:pt>
                <c:pt idx="261">
                  <c:v>819</c:v>
                </c:pt>
                <c:pt idx="262">
                  <c:v>820</c:v>
                </c:pt>
                <c:pt idx="263">
                  <c:v>821</c:v>
                </c:pt>
                <c:pt idx="264">
                  <c:v>822</c:v>
                </c:pt>
                <c:pt idx="265">
                  <c:v>823</c:v>
                </c:pt>
                <c:pt idx="266">
                  <c:v>824</c:v>
                </c:pt>
                <c:pt idx="267">
                  <c:v>825</c:v>
                </c:pt>
                <c:pt idx="268">
                  <c:v>826</c:v>
                </c:pt>
                <c:pt idx="269">
                  <c:v>827</c:v>
                </c:pt>
                <c:pt idx="270">
                  <c:v>828</c:v>
                </c:pt>
                <c:pt idx="271">
                  <c:v>829</c:v>
                </c:pt>
                <c:pt idx="272">
                  <c:v>830</c:v>
                </c:pt>
                <c:pt idx="273">
                  <c:v>831</c:v>
                </c:pt>
                <c:pt idx="274">
                  <c:v>832</c:v>
                </c:pt>
                <c:pt idx="275">
                  <c:v>833</c:v>
                </c:pt>
                <c:pt idx="276">
                  <c:v>834</c:v>
                </c:pt>
                <c:pt idx="277">
                  <c:v>835</c:v>
                </c:pt>
                <c:pt idx="278">
                  <c:v>836</c:v>
                </c:pt>
                <c:pt idx="279">
                  <c:v>837</c:v>
                </c:pt>
                <c:pt idx="280">
                  <c:v>838</c:v>
                </c:pt>
                <c:pt idx="281">
                  <c:v>839</c:v>
                </c:pt>
                <c:pt idx="282">
                  <c:v>840</c:v>
                </c:pt>
                <c:pt idx="283">
                  <c:v>841</c:v>
                </c:pt>
                <c:pt idx="284">
                  <c:v>842</c:v>
                </c:pt>
                <c:pt idx="285">
                  <c:v>843</c:v>
                </c:pt>
                <c:pt idx="286">
                  <c:v>844</c:v>
                </c:pt>
                <c:pt idx="287">
                  <c:v>845</c:v>
                </c:pt>
                <c:pt idx="288">
                  <c:v>846</c:v>
                </c:pt>
                <c:pt idx="289">
                  <c:v>847</c:v>
                </c:pt>
                <c:pt idx="290">
                  <c:v>848</c:v>
                </c:pt>
                <c:pt idx="291">
                  <c:v>849</c:v>
                </c:pt>
                <c:pt idx="292">
                  <c:v>850</c:v>
                </c:pt>
                <c:pt idx="293">
                  <c:v>851</c:v>
                </c:pt>
                <c:pt idx="294">
                  <c:v>852</c:v>
                </c:pt>
                <c:pt idx="295">
                  <c:v>853</c:v>
                </c:pt>
                <c:pt idx="296">
                  <c:v>854</c:v>
                </c:pt>
                <c:pt idx="297">
                  <c:v>855</c:v>
                </c:pt>
                <c:pt idx="298">
                  <c:v>856</c:v>
                </c:pt>
                <c:pt idx="299">
                  <c:v>857</c:v>
                </c:pt>
                <c:pt idx="300">
                  <c:v>858</c:v>
                </c:pt>
                <c:pt idx="301">
                  <c:v>859</c:v>
                </c:pt>
                <c:pt idx="302">
                  <c:v>860</c:v>
                </c:pt>
                <c:pt idx="303">
                  <c:v>861</c:v>
                </c:pt>
                <c:pt idx="304">
                  <c:v>862</c:v>
                </c:pt>
                <c:pt idx="305">
                  <c:v>863</c:v>
                </c:pt>
                <c:pt idx="306">
                  <c:v>864</c:v>
                </c:pt>
                <c:pt idx="307">
                  <c:v>865</c:v>
                </c:pt>
                <c:pt idx="308">
                  <c:v>866</c:v>
                </c:pt>
                <c:pt idx="309">
                  <c:v>867</c:v>
                </c:pt>
                <c:pt idx="310">
                  <c:v>868</c:v>
                </c:pt>
                <c:pt idx="311">
                  <c:v>869</c:v>
                </c:pt>
                <c:pt idx="312">
                  <c:v>870</c:v>
                </c:pt>
                <c:pt idx="313">
                  <c:v>871</c:v>
                </c:pt>
                <c:pt idx="314">
                  <c:v>872</c:v>
                </c:pt>
                <c:pt idx="315">
                  <c:v>873</c:v>
                </c:pt>
                <c:pt idx="316">
                  <c:v>874</c:v>
                </c:pt>
                <c:pt idx="317">
                  <c:v>875</c:v>
                </c:pt>
                <c:pt idx="318">
                  <c:v>876</c:v>
                </c:pt>
                <c:pt idx="319">
                  <c:v>877</c:v>
                </c:pt>
                <c:pt idx="320">
                  <c:v>878</c:v>
                </c:pt>
                <c:pt idx="321">
                  <c:v>879</c:v>
                </c:pt>
                <c:pt idx="322">
                  <c:v>880</c:v>
                </c:pt>
                <c:pt idx="323">
                  <c:v>881</c:v>
                </c:pt>
                <c:pt idx="324">
                  <c:v>882</c:v>
                </c:pt>
                <c:pt idx="325">
                  <c:v>883</c:v>
                </c:pt>
                <c:pt idx="326">
                  <c:v>884</c:v>
                </c:pt>
                <c:pt idx="327">
                  <c:v>885</c:v>
                </c:pt>
                <c:pt idx="328">
                  <c:v>886</c:v>
                </c:pt>
                <c:pt idx="329">
                  <c:v>887</c:v>
                </c:pt>
                <c:pt idx="330">
                  <c:v>888</c:v>
                </c:pt>
                <c:pt idx="331">
                  <c:v>889</c:v>
                </c:pt>
                <c:pt idx="332">
                  <c:v>890</c:v>
                </c:pt>
                <c:pt idx="333">
                  <c:v>891</c:v>
                </c:pt>
                <c:pt idx="334">
                  <c:v>892</c:v>
                </c:pt>
                <c:pt idx="335">
                  <c:v>893</c:v>
                </c:pt>
                <c:pt idx="336">
                  <c:v>894</c:v>
                </c:pt>
                <c:pt idx="337">
                  <c:v>895</c:v>
                </c:pt>
                <c:pt idx="338">
                  <c:v>896</c:v>
                </c:pt>
                <c:pt idx="339">
                  <c:v>897</c:v>
                </c:pt>
                <c:pt idx="340">
                  <c:v>898</c:v>
                </c:pt>
                <c:pt idx="341">
                  <c:v>899</c:v>
                </c:pt>
                <c:pt idx="342">
                  <c:v>900</c:v>
                </c:pt>
                <c:pt idx="343">
                  <c:v>901</c:v>
                </c:pt>
                <c:pt idx="344">
                  <c:v>902</c:v>
                </c:pt>
                <c:pt idx="345">
                  <c:v>903</c:v>
                </c:pt>
                <c:pt idx="346">
                  <c:v>904</c:v>
                </c:pt>
                <c:pt idx="347">
                  <c:v>905</c:v>
                </c:pt>
                <c:pt idx="348">
                  <c:v>906</c:v>
                </c:pt>
                <c:pt idx="349">
                  <c:v>907</c:v>
                </c:pt>
                <c:pt idx="350">
                  <c:v>908</c:v>
                </c:pt>
                <c:pt idx="351">
                  <c:v>909</c:v>
                </c:pt>
                <c:pt idx="352">
                  <c:v>910</c:v>
                </c:pt>
                <c:pt idx="353">
                  <c:v>911</c:v>
                </c:pt>
                <c:pt idx="354">
                  <c:v>912</c:v>
                </c:pt>
                <c:pt idx="355">
                  <c:v>913</c:v>
                </c:pt>
                <c:pt idx="356">
                  <c:v>914</c:v>
                </c:pt>
                <c:pt idx="357">
                  <c:v>915</c:v>
                </c:pt>
                <c:pt idx="358">
                  <c:v>916</c:v>
                </c:pt>
                <c:pt idx="359">
                  <c:v>917</c:v>
                </c:pt>
                <c:pt idx="360">
                  <c:v>918</c:v>
                </c:pt>
                <c:pt idx="361">
                  <c:v>919</c:v>
                </c:pt>
                <c:pt idx="362">
                  <c:v>920</c:v>
                </c:pt>
                <c:pt idx="363">
                  <c:v>921</c:v>
                </c:pt>
                <c:pt idx="364">
                  <c:v>922</c:v>
                </c:pt>
                <c:pt idx="365">
                  <c:v>923</c:v>
                </c:pt>
                <c:pt idx="366">
                  <c:v>924</c:v>
                </c:pt>
                <c:pt idx="367">
                  <c:v>925</c:v>
                </c:pt>
                <c:pt idx="368">
                  <c:v>926</c:v>
                </c:pt>
                <c:pt idx="369">
                  <c:v>927</c:v>
                </c:pt>
                <c:pt idx="370">
                  <c:v>928</c:v>
                </c:pt>
                <c:pt idx="371">
                  <c:v>929</c:v>
                </c:pt>
                <c:pt idx="372">
                  <c:v>930</c:v>
                </c:pt>
                <c:pt idx="373">
                  <c:v>931</c:v>
                </c:pt>
              </c:numCache>
            </c:numRef>
          </c:cat>
          <c:val>
            <c:numRef>
              <c:f>Tool_7!$AD$12:$AD$385</c:f>
              <c:numCache>
                <c:formatCode>General</c:formatCode>
                <c:ptCount val="37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55856.011631875321</c:v>
                </c:pt>
                <c:pt idx="26">
                  <c:v>55990.680996979667</c:v>
                </c:pt>
                <c:pt idx="27">
                  <c:v>56125.06895916236</c:v>
                </c:pt>
                <c:pt idx="28">
                  <c:v>56259.175513490496</c:v>
                </c:pt>
                <c:pt idx="29">
                  <c:v>56393.000655036536</c:v>
                </c:pt>
                <c:pt idx="30">
                  <c:v>56526.544378878272</c:v>
                </c:pt>
                <c:pt idx="31">
                  <c:v>56659.806680098656</c:v>
                </c:pt>
                <c:pt idx="32">
                  <c:v>56792.787553786096</c:v>
                </c:pt>
                <c:pt idx="33">
                  <c:v>56925.486995034138</c:v>
                </c:pt>
                <c:pt idx="34">
                  <c:v>57057.904998941667</c:v>
                </c:pt>
                <c:pt idx="35">
                  <c:v>57190.041560612895</c:v>
                </c:pt>
                <c:pt idx="36">
                  <c:v>57321.896675157128</c:v>
                </c:pt>
                <c:pt idx="37">
                  <c:v>57453.470337689083</c:v>
                </c:pt>
                <c:pt idx="38">
                  <c:v>57584.762543328667</c:v>
                </c:pt>
                <c:pt idx="39">
                  <c:v>57715.773287200966</c:v>
                </c:pt>
                <c:pt idx="40">
                  <c:v>57846.502564436472</c:v>
                </c:pt>
                <c:pt idx="41">
                  <c:v>57976.950370170729</c:v>
                </c:pt>
                <c:pt idx="42">
                  <c:v>58107.116699544538</c:v>
                </c:pt>
                <c:pt idx="43">
                  <c:v>58237.001547704058</c:v>
                </c:pt>
                <c:pt idx="44">
                  <c:v>58366.604909800451</c:v>
                </c:pt>
                <c:pt idx="45">
                  <c:v>58495.926780990216</c:v>
                </c:pt>
                <c:pt idx="46">
                  <c:v>58624.967156435028</c:v>
                </c:pt>
                <c:pt idx="47">
                  <c:v>58753.726031301689</c:v>
                </c:pt>
                <c:pt idx="48">
                  <c:v>58882.203400762301</c:v>
                </c:pt>
                <c:pt idx="49">
                  <c:v>59010.399259994076</c:v>
                </c:pt>
                <c:pt idx="50">
                  <c:v>59138.313604179333</c:v>
                </c:pt>
                <c:pt idx="51">
                  <c:v>59265.946428505733</c:v>
                </c:pt>
                <c:pt idx="52">
                  <c:v>59393.297728165868</c:v>
                </c:pt>
                <c:pt idx="53">
                  <c:v>59520.367498357678</c:v>
                </c:pt>
                <c:pt idx="54">
                  <c:v>59647.15573428417</c:v>
                </c:pt>
                <c:pt idx="55">
                  <c:v>59773.662431153483</c:v>
                </c:pt>
                <c:pt idx="56">
                  <c:v>59899.887584178956</c:v>
                </c:pt>
                <c:pt idx="57">
                  <c:v>60025.831188578937</c:v>
                </c:pt>
                <c:pt idx="58">
                  <c:v>60151.493239577016</c:v>
                </c:pt>
                <c:pt idx="59">
                  <c:v>60276.873732401829</c:v>
                </c:pt>
                <c:pt idx="60">
                  <c:v>60401.972662287139</c:v>
                </c:pt>
                <c:pt idx="61">
                  <c:v>60526.790024471862</c:v>
                </c:pt>
                <c:pt idx="62">
                  <c:v>60651.325814199896</c:v>
                </c:pt>
                <c:pt idx="63">
                  <c:v>60775.580026720352</c:v>
                </c:pt>
                <c:pt idx="64">
                  <c:v>60899.552657287371</c:v>
                </c:pt>
                <c:pt idx="65">
                  <c:v>61023.243701160172</c:v>
                </c:pt>
                <c:pt idx="66">
                  <c:v>61146.653153603067</c:v>
                </c:pt>
                <c:pt idx="67">
                  <c:v>61269.781009885402</c:v>
                </c:pt>
                <c:pt idx="68">
                  <c:v>61392.627265281611</c:v>
                </c:pt>
                <c:pt idx="69">
                  <c:v>61515.191915071191</c:v>
                </c:pt>
                <c:pt idx="70">
                  <c:v>61637.474954538637</c:v>
                </c:pt>
                <c:pt idx="71">
                  <c:v>61759.476378973559</c:v>
                </c:pt>
                <c:pt idx="72">
                  <c:v>61881.196183670603</c:v>
                </c:pt>
                <c:pt idx="73">
                  <c:v>62002.634363929305</c:v>
                </c:pt>
                <c:pt idx="74">
                  <c:v>62123.790915054415</c:v>
                </c:pt>
                <c:pt idx="75">
                  <c:v>62244.665832355604</c:v>
                </c:pt>
                <c:pt idx="76">
                  <c:v>62365.259111147527</c:v>
                </c:pt>
                <c:pt idx="77">
                  <c:v>62485.570746749989</c:v>
                </c:pt>
                <c:pt idx="78">
                  <c:v>62605.600734487569</c:v>
                </c:pt>
                <c:pt idx="79">
                  <c:v>62725.349069690034</c:v>
                </c:pt>
                <c:pt idx="80">
                  <c:v>62844.815747692068</c:v>
                </c:pt>
                <c:pt idx="81">
                  <c:v>62964.000763833312</c:v>
                </c:pt>
                <c:pt idx="82">
                  <c:v>63082.904113458477</c:v>
                </c:pt>
                <c:pt idx="83">
                  <c:v>63201.525791917134</c:v>
                </c:pt>
                <c:pt idx="84">
                  <c:v>63319.865794563826</c:v>
                </c:pt>
                <c:pt idx="85">
                  <c:v>63437.924116758186</c:v>
                </c:pt>
                <c:pt idx="86">
                  <c:v>63555.700753864621</c:v>
                </c:pt>
                <c:pt idx="87">
                  <c:v>63673.195701252625</c:v>
                </c:pt>
                <c:pt idx="88">
                  <c:v>63790.408954296567</c:v>
                </c:pt>
                <c:pt idx="89">
                  <c:v>63907.340508375724</c:v>
                </c:pt>
                <c:pt idx="90">
                  <c:v>64023.990358874376</c:v>
                </c:pt>
                <c:pt idx="91">
                  <c:v>64140.358501181712</c:v>
                </c:pt>
                <c:pt idx="92">
                  <c:v>64256.444930691781</c:v>
                </c:pt>
                <c:pt idx="93">
                  <c:v>64372.249642803581</c:v>
                </c:pt>
                <c:pt idx="94">
                  <c:v>64487.772632920998</c:v>
                </c:pt>
                <c:pt idx="95">
                  <c:v>64603.01389645286</c:v>
                </c:pt>
                <c:pt idx="96">
                  <c:v>64717.973428812867</c:v>
                </c:pt>
                <c:pt idx="97">
                  <c:v>64832.651225419584</c:v>
                </c:pt>
                <c:pt idx="98">
                  <c:v>64947.04728169649</c:v>
                </c:pt>
                <c:pt idx="99">
                  <c:v>65061.161593071876</c:v>
                </c:pt>
                <c:pt idx="100">
                  <c:v>65174.994154979016</c:v>
                </c:pt>
                <c:pt idx="101">
                  <c:v>65288.544962855907</c:v>
                </c:pt>
                <c:pt idx="102">
                  <c:v>65401.814012145558</c:v>
                </c:pt>
                <c:pt idx="103">
                  <c:v>65514.801298295744</c:v>
                </c:pt>
                <c:pt idx="104">
                  <c:v>65627.506816759036</c:v>
                </c:pt>
                <c:pt idx="105">
                  <c:v>65739.930562992929</c:v>
                </c:pt>
                <c:pt idx="106">
                  <c:v>65852.072532459817</c:v>
                </c:pt>
                <c:pt idx="107">
                  <c:v>65963.932720626704</c:v>
                </c:pt>
                <c:pt idx="108">
                  <c:v>66075.511122965632</c:v>
                </c:pt>
                <c:pt idx="109">
                  <c:v>66186.807734953385</c:v>
                </c:pt>
                <c:pt idx="110">
                  <c:v>66297.822552071477</c:v>
                </c:pt>
                <c:pt idx="111">
                  <c:v>66408.555569806413</c:v>
                </c:pt>
                <c:pt idx="112">
                  <c:v>66519.006783649282</c:v>
                </c:pt>
                <c:pt idx="113">
                  <c:v>66629.176189096193</c:v>
                </c:pt>
                <c:pt idx="114">
                  <c:v>66739.063781647856</c:v>
                </c:pt>
                <c:pt idx="115">
                  <c:v>66848.669556809808</c:v>
                </c:pt>
                <c:pt idx="116">
                  <c:v>66957.993510092463</c:v>
                </c:pt>
                <c:pt idx="117">
                  <c:v>67067.035637010908</c:v>
                </c:pt>
                <c:pt idx="118">
                  <c:v>67175.795933084999</c:v>
                </c:pt>
                <c:pt idx="119">
                  <c:v>67284.274393839427</c:v>
                </c:pt>
                <c:pt idx="120">
                  <c:v>67392.471014803537</c:v>
                </c:pt>
                <c:pt idx="121">
                  <c:v>67500.385791511508</c:v>
                </c:pt>
                <c:pt idx="122">
                  <c:v>67608.018719502244</c:v>
                </c:pt>
                <c:pt idx="123">
                  <c:v>67715.369794319355</c:v>
                </c:pt>
                <c:pt idx="124">
                  <c:v>67822.43901151116</c:v>
                </c:pt>
                <c:pt idx="125">
                  <c:v>67929.226366630828</c:v>
                </c:pt>
                <c:pt idx="126">
                  <c:v>68035.73185523611</c:v>
                </c:pt>
                <c:pt idx="127">
                  <c:v>68141.955472889545</c:v>
                </c:pt>
                <c:pt idx="128">
                  <c:v>68247.897215158358</c:v>
                </c:pt>
                <c:pt idx="129">
                  <c:v>68353.557077614518</c:v>
                </c:pt>
                <c:pt idx="130">
                  <c:v>68458.935055834649</c:v>
                </c:pt>
                <c:pt idx="131">
                  <c:v>68564.031145400018</c:v>
                </c:pt>
                <c:pt idx="132">
                  <c:v>68668.84534189674</c:v>
                </c:pt>
                <c:pt idx="133">
                  <c:v>68773.377640915438</c:v>
                </c:pt>
                <c:pt idx="134">
                  <c:v>68877.628038051538</c:v>
                </c:pt>
                <c:pt idx="135">
                  <c:v>68981.596528905036</c:v>
                </c:pt>
                <c:pt idx="136">
                  <c:v>69085.283109080672</c:v>
                </c:pt>
                <c:pt idx="137">
                  <c:v>69188.687774187827</c:v>
                </c:pt>
                <c:pt idx="138">
                  <c:v>69291.810519840496</c:v>
                </c:pt>
                <c:pt idx="139">
                  <c:v>69394.651341657358</c:v>
                </c:pt>
                <c:pt idx="140">
                  <c:v>69497.210235261766</c:v>
                </c:pt>
                <c:pt idx="141">
                  <c:v>69599.487196281596</c:v>
                </c:pt>
                <c:pt idx="142">
                  <c:v>69701.482220349499</c:v>
                </c:pt>
                <c:pt idx="143">
                  <c:v>69803.195303102635</c:v>
                </c:pt>
                <c:pt idx="144">
                  <c:v>69904.626440182867</c:v>
                </c:pt>
                <c:pt idx="145">
                  <c:v>70005.775627236668</c:v>
                </c:pt>
                <c:pt idx="146">
                  <c:v>70106.642859915039</c:v>
                </c:pt>
                <c:pt idx="147">
                  <c:v>70207.228133873636</c:v>
                </c:pt>
                <c:pt idx="148">
                  <c:v>70307.531444772801</c:v>
                </c:pt>
                <c:pt idx="149">
                  <c:v>70407.552788277288</c:v>
                </c:pt>
                <c:pt idx="150">
                  <c:v>70507.29216005659</c:v>
                </c:pt>
                <c:pt idx="151">
                  <c:v>70606.749555784743</c:v>
                </c:pt>
                <c:pt idx="152">
                  <c:v>70705.924971140266</c:v>
                </c:pt>
                <c:pt idx="153">
                  <c:v>70804.818401806464</c:v>
                </c:pt>
                <c:pt idx="154">
                  <c:v>70903.429843470964</c:v>
                </c:pt>
                <c:pt idx="155">
                  <c:v>71001.759291826093</c:v>
                </c:pt>
                <c:pt idx="156">
                  <c:v>71099.806742568733</c:v>
                </c:pt>
                <c:pt idx="157">
                  <c:v>71197.572191400264</c:v>
                </c:pt>
                <c:pt idx="158">
                  <c:v>71295.055634026648</c:v>
                </c:pt>
                <c:pt idx="159">
                  <c:v>71392.257066158345</c:v>
                </c:pt>
                <c:pt idx="160">
                  <c:v>71489.176483510382</c:v>
                </c:pt>
                <c:pt idx="161">
                  <c:v>71585.813881802416</c:v>
                </c:pt>
                <c:pt idx="162">
                  <c:v>71682.169256758352</c:v>
                </c:pt>
                <c:pt idx="163">
                  <c:v>71778.242604106868</c:v>
                </c:pt>
                <c:pt idx="164">
                  <c:v>71874.033919581081</c:v>
                </c:pt>
                <c:pt idx="165">
                  <c:v>71969.54319891856</c:v>
                </c:pt>
                <c:pt idx="166">
                  <c:v>72064.770437861429</c:v>
                </c:pt>
                <c:pt idx="167">
                  <c:v>72159.715632156323</c:v>
                </c:pt>
                <c:pt idx="168">
                  <c:v>72254.378777554302</c:v>
                </c:pt>
                <c:pt idx="169">
                  <c:v>72348.759869810994</c:v>
                </c:pt>
                <c:pt idx="170">
                  <c:v>72442.858904686407</c:v>
                </c:pt>
                <c:pt idx="171">
                  <c:v>72536.675877945148</c:v>
                </c:pt>
                <c:pt idx="172">
                  <c:v>72630.210785356161</c:v>
                </c:pt>
                <c:pt idx="173">
                  <c:v>72723.463622692972</c:v>
                </c:pt>
                <c:pt idx="174">
                  <c:v>72816.434385733504</c:v>
                </c:pt>
                <c:pt idx="175">
                  <c:v>72909.123070260102</c:v>
                </c:pt>
                <c:pt idx="176">
                  <c:v>73001.529672059653</c:v>
                </c:pt>
                <c:pt idx="177">
                  <c:v>73093.654186923435</c:v>
                </c:pt>
                <c:pt idx="178">
                  <c:v>73185.496610647111</c:v>
                </c:pt>
                <c:pt idx="179">
                  <c:v>73277.056939030896</c:v>
                </c:pt>
                <c:pt idx="180">
                  <c:v>73368.335167879326</c:v>
                </c:pt>
                <c:pt idx="181">
                  <c:v>73459.331293001422</c:v>
                </c:pt>
                <c:pt idx="182">
                  <c:v>73550.045310210626</c:v>
                </c:pt>
                <c:pt idx="183">
                  <c:v>73640.477215324659</c:v>
                </c:pt>
                <c:pt idx="184">
                  <c:v>73730.627004165901</c:v>
                </c:pt>
                <c:pt idx="185">
                  <c:v>73820.494672560919</c:v>
                </c:pt>
                <c:pt idx="186">
                  <c:v>73910.080216340706</c:v>
                </c:pt>
                <c:pt idx="187">
                  <c:v>73999.383631340766</c:v>
                </c:pt>
                <c:pt idx="188">
                  <c:v>74088.404913400882</c:v>
                </c:pt>
                <c:pt idx="189">
                  <c:v>74177.144058365215</c:v>
                </c:pt>
                <c:pt idx="190">
                  <c:v>74265.60106208238</c:v>
                </c:pt>
                <c:pt idx="191">
                  <c:v>74353.775920405256</c:v>
                </c:pt>
                <c:pt idx="192">
                  <c:v>74441.668629191205</c:v>
                </c:pt>
                <c:pt idx="193">
                  <c:v>74529.279184301864</c:v>
                </c:pt>
                <c:pt idx="194">
                  <c:v>74616.607581603224</c:v>
                </c:pt>
                <c:pt idx="195">
                  <c:v>74703.653816965729</c:v>
                </c:pt>
                <c:pt idx="196">
                  <c:v>74790.417886264011</c:v>
                </c:pt>
                <c:pt idx="197">
                  <c:v>74876.899785377143</c:v>
                </c:pt>
                <c:pt idx="198">
                  <c:v>74963.099510188535</c:v>
                </c:pt>
                <c:pt idx="199">
                  <c:v>75049.017056585872</c:v>
                </c:pt>
                <c:pt idx="200">
                  <c:v>75134.652420461221</c:v>
                </c:pt>
                <c:pt idx="201">
                  <c:v>75220.005597710944</c:v>
                </c:pt>
                <c:pt idx="202">
                  <c:v>75305.076584235678</c:v>
                </c:pt>
                <c:pt idx="203">
                  <c:v>75389.865375940455</c:v>
                </c:pt>
                <c:pt idx="204">
                  <c:v>75474.371968734515</c:v>
                </c:pt>
                <c:pt idx="205">
                  <c:v>75558.596358531475</c:v>
                </c:pt>
                <c:pt idx="206">
                  <c:v>75642.538541249174</c:v>
                </c:pt>
                <c:pt idx="207">
                  <c:v>75726.198512809817</c:v>
                </c:pt>
                <c:pt idx="208">
                  <c:v>75809.576269139812</c:v>
                </c:pt>
                <c:pt idx="209">
                  <c:v>75892.67180616995</c:v>
                </c:pt>
                <c:pt idx="210">
                  <c:v>75975.485119835212</c:v>
                </c:pt>
                <c:pt idx="211">
                  <c:v>76058.016206074826</c:v>
                </c:pt>
                <c:pt idx="212">
                  <c:v>76140.265060832375</c:v>
                </c:pt>
                <c:pt idx="213">
                  <c:v>76222.231680055644</c:v>
                </c:pt>
                <c:pt idx="214">
                  <c:v>76303.916059696654</c:v>
                </c:pt>
                <c:pt idx="215">
                  <c:v>76385.318195711734</c:v>
                </c:pt>
                <c:pt idx="216">
                  <c:v>76466.438084061418</c:v>
                </c:pt>
                <c:pt idx="217">
                  <c:v>76547.275720710415</c:v>
                </c:pt>
                <c:pt idx="218">
                  <c:v>76627.831101627875</c:v>
                </c:pt>
                <c:pt idx="219">
                  <c:v>76708.104222786918</c:v>
                </c:pt>
                <c:pt idx="220">
                  <c:v>76788.095080165032</c:v>
                </c:pt>
                <c:pt idx="221">
                  <c:v>76867.803669743938</c:v>
                </c:pt>
                <c:pt idx="222">
                  <c:v>76947.229987509476</c:v>
                </c:pt>
                <c:pt idx="223">
                  <c:v>77026.374029451792</c:v>
                </c:pt>
                <c:pt idx="224">
                  <c:v>77105.23579156521</c:v>
                </c:pt>
                <c:pt idx="225">
                  <c:v>77183.815269848186</c:v>
                </c:pt>
                <c:pt idx="226">
                  <c:v>77262.11246030344</c:v>
                </c:pt>
                <c:pt idx="227">
                  <c:v>77340.127358937883</c:v>
                </c:pt>
                <c:pt idx="228">
                  <c:v>77417.85996176253</c:v>
                </c:pt>
                <c:pt idx="229">
                  <c:v>77495.31026479273</c:v>
                </c:pt>
                <c:pt idx="230">
                  <c:v>77572.478264047822</c:v>
                </c:pt>
                <c:pt idx="231">
                  <c:v>77649.363955551438</c:v>
                </c:pt>
                <c:pt idx="232">
                  <c:v>77725.967335331341</c:v>
                </c:pt>
                <c:pt idx="233">
                  <c:v>77802.288399419456</c:v>
                </c:pt>
                <c:pt idx="234">
                  <c:v>77878.327143851813</c:v>
                </c:pt>
                <c:pt idx="235">
                  <c:v>77954.083564668719</c:v>
                </c:pt>
                <c:pt idx="236">
                  <c:v>78029.557657914469</c:v>
                </c:pt>
                <c:pt idx="237">
                  <c:v>78104.749419637621</c:v>
                </c:pt>
                <c:pt idx="238">
                  <c:v>78179.658845890794</c:v>
                </c:pt>
                <c:pt idx="239">
                  <c:v>78254.285932730767</c:v>
                </c:pt>
                <c:pt idx="240">
                  <c:v>78328.630676218469</c:v>
                </c:pt>
                <c:pt idx="241">
                  <c:v>78402.693072418871</c:v>
                </c:pt>
                <c:pt idx="242">
                  <c:v>78476.473117401154</c:v>
                </c:pt>
                <c:pt idx="243">
                  <c:v>78549.970807238569</c:v>
                </c:pt>
                <c:pt idx="244">
                  <c:v>78623.18613800843</c:v>
                </c:pt>
                <c:pt idx="245">
                  <c:v>78696.119105792255</c:v>
                </c:pt>
                <c:pt idx="246">
                  <c:v>78768.769706675535</c:v>
                </c:pt>
                <c:pt idx="247">
                  <c:v>78841.137936747968</c:v>
                </c:pt>
                <c:pt idx="248">
                  <c:v>78913.22379210325</c:v>
                </c:pt>
                <c:pt idx="249">
                  <c:v>78985.0272688392</c:v>
                </c:pt>
                <c:pt idx="250">
                  <c:v>79056.548363057751</c:v>
                </c:pt>
                <c:pt idx="251">
                  <c:v>79127.787070864812</c:v>
                </c:pt>
                <c:pt idx="252">
                  <c:v>79198.743388370465</c:v>
                </c:pt>
                <c:pt idx="253">
                  <c:v>79269.417311688812</c:v>
                </c:pt>
                <c:pt idx="254">
                  <c:v>79339.808836937926</c:v>
                </c:pt>
                <c:pt idx="255">
                  <c:v>79409.917960240113</c:v>
                </c:pt>
                <c:pt idx="256">
                  <c:v>79479.744677721596</c:v>
                </c:pt>
                <c:pt idx="257">
                  <c:v>79549.288985512656</c:v>
                </c:pt>
                <c:pt idx="258">
                  <c:v>79618.55087974768</c:v>
                </c:pt>
                <c:pt idx="259">
                  <c:v>79687.530356564996</c:v>
                </c:pt>
                <c:pt idx="260">
                  <c:v>79756.227412107037</c:v>
                </c:pt>
                <c:pt idx="261">
                  <c:v>79824.642042520267</c:v>
                </c:pt>
                <c:pt idx="262">
                  <c:v>79892.774243955064</c:v>
                </c:pt>
                <c:pt idx="263">
                  <c:v>79960.624012565953</c:v>
                </c:pt>
                <c:pt idx="264">
                  <c:v>80028.191344511448</c:v>
                </c:pt>
                <c:pt idx="265">
                  <c:v>80095.476235953931</c:v>
                </c:pt>
                <c:pt idx="266">
                  <c:v>80162.478683060021</c:v>
                </c:pt>
                <c:pt idx="267">
                  <c:v>80229.198682000104</c:v>
                </c:pt>
                <c:pt idx="268">
                  <c:v>80295.636228948686</c:v>
                </c:pt>
                <c:pt idx="269">
                  <c:v>80361.791320084289</c:v>
                </c:pt>
                <c:pt idx="270">
                  <c:v>80427.66395158926</c:v>
                </c:pt>
                <c:pt idx="271">
                  <c:v>80493.25411965017</c:v>
                </c:pt>
                <c:pt idx="272">
                  <c:v>80558.561820457282</c:v>
                </c:pt>
                <c:pt idx="273">
                  <c:v>80623.587050205053</c:v>
                </c:pt>
                <c:pt idx="274">
                  <c:v>80688.329805091824</c:v>
                </c:pt>
                <c:pt idx="275">
                  <c:v>80752.79008131985</c:v>
                </c:pt>
                <c:pt idx="276">
                  <c:v>80816.967875095404</c:v>
                </c:pt>
                <c:pt idx="277">
                  <c:v>80880.863182628731</c:v>
                </c:pt>
                <c:pt idx="278">
                  <c:v>80944.476000133916</c:v>
                </c:pt>
                <c:pt idx="279">
                  <c:v>81007.806323829136</c:v>
                </c:pt>
                <c:pt idx="280">
                  <c:v>81070.854149936349</c:v>
                </c:pt>
                <c:pt idx="281">
                  <c:v>81133.61947468156</c:v>
                </c:pt>
                <c:pt idx="282">
                  <c:v>81196.102294294644</c:v>
                </c:pt>
                <c:pt idx="283">
                  <c:v>81258.302605009405</c:v>
                </c:pt>
                <c:pt idx="284">
                  <c:v>81320.22040306362</c:v>
                </c:pt>
                <c:pt idx="285">
                  <c:v>81381.855684698909</c:v>
                </c:pt>
                <c:pt idx="286">
                  <c:v>81443.208446160832</c:v>
                </c:pt>
                <c:pt idx="287">
                  <c:v>81504.278683698867</c:v>
                </c:pt>
                <c:pt idx="288">
                  <c:v>81565.066393566362</c:v>
                </c:pt>
                <c:pt idx="289">
                  <c:v>81625.571572020606</c:v>
                </c:pt>
                <c:pt idx="290">
                  <c:v>81685.794215322705</c:v>
                </c:pt>
                <c:pt idx="291">
                  <c:v>81745.734319737749</c:v>
                </c:pt>
                <c:pt idx="292">
                  <c:v>81805.391881534684</c:v>
                </c:pt>
                <c:pt idx="293">
                  <c:v>81864.766896986213</c:v>
                </c:pt>
                <c:pt idx="294">
                  <c:v>81923.859362369112</c:v>
                </c:pt>
                <c:pt idx="295">
                  <c:v>81982.669273963867</c:v>
                </c:pt>
                <c:pt idx="296">
                  <c:v>82041.196628054895</c:v>
                </c:pt>
                <c:pt idx="297">
                  <c:v>82099.441420930496</c:v>
                </c:pt>
                <c:pt idx="298">
                  <c:v>82157.403648882784</c:v>
                </c:pt>
                <c:pt idx="299">
                  <c:v>82215.083308207701</c:v>
                </c:pt>
                <c:pt idx="300">
                  <c:v>82272.480395205144</c:v>
                </c:pt>
                <c:pt idx="301">
                  <c:v>82329.594906178681</c:v>
                </c:pt>
                <c:pt idx="302">
                  <c:v>82386.426837435894</c:v>
                </c:pt>
                <c:pt idx="303">
                  <c:v>82442.976185288091</c:v>
                </c:pt>
                <c:pt idx="304">
                  <c:v>82499.242946050421</c:v>
                </c:pt>
                <c:pt idx="305">
                  <c:v>82555.227116041919</c:v>
                </c:pt>
                <c:pt idx="306">
                  <c:v>82610.928691585374</c:v>
                </c:pt>
                <c:pt idx="307">
                  <c:v>82666.347669007417</c:v>
                </c:pt>
                <c:pt idx="308">
                  <c:v>82721.484044638462</c:v>
                </c:pt>
                <c:pt idx="309">
                  <c:v>82776.337814812767</c:v>
                </c:pt>
                <c:pt idx="310">
                  <c:v>82830.908975868399</c:v>
                </c:pt>
                <c:pt idx="311">
                  <c:v>82885.197524147196</c:v>
                </c:pt>
                <c:pt idx="312">
                  <c:v>82939.203455994764</c:v>
                </c:pt>
                <c:pt idx="313">
                  <c:v>82992.926767760597</c:v>
                </c:pt>
                <c:pt idx="314">
                  <c:v>83046.367455797823</c:v>
                </c:pt>
                <c:pt idx="315">
                  <c:v>83099.525516463516</c:v>
                </c:pt>
                <c:pt idx="316">
                  <c:v>83152.400946118389</c:v>
                </c:pt>
                <c:pt idx="317">
                  <c:v>83204.993741127008</c:v>
                </c:pt>
                <c:pt idx="318">
                  <c:v>83257.303897857695</c:v>
                </c:pt>
                <c:pt idx="319">
                  <c:v>83309.331412682484</c:v>
                </c:pt>
                <c:pt idx="320">
                  <c:v>83361.076281977221</c:v>
                </c:pt>
                <c:pt idx="321">
                  <c:v>83412.538502121519</c:v>
                </c:pt>
                <c:pt idx="322">
                  <c:v>83463.718069498675</c:v>
                </c:pt>
                <c:pt idx="323">
                  <c:v>83514.614980495797</c:v>
                </c:pt>
                <c:pt idx="324">
                  <c:v>83565.229231503705</c:v>
                </c:pt>
                <c:pt idx="325">
                  <c:v>83615.5608189169</c:v>
                </c:pt>
                <c:pt idx="326">
                  <c:v>83665.609739133797</c:v>
                </c:pt>
                <c:pt idx="327">
                  <c:v>83715.375988556276</c:v>
                </c:pt>
                <c:pt idx="328">
                  <c:v>83764.859563590173</c:v>
                </c:pt>
                <c:pt idx="329">
                  <c:v>83814.06046064492</c:v>
                </c:pt>
                <c:pt idx="330">
                  <c:v>83862.978676133702</c:v>
                </c:pt>
                <c:pt idx="331">
                  <c:v>83911.614206473387</c:v>
                </c:pt>
                <c:pt idx="332">
                  <c:v>83959.967048084625</c:v>
                </c:pt>
                <c:pt idx="333">
                  <c:v>84008.037197391648</c:v>
                </c:pt>
                <c:pt idx="334">
                  <c:v>84055.824650822557</c:v>
                </c:pt>
                <c:pt idx="335">
                  <c:v>84103.329404808901</c:v>
                </c:pt>
                <c:pt idx="336">
                  <c:v>84150.55145578619</c:v>
                </c:pt>
                <c:pt idx="337">
                  <c:v>84197.490800193438</c:v>
                </c:pt>
                <c:pt idx="338">
                  <c:v>84244.147434473358</c:v>
                </c:pt>
                <c:pt idx="339">
                  <c:v>84290.521355072444</c:v>
                </c:pt>
                <c:pt idx="340">
                  <c:v>84336.612558440786</c:v>
                </c:pt>
                <c:pt idx="341">
                  <c:v>84382.421041032081</c:v>
                </c:pt>
                <c:pt idx="342">
                  <c:v>84427.946799303871</c:v>
                </c:pt>
                <c:pt idx="343">
                  <c:v>84473.189829717143</c:v>
                </c:pt>
                <c:pt idx="344">
                  <c:v>84518.150128736699</c:v>
                </c:pt>
                <c:pt idx="345">
                  <c:v>84562.827692830964</c:v>
                </c:pt>
                <c:pt idx="346">
                  <c:v>84607.222518471914</c:v>
                </c:pt>
                <c:pt idx="347">
                  <c:v>84651.334602135321</c:v>
                </c:pt>
                <c:pt idx="348">
                  <c:v>84695.163940300423</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numCache>
            </c:numRef>
          </c:val>
          <c:smooth val="0"/>
          <c:extLst>
            <c:ext xmlns:c16="http://schemas.microsoft.com/office/drawing/2014/chart" uri="{C3380CC4-5D6E-409C-BE32-E72D297353CC}">
              <c16:uniqueId val="{00000000-948F-4624-92D8-1159EA3CFD78}"/>
            </c:ext>
          </c:extLst>
        </c:ser>
        <c:ser>
          <c:idx val="3"/>
          <c:order val="2"/>
          <c:tx>
            <c:v>Infeasible Region</c:v>
          </c:tx>
          <c:spPr>
            <a:ln w="19050" cap="rnd">
              <a:solidFill>
                <a:schemeClr val="accent4"/>
              </a:solidFill>
              <a:round/>
            </a:ln>
            <a:effectLst/>
          </c:spPr>
          <c:marker>
            <c:symbol val="none"/>
          </c:marker>
          <c:cat>
            <c:numRef>
              <c:f>Tool_7!$P$12:$P$385</c:f>
              <c:numCache>
                <c:formatCode>General</c:formatCode>
                <c:ptCount val="374"/>
                <c:pt idx="0">
                  <c:v>558</c:v>
                </c:pt>
                <c:pt idx="1">
                  <c:v>559</c:v>
                </c:pt>
                <c:pt idx="2">
                  <c:v>560</c:v>
                </c:pt>
                <c:pt idx="3">
                  <c:v>561</c:v>
                </c:pt>
                <c:pt idx="4">
                  <c:v>562</c:v>
                </c:pt>
                <c:pt idx="5">
                  <c:v>563</c:v>
                </c:pt>
                <c:pt idx="6">
                  <c:v>564</c:v>
                </c:pt>
                <c:pt idx="7">
                  <c:v>565</c:v>
                </c:pt>
                <c:pt idx="8">
                  <c:v>566</c:v>
                </c:pt>
                <c:pt idx="9">
                  <c:v>567</c:v>
                </c:pt>
                <c:pt idx="10">
                  <c:v>568</c:v>
                </c:pt>
                <c:pt idx="11">
                  <c:v>569</c:v>
                </c:pt>
                <c:pt idx="12">
                  <c:v>570</c:v>
                </c:pt>
                <c:pt idx="13">
                  <c:v>571</c:v>
                </c:pt>
                <c:pt idx="14">
                  <c:v>572</c:v>
                </c:pt>
                <c:pt idx="15">
                  <c:v>573</c:v>
                </c:pt>
                <c:pt idx="16">
                  <c:v>574</c:v>
                </c:pt>
                <c:pt idx="17">
                  <c:v>575</c:v>
                </c:pt>
                <c:pt idx="18">
                  <c:v>576</c:v>
                </c:pt>
                <c:pt idx="19">
                  <c:v>577</c:v>
                </c:pt>
                <c:pt idx="20">
                  <c:v>578</c:v>
                </c:pt>
                <c:pt idx="21">
                  <c:v>579</c:v>
                </c:pt>
                <c:pt idx="22">
                  <c:v>580</c:v>
                </c:pt>
                <c:pt idx="23">
                  <c:v>581</c:v>
                </c:pt>
                <c:pt idx="24">
                  <c:v>582</c:v>
                </c:pt>
                <c:pt idx="25">
                  <c:v>583</c:v>
                </c:pt>
                <c:pt idx="26">
                  <c:v>584</c:v>
                </c:pt>
                <c:pt idx="27">
                  <c:v>585</c:v>
                </c:pt>
                <c:pt idx="28">
                  <c:v>586</c:v>
                </c:pt>
                <c:pt idx="29">
                  <c:v>587</c:v>
                </c:pt>
                <c:pt idx="30">
                  <c:v>588</c:v>
                </c:pt>
                <c:pt idx="31">
                  <c:v>589</c:v>
                </c:pt>
                <c:pt idx="32">
                  <c:v>590</c:v>
                </c:pt>
                <c:pt idx="33">
                  <c:v>591</c:v>
                </c:pt>
                <c:pt idx="34">
                  <c:v>592</c:v>
                </c:pt>
                <c:pt idx="35">
                  <c:v>593</c:v>
                </c:pt>
                <c:pt idx="36">
                  <c:v>594</c:v>
                </c:pt>
                <c:pt idx="37">
                  <c:v>595</c:v>
                </c:pt>
                <c:pt idx="38">
                  <c:v>596</c:v>
                </c:pt>
                <c:pt idx="39">
                  <c:v>597</c:v>
                </c:pt>
                <c:pt idx="40">
                  <c:v>598</c:v>
                </c:pt>
                <c:pt idx="41">
                  <c:v>599</c:v>
                </c:pt>
                <c:pt idx="42">
                  <c:v>600</c:v>
                </c:pt>
                <c:pt idx="43">
                  <c:v>601</c:v>
                </c:pt>
                <c:pt idx="44">
                  <c:v>602</c:v>
                </c:pt>
                <c:pt idx="45">
                  <c:v>603</c:v>
                </c:pt>
                <c:pt idx="46">
                  <c:v>604</c:v>
                </c:pt>
                <c:pt idx="47">
                  <c:v>605</c:v>
                </c:pt>
                <c:pt idx="48">
                  <c:v>606</c:v>
                </c:pt>
                <c:pt idx="49">
                  <c:v>607</c:v>
                </c:pt>
                <c:pt idx="50">
                  <c:v>608</c:v>
                </c:pt>
                <c:pt idx="51">
                  <c:v>609</c:v>
                </c:pt>
                <c:pt idx="52">
                  <c:v>610</c:v>
                </c:pt>
                <c:pt idx="53">
                  <c:v>611</c:v>
                </c:pt>
                <c:pt idx="54">
                  <c:v>612</c:v>
                </c:pt>
                <c:pt idx="55">
                  <c:v>613</c:v>
                </c:pt>
                <c:pt idx="56">
                  <c:v>614</c:v>
                </c:pt>
                <c:pt idx="57">
                  <c:v>615</c:v>
                </c:pt>
                <c:pt idx="58">
                  <c:v>616</c:v>
                </c:pt>
                <c:pt idx="59">
                  <c:v>617</c:v>
                </c:pt>
                <c:pt idx="60">
                  <c:v>618</c:v>
                </c:pt>
                <c:pt idx="61">
                  <c:v>619</c:v>
                </c:pt>
                <c:pt idx="62">
                  <c:v>620</c:v>
                </c:pt>
                <c:pt idx="63">
                  <c:v>621</c:v>
                </c:pt>
                <c:pt idx="64">
                  <c:v>622</c:v>
                </c:pt>
                <c:pt idx="65">
                  <c:v>623</c:v>
                </c:pt>
                <c:pt idx="66">
                  <c:v>624</c:v>
                </c:pt>
                <c:pt idx="67">
                  <c:v>625</c:v>
                </c:pt>
                <c:pt idx="68">
                  <c:v>626</c:v>
                </c:pt>
                <c:pt idx="69">
                  <c:v>627</c:v>
                </c:pt>
                <c:pt idx="70">
                  <c:v>628</c:v>
                </c:pt>
                <c:pt idx="71">
                  <c:v>629</c:v>
                </c:pt>
                <c:pt idx="72">
                  <c:v>630</c:v>
                </c:pt>
                <c:pt idx="73">
                  <c:v>631</c:v>
                </c:pt>
                <c:pt idx="74">
                  <c:v>632</c:v>
                </c:pt>
                <c:pt idx="75">
                  <c:v>633</c:v>
                </c:pt>
                <c:pt idx="76">
                  <c:v>634</c:v>
                </c:pt>
                <c:pt idx="77">
                  <c:v>635</c:v>
                </c:pt>
                <c:pt idx="78">
                  <c:v>636</c:v>
                </c:pt>
                <c:pt idx="79">
                  <c:v>637</c:v>
                </c:pt>
                <c:pt idx="80">
                  <c:v>638</c:v>
                </c:pt>
                <c:pt idx="81">
                  <c:v>639</c:v>
                </c:pt>
                <c:pt idx="82">
                  <c:v>640</c:v>
                </c:pt>
                <c:pt idx="83">
                  <c:v>641</c:v>
                </c:pt>
                <c:pt idx="84">
                  <c:v>642</c:v>
                </c:pt>
                <c:pt idx="85">
                  <c:v>643</c:v>
                </c:pt>
                <c:pt idx="86">
                  <c:v>644</c:v>
                </c:pt>
                <c:pt idx="87">
                  <c:v>645</c:v>
                </c:pt>
                <c:pt idx="88">
                  <c:v>646</c:v>
                </c:pt>
                <c:pt idx="89">
                  <c:v>647</c:v>
                </c:pt>
                <c:pt idx="90">
                  <c:v>648</c:v>
                </c:pt>
                <c:pt idx="91">
                  <c:v>649</c:v>
                </c:pt>
                <c:pt idx="92">
                  <c:v>650</c:v>
                </c:pt>
                <c:pt idx="93">
                  <c:v>651</c:v>
                </c:pt>
                <c:pt idx="94">
                  <c:v>652</c:v>
                </c:pt>
                <c:pt idx="95">
                  <c:v>653</c:v>
                </c:pt>
                <c:pt idx="96">
                  <c:v>654</c:v>
                </c:pt>
                <c:pt idx="97">
                  <c:v>655</c:v>
                </c:pt>
                <c:pt idx="98">
                  <c:v>656</c:v>
                </c:pt>
                <c:pt idx="99">
                  <c:v>657</c:v>
                </c:pt>
                <c:pt idx="100">
                  <c:v>658</c:v>
                </c:pt>
                <c:pt idx="101">
                  <c:v>659</c:v>
                </c:pt>
                <c:pt idx="102">
                  <c:v>660</c:v>
                </c:pt>
                <c:pt idx="103">
                  <c:v>661</c:v>
                </c:pt>
                <c:pt idx="104">
                  <c:v>662</c:v>
                </c:pt>
                <c:pt idx="105">
                  <c:v>663</c:v>
                </c:pt>
                <c:pt idx="106">
                  <c:v>664</c:v>
                </c:pt>
                <c:pt idx="107">
                  <c:v>665</c:v>
                </c:pt>
                <c:pt idx="108">
                  <c:v>666</c:v>
                </c:pt>
                <c:pt idx="109">
                  <c:v>667</c:v>
                </c:pt>
                <c:pt idx="110">
                  <c:v>668</c:v>
                </c:pt>
                <c:pt idx="111">
                  <c:v>669</c:v>
                </c:pt>
                <c:pt idx="112">
                  <c:v>670</c:v>
                </c:pt>
                <c:pt idx="113">
                  <c:v>671</c:v>
                </c:pt>
                <c:pt idx="114">
                  <c:v>672</c:v>
                </c:pt>
                <c:pt idx="115">
                  <c:v>673</c:v>
                </c:pt>
                <c:pt idx="116">
                  <c:v>674</c:v>
                </c:pt>
                <c:pt idx="117">
                  <c:v>675</c:v>
                </c:pt>
                <c:pt idx="118">
                  <c:v>676</c:v>
                </c:pt>
                <c:pt idx="119">
                  <c:v>677</c:v>
                </c:pt>
                <c:pt idx="120">
                  <c:v>678</c:v>
                </c:pt>
                <c:pt idx="121">
                  <c:v>679</c:v>
                </c:pt>
                <c:pt idx="122">
                  <c:v>680</c:v>
                </c:pt>
                <c:pt idx="123">
                  <c:v>681</c:v>
                </c:pt>
                <c:pt idx="124">
                  <c:v>682</c:v>
                </c:pt>
                <c:pt idx="125">
                  <c:v>683</c:v>
                </c:pt>
                <c:pt idx="126">
                  <c:v>684</c:v>
                </c:pt>
                <c:pt idx="127">
                  <c:v>685</c:v>
                </c:pt>
                <c:pt idx="128">
                  <c:v>686</c:v>
                </c:pt>
                <c:pt idx="129">
                  <c:v>687</c:v>
                </c:pt>
                <c:pt idx="130">
                  <c:v>688</c:v>
                </c:pt>
                <c:pt idx="131">
                  <c:v>689</c:v>
                </c:pt>
                <c:pt idx="132">
                  <c:v>690</c:v>
                </c:pt>
                <c:pt idx="133">
                  <c:v>691</c:v>
                </c:pt>
                <c:pt idx="134">
                  <c:v>692</c:v>
                </c:pt>
                <c:pt idx="135">
                  <c:v>693</c:v>
                </c:pt>
                <c:pt idx="136">
                  <c:v>694</c:v>
                </c:pt>
                <c:pt idx="137">
                  <c:v>695</c:v>
                </c:pt>
                <c:pt idx="138">
                  <c:v>696</c:v>
                </c:pt>
                <c:pt idx="139">
                  <c:v>697</c:v>
                </c:pt>
                <c:pt idx="140">
                  <c:v>698</c:v>
                </c:pt>
                <c:pt idx="141">
                  <c:v>699</c:v>
                </c:pt>
                <c:pt idx="142">
                  <c:v>700</c:v>
                </c:pt>
                <c:pt idx="143">
                  <c:v>701</c:v>
                </c:pt>
                <c:pt idx="144">
                  <c:v>702</c:v>
                </c:pt>
                <c:pt idx="145">
                  <c:v>703</c:v>
                </c:pt>
                <c:pt idx="146">
                  <c:v>704</c:v>
                </c:pt>
                <c:pt idx="147">
                  <c:v>705</c:v>
                </c:pt>
                <c:pt idx="148">
                  <c:v>706</c:v>
                </c:pt>
                <c:pt idx="149">
                  <c:v>707</c:v>
                </c:pt>
                <c:pt idx="150">
                  <c:v>708</c:v>
                </c:pt>
                <c:pt idx="151">
                  <c:v>709</c:v>
                </c:pt>
                <c:pt idx="152">
                  <c:v>710</c:v>
                </c:pt>
                <c:pt idx="153">
                  <c:v>711</c:v>
                </c:pt>
                <c:pt idx="154">
                  <c:v>712</c:v>
                </c:pt>
                <c:pt idx="155">
                  <c:v>713</c:v>
                </c:pt>
                <c:pt idx="156">
                  <c:v>714</c:v>
                </c:pt>
                <c:pt idx="157">
                  <c:v>715</c:v>
                </c:pt>
                <c:pt idx="158">
                  <c:v>716</c:v>
                </c:pt>
                <c:pt idx="159">
                  <c:v>717</c:v>
                </c:pt>
                <c:pt idx="160">
                  <c:v>718</c:v>
                </c:pt>
                <c:pt idx="161">
                  <c:v>719</c:v>
                </c:pt>
                <c:pt idx="162">
                  <c:v>720</c:v>
                </c:pt>
                <c:pt idx="163">
                  <c:v>721</c:v>
                </c:pt>
                <c:pt idx="164">
                  <c:v>722</c:v>
                </c:pt>
                <c:pt idx="165">
                  <c:v>723</c:v>
                </c:pt>
                <c:pt idx="166">
                  <c:v>724</c:v>
                </c:pt>
                <c:pt idx="167">
                  <c:v>725</c:v>
                </c:pt>
                <c:pt idx="168">
                  <c:v>726</c:v>
                </c:pt>
                <c:pt idx="169">
                  <c:v>727</c:v>
                </c:pt>
                <c:pt idx="170">
                  <c:v>728</c:v>
                </c:pt>
                <c:pt idx="171">
                  <c:v>729</c:v>
                </c:pt>
                <c:pt idx="172">
                  <c:v>730</c:v>
                </c:pt>
                <c:pt idx="173">
                  <c:v>731</c:v>
                </c:pt>
                <c:pt idx="174">
                  <c:v>732</c:v>
                </c:pt>
                <c:pt idx="175">
                  <c:v>733</c:v>
                </c:pt>
                <c:pt idx="176">
                  <c:v>734</c:v>
                </c:pt>
                <c:pt idx="177">
                  <c:v>735</c:v>
                </c:pt>
                <c:pt idx="178">
                  <c:v>736</c:v>
                </c:pt>
                <c:pt idx="179">
                  <c:v>737</c:v>
                </c:pt>
                <c:pt idx="180">
                  <c:v>738</c:v>
                </c:pt>
                <c:pt idx="181">
                  <c:v>739</c:v>
                </c:pt>
                <c:pt idx="182">
                  <c:v>740</c:v>
                </c:pt>
                <c:pt idx="183">
                  <c:v>741</c:v>
                </c:pt>
                <c:pt idx="184">
                  <c:v>742</c:v>
                </c:pt>
                <c:pt idx="185">
                  <c:v>743</c:v>
                </c:pt>
                <c:pt idx="186">
                  <c:v>744</c:v>
                </c:pt>
                <c:pt idx="187">
                  <c:v>745</c:v>
                </c:pt>
                <c:pt idx="188">
                  <c:v>746</c:v>
                </c:pt>
                <c:pt idx="189">
                  <c:v>747</c:v>
                </c:pt>
                <c:pt idx="190">
                  <c:v>748</c:v>
                </c:pt>
                <c:pt idx="191">
                  <c:v>749</c:v>
                </c:pt>
                <c:pt idx="192">
                  <c:v>750</c:v>
                </c:pt>
                <c:pt idx="193">
                  <c:v>751</c:v>
                </c:pt>
                <c:pt idx="194">
                  <c:v>752</c:v>
                </c:pt>
                <c:pt idx="195">
                  <c:v>753</c:v>
                </c:pt>
                <c:pt idx="196">
                  <c:v>754</c:v>
                </c:pt>
                <c:pt idx="197">
                  <c:v>755</c:v>
                </c:pt>
                <c:pt idx="198">
                  <c:v>756</c:v>
                </c:pt>
                <c:pt idx="199">
                  <c:v>757</c:v>
                </c:pt>
                <c:pt idx="200">
                  <c:v>758</c:v>
                </c:pt>
                <c:pt idx="201">
                  <c:v>759</c:v>
                </c:pt>
                <c:pt idx="202">
                  <c:v>760</c:v>
                </c:pt>
                <c:pt idx="203">
                  <c:v>761</c:v>
                </c:pt>
                <c:pt idx="204">
                  <c:v>762</c:v>
                </c:pt>
                <c:pt idx="205">
                  <c:v>763</c:v>
                </c:pt>
                <c:pt idx="206">
                  <c:v>764</c:v>
                </c:pt>
                <c:pt idx="207">
                  <c:v>765</c:v>
                </c:pt>
                <c:pt idx="208">
                  <c:v>766</c:v>
                </c:pt>
                <c:pt idx="209">
                  <c:v>767</c:v>
                </c:pt>
                <c:pt idx="210">
                  <c:v>768</c:v>
                </c:pt>
                <c:pt idx="211">
                  <c:v>769</c:v>
                </c:pt>
                <c:pt idx="212">
                  <c:v>770</c:v>
                </c:pt>
                <c:pt idx="213">
                  <c:v>771</c:v>
                </c:pt>
                <c:pt idx="214">
                  <c:v>772</c:v>
                </c:pt>
                <c:pt idx="215">
                  <c:v>773</c:v>
                </c:pt>
                <c:pt idx="216">
                  <c:v>774</c:v>
                </c:pt>
                <c:pt idx="217">
                  <c:v>775</c:v>
                </c:pt>
                <c:pt idx="218">
                  <c:v>776</c:v>
                </c:pt>
                <c:pt idx="219">
                  <c:v>777</c:v>
                </c:pt>
                <c:pt idx="220">
                  <c:v>778</c:v>
                </c:pt>
                <c:pt idx="221">
                  <c:v>779</c:v>
                </c:pt>
                <c:pt idx="222">
                  <c:v>780</c:v>
                </c:pt>
                <c:pt idx="223">
                  <c:v>781</c:v>
                </c:pt>
                <c:pt idx="224">
                  <c:v>782</c:v>
                </c:pt>
                <c:pt idx="225">
                  <c:v>783</c:v>
                </c:pt>
                <c:pt idx="226">
                  <c:v>784</c:v>
                </c:pt>
                <c:pt idx="227">
                  <c:v>785</c:v>
                </c:pt>
                <c:pt idx="228">
                  <c:v>786</c:v>
                </c:pt>
                <c:pt idx="229">
                  <c:v>787</c:v>
                </c:pt>
                <c:pt idx="230">
                  <c:v>788</c:v>
                </c:pt>
                <c:pt idx="231">
                  <c:v>789</c:v>
                </c:pt>
                <c:pt idx="232">
                  <c:v>790</c:v>
                </c:pt>
                <c:pt idx="233">
                  <c:v>791</c:v>
                </c:pt>
                <c:pt idx="234">
                  <c:v>792</c:v>
                </c:pt>
                <c:pt idx="235">
                  <c:v>793</c:v>
                </c:pt>
                <c:pt idx="236">
                  <c:v>794</c:v>
                </c:pt>
                <c:pt idx="237">
                  <c:v>795</c:v>
                </c:pt>
                <c:pt idx="238">
                  <c:v>796</c:v>
                </c:pt>
                <c:pt idx="239">
                  <c:v>797</c:v>
                </c:pt>
                <c:pt idx="240">
                  <c:v>798</c:v>
                </c:pt>
                <c:pt idx="241">
                  <c:v>799</c:v>
                </c:pt>
                <c:pt idx="242">
                  <c:v>800</c:v>
                </c:pt>
                <c:pt idx="243">
                  <c:v>801</c:v>
                </c:pt>
                <c:pt idx="244">
                  <c:v>802</c:v>
                </c:pt>
                <c:pt idx="245">
                  <c:v>803</c:v>
                </c:pt>
                <c:pt idx="246">
                  <c:v>804</c:v>
                </c:pt>
                <c:pt idx="247">
                  <c:v>805</c:v>
                </c:pt>
                <c:pt idx="248">
                  <c:v>806</c:v>
                </c:pt>
                <c:pt idx="249">
                  <c:v>807</c:v>
                </c:pt>
                <c:pt idx="250">
                  <c:v>808</c:v>
                </c:pt>
                <c:pt idx="251">
                  <c:v>809</c:v>
                </c:pt>
                <c:pt idx="252">
                  <c:v>810</c:v>
                </c:pt>
                <c:pt idx="253">
                  <c:v>811</c:v>
                </c:pt>
                <c:pt idx="254">
                  <c:v>812</c:v>
                </c:pt>
                <c:pt idx="255">
                  <c:v>813</c:v>
                </c:pt>
                <c:pt idx="256">
                  <c:v>814</c:v>
                </c:pt>
                <c:pt idx="257">
                  <c:v>815</c:v>
                </c:pt>
                <c:pt idx="258">
                  <c:v>816</c:v>
                </c:pt>
                <c:pt idx="259">
                  <c:v>817</c:v>
                </c:pt>
                <c:pt idx="260">
                  <c:v>818</c:v>
                </c:pt>
                <c:pt idx="261">
                  <c:v>819</c:v>
                </c:pt>
                <c:pt idx="262">
                  <c:v>820</c:v>
                </c:pt>
                <c:pt idx="263">
                  <c:v>821</c:v>
                </c:pt>
                <c:pt idx="264">
                  <c:v>822</c:v>
                </c:pt>
                <c:pt idx="265">
                  <c:v>823</c:v>
                </c:pt>
                <c:pt idx="266">
                  <c:v>824</c:v>
                </c:pt>
                <c:pt idx="267">
                  <c:v>825</c:v>
                </c:pt>
                <c:pt idx="268">
                  <c:v>826</c:v>
                </c:pt>
                <c:pt idx="269">
                  <c:v>827</c:v>
                </c:pt>
                <c:pt idx="270">
                  <c:v>828</c:v>
                </c:pt>
                <c:pt idx="271">
                  <c:v>829</c:v>
                </c:pt>
                <c:pt idx="272">
                  <c:v>830</c:v>
                </c:pt>
                <c:pt idx="273">
                  <c:v>831</c:v>
                </c:pt>
                <c:pt idx="274">
                  <c:v>832</c:v>
                </c:pt>
                <c:pt idx="275">
                  <c:v>833</c:v>
                </c:pt>
                <c:pt idx="276">
                  <c:v>834</c:v>
                </c:pt>
                <c:pt idx="277">
                  <c:v>835</c:v>
                </c:pt>
                <c:pt idx="278">
                  <c:v>836</c:v>
                </c:pt>
                <c:pt idx="279">
                  <c:v>837</c:v>
                </c:pt>
                <c:pt idx="280">
                  <c:v>838</c:v>
                </c:pt>
                <c:pt idx="281">
                  <c:v>839</c:v>
                </c:pt>
                <c:pt idx="282">
                  <c:v>840</c:v>
                </c:pt>
                <c:pt idx="283">
                  <c:v>841</c:v>
                </c:pt>
                <c:pt idx="284">
                  <c:v>842</c:v>
                </c:pt>
                <c:pt idx="285">
                  <c:v>843</c:v>
                </c:pt>
                <c:pt idx="286">
                  <c:v>844</c:v>
                </c:pt>
                <c:pt idx="287">
                  <c:v>845</c:v>
                </c:pt>
                <c:pt idx="288">
                  <c:v>846</c:v>
                </c:pt>
                <c:pt idx="289">
                  <c:v>847</c:v>
                </c:pt>
                <c:pt idx="290">
                  <c:v>848</c:v>
                </c:pt>
                <c:pt idx="291">
                  <c:v>849</c:v>
                </c:pt>
                <c:pt idx="292">
                  <c:v>850</c:v>
                </c:pt>
                <c:pt idx="293">
                  <c:v>851</c:v>
                </c:pt>
                <c:pt idx="294">
                  <c:v>852</c:v>
                </c:pt>
                <c:pt idx="295">
                  <c:v>853</c:v>
                </c:pt>
                <c:pt idx="296">
                  <c:v>854</c:v>
                </c:pt>
                <c:pt idx="297">
                  <c:v>855</c:v>
                </c:pt>
                <c:pt idx="298">
                  <c:v>856</c:v>
                </c:pt>
                <c:pt idx="299">
                  <c:v>857</c:v>
                </c:pt>
                <c:pt idx="300">
                  <c:v>858</c:v>
                </c:pt>
                <c:pt idx="301">
                  <c:v>859</c:v>
                </c:pt>
                <c:pt idx="302">
                  <c:v>860</c:v>
                </c:pt>
                <c:pt idx="303">
                  <c:v>861</c:v>
                </c:pt>
                <c:pt idx="304">
                  <c:v>862</c:v>
                </c:pt>
                <c:pt idx="305">
                  <c:v>863</c:v>
                </c:pt>
                <c:pt idx="306">
                  <c:v>864</c:v>
                </c:pt>
                <c:pt idx="307">
                  <c:v>865</c:v>
                </c:pt>
                <c:pt idx="308">
                  <c:v>866</c:v>
                </c:pt>
                <c:pt idx="309">
                  <c:v>867</c:v>
                </c:pt>
                <c:pt idx="310">
                  <c:v>868</c:v>
                </c:pt>
                <c:pt idx="311">
                  <c:v>869</c:v>
                </c:pt>
                <c:pt idx="312">
                  <c:v>870</c:v>
                </c:pt>
                <c:pt idx="313">
                  <c:v>871</c:v>
                </c:pt>
                <c:pt idx="314">
                  <c:v>872</c:v>
                </c:pt>
                <c:pt idx="315">
                  <c:v>873</c:v>
                </c:pt>
                <c:pt idx="316">
                  <c:v>874</c:v>
                </c:pt>
                <c:pt idx="317">
                  <c:v>875</c:v>
                </c:pt>
                <c:pt idx="318">
                  <c:v>876</c:v>
                </c:pt>
                <c:pt idx="319">
                  <c:v>877</c:v>
                </c:pt>
                <c:pt idx="320">
                  <c:v>878</c:v>
                </c:pt>
                <c:pt idx="321">
                  <c:v>879</c:v>
                </c:pt>
                <c:pt idx="322">
                  <c:v>880</c:v>
                </c:pt>
                <c:pt idx="323">
                  <c:v>881</c:v>
                </c:pt>
                <c:pt idx="324">
                  <c:v>882</c:v>
                </c:pt>
                <c:pt idx="325">
                  <c:v>883</c:v>
                </c:pt>
                <c:pt idx="326">
                  <c:v>884</c:v>
                </c:pt>
                <c:pt idx="327">
                  <c:v>885</c:v>
                </c:pt>
                <c:pt idx="328">
                  <c:v>886</c:v>
                </c:pt>
                <c:pt idx="329">
                  <c:v>887</c:v>
                </c:pt>
                <c:pt idx="330">
                  <c:v>888</c:v>
                </c:pt>
                <c:pt idx="331">
                  <c:v>889</c:v>
                </c:pt>
                <c:pt idx="332">
                  <c:v>890</c:v>
                </c:pt>
                <c:pt idx="333">
                  <c:v>891</c:v>
                </c:pt>
                <c:pt idx="334">
                  <c:v>892</c:v>
                </c:pt>
                <c:pt idx="335">
                  <c:v>893</c:v>
                </c:pt>
                <c:pt idx="336">
                  <c:v>894</c:v>
                </c:pt>
                <c:pt idx="337">
                  <c:v>895</c:v>
                </c:pt>
                <c:pt idx="338">
                  <c:v>896</c:v>
                </c:pt>
                <c:pt idx="339">
                  <c:v>897</c:v>
                </c:pt>
                <c:pt idx="340">
                  <c:v>898</c:v>
                </c:pt>
                <c:pt idx="341">
                  <c:v>899</c:v>
                </c:pt>
                <c:pt idx="342">
                  <c:v>900</c:v>
                </c:pt>
                <c:pt idx="343">
                  <c:v>901</c:v>
                </c:pt>
                <c:pt idx="344">
                  <c:v>902</c:v>
                </c:pt>
                <c:pt idx="345">
                  <c:v>903</c:v>
                </c:pt>
                <c:pt idx="346">
                  <c:v>904</c:v>
                </c:pt>
                <c:pt idx="347">
                  <c:v>905</c:v>
                </c:pt>
                <c:pt idx="348">
                  <c:v>906</c:v>
                </c:pt>
                <c:pt idx="349">
                  <c:v>907</c:v>
                </c:pt>
                <c:pt idx="350">
                  <c:v>908</c:v>
                </c:pt>
                <c:pt idx="351">
                  <c:v>909</c:v>
                </c:pt>
                <c:pt idx="352">
                  <c:v>910</c:v>
                </c:pt>
                <c:pt idx="353">
                  <c:v>911</c:v>
                </c:pt>
                <c:pt idx="354">
                  <c:v>912</c:v>
                </c:pt>
                <c:pt idx="355">
                  <c:v>913</c:v>
                </c:pt>
                <c:pt idx="356">
                  <c:v>914</c:v>
                </c:pt>
                <c:pt idx="357">
                  <c:v>915</c:v>
                </c:pt>
                <c:pt idx="358">
                  <c:v>916</c:v>
                </c:pt>
                <c:pt idx="359">
                  <c:v>917</c:v>
                </c:pt>
                <c:pt idx="360">
                  <c:v>918</c:v>
                </c:pt>
                <c:pt idx="361">
                  <c:v>919</c:v>
                </c:pt>
                <c:pt idx="362">
                  <c:v>920</c:v>
                </c:pt>
                <c:pt idx="363">
                  <c:v>921</c:v>
                </c:pt>
                <c:pt idx="364">
                  <c:v>922</c:v>
                </c:pt>
                <c:pt idx="365">
                  <c:v>923</c:v>
                </c:pt>
                <c:pt idx="366">
                  <c:v>924</c:v>
                </c:pt>
                <c:pt idx="367">
                  <c:v>925</c:v>
                </c:pt>
                <c:pt idx="368">
                  <c:v>926</c:v>
                </c:pt>
                <c:pt idx="369">
                  <c:v>927</c:v>
                </c:pt>
                <c:pt idx="370">
                  <c:v>928</c:v>
                </c:pt>
                <c:pt idx="371">
                  <c:v>929</c:v>
                </c:pt>
                <c:pt idx="372">
                  <c:v>930</c:v>
                </c:pt>
                <c:pt idx="373">
                  <c:v>931</c:v>
                </c:pt>
              </c:numCache>
            </c:numRef>
          </c:cat>
          <c:val>
            <c:numRef>
              <c:f>Tool_7!$AE$12:$AE$385</c:f>
              <c:numCache>
                <c:formatCode>General</c:formatCode>
                <c:ptCount val="374"/>
                <c:pt idx="0">
                  <c:v>52397.836092728459</c:v>
                </c:pt>
                <c:pt idx="1">
                  <c:v>52539.538912044882</c:v>
                </c:pt>
                <c:pt idx="2">
                  <c:v>52680.960453504274</c:v>
                </c:pt>
                <c:pt idx="3">
                  <c:v>52822.100712039086</c:v>
                </c:pt>
                <c:pt idx="4">
                  <c:v>52962.959682587185</c:v>
                </c:pt>
                <c:pt idx="5">
                  <c:v>53103.537360091846</c:v>
                </c:pt>
                <c:pt idx="6">
                  <c:v>53243.833739501904</c:v>
                </c:pt>
                <c:pt idx="7">
                  <c:v>53383.848815771569</c:v>
                </c:pt>
                <c:pt idx="8">
                  <c:v>53523.582583860465</c:v>
                </c:pt>
                <c:pt idx="9">
                  <c:v>53663.035038733775</c:v>
                </c:pt>
                <c:pt idx="10">
                  <c:v>53802.206175361986</c:v>
                </c:pt>
                <c:pt idx="11">
                  <c:v>53941.095988721056</c:v>
                </c:pt>
                <c:pt idx="12">
                  <c:v>54079.704473792379</c:v>
                </c:pt>
                <c:pt idx="13">
                  <c:v>54218.031625562711</c:v>
                </c:pt>
                <c:pt idx="14">
                  <c:v>54356.077439024266</c:v>
                </c:pt>
                <c:pt idx="15">
                  <c:v>54493.841909174618</c:v>
                </c:pt>
                <c:pt idx="16">
                  <c:v>54631.325031016735</c:v>
                </c:pt>
                <c:pt idx="17">
                  <c:v>54768.526799558982</c:v>
                </c:pt>
                <c:pt idx="18">
                  <c:v>54905.44720981508</c:v>
                </c:pt>
                <c:pt idx="19">
                  <c:v>55042.086256804119</c:v>
                </c:pt>
                <c:pt idx="20">
                  <c:v>55178.443935550618</c:v>
                </c:pt>
                <c:pt idx="21">
                  <c:v>55314.520241084334</c:v>
                </c:pt>
                <c:pt idx="22">
                  <c:v>55450.315168440495</c:v>
                </c:pt>
                <c:pt idx="23">
                  <c:v>55585.828712659575</c:v>
                </c:pt>
                <c:pt idx="24">
                  <c:v>55721.060868787463</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84738.710529450254</c:v>
                </c:pt>
                <c:pt idx="350">
                  <c:v>84781.974366071401</c:v>
                </c:pt>
                <c:pt idx="351">
                  <c:v>84824.955446654028</c:v>
                </c:pt>
                <c:pt idx="352">
                  <c:v>84867.653767692042</c:v>
                </c:pt>
                <c:pt idx="353">
                  <c:v>84910.06932568294</c:v>
                </c:pt>
                <c:pt idx="354">
                  <c:v>84952.202117127716</c:v>
                </c:pt>
                <c:pt idx="355">
                  <c:v>84994.0521385311</c:v>
                </c:pt>
                <c:pt idx="356">
                  <c:v>85035.619386401348</c:v>
                </c:pt>
                <c:pt idx="357">
                  <c:v>85076.903857250407</c:v>
                </c:pt>
                <c:pt idx="358">
                  <c:v>85117.90554759372</c:v>
                </c:pt>
                <c:pt idx="359">
                  <c:v>85158.624453950382</c:v>
                </c:pt>
                <c:pt idx="360">
                  <c:v>85199.060572843126</c:v>
                </c:pt>
                <c:pt idx="361">
                  <c:v>85239.213900798131</c:v>
                </c:pt>
                <c:pt idx="362">
                  <c:v>85279.084434345248</c:v>
                </c:pt>
                <c:pt idx="363">
                  <c:v>85318.672170017977</c:v>
                </c:pt>
                <c:pt idx="364">
                  <c:v>85357.977104353195</c:v>
                </c:pt>
                <c:pt idx="365">
                  <c:v>85396.999233891547</c:v>
                </c:pt>
                <c:pt idx="366">
                  <c:v>85435.7385551771</c:v>
                </c:pt>
                <c:pt idx="367">
                  <c:v>85474.195064757543</c:v>
                </c:pt>
                <c:pt idx="368">
                  <c:v>85512.368759184188</c:v>
                </c:pt>
                <c:pt idx="369">
                  <c:v>85550.259635011695</c:v>
                </c:pt>
                <c:pt idx="370">
                  <c:v>85587.86768879852</c:v>
                </c:pt>
                <c:pt idx="371">
                  <c:v>85625.192917106528</c:v>
                </c:pt>
                <c:pt idx="372">
                  <c:v>85662.235316501057</c:v>
                </c:pt>
                <c:pt idx="373">
                  <c:v>85698.994883551204</c:v>
                </c:pt>
              </c:numCache>
            </c:numRef>
          </c:val>
          <c:smooth val="0"/>
          <c:extLst>
            <c:ext xmlns:c16="http://schemas.microsoft.com/office/drawing/2014/chart" uri="{C3380CC4-5D6E-409C-BE32-E72D297353CC}">
              <c16:uniqueId val="{00000001-948F-4624-92D8-1159EA3CFD78}"/>
            </c:ext>
          </c:extLst>
        </c:ser>
        <c:dLbls>
          <c:showLegendKey val="0"/>
          <c:showVal val="0"/>
          <c:showCatName val="0"/>
          <c:showSerName val="0"/>
          <c:showPercent val="0"/>
          <c:showBubbleSize val="0"/>
        </c:dLbls>
        <c:marker val="1"/>
        <c:smooth val="0"/>
        <c:axId val="1744166320"/>
        <c:axId val="1744168496"/>
        <c:extLst/>
      </c:lineChart>
      <c:lineChart>
        <c:grouping val="standard"/>
        <c:varyColors val="0"/>
        <c:ser>
          <c:idx val="0"/>
          <c:order val="0"/>
          <c:tx>
            <c:v>Kenmore Margin</c:v>
          </c:tx>
          <c:spPr>
            <a:ln w="19050" cap="rnd">
              <a:solidFill>
                <a:schemeClr val="accent1"/>
              </a:solidFill>
              <a:round/>
            </a:ln>
            <a:effectLst/>
          </c:spPr>
          <c:marker>
            <c:symbol val="none"/>
          </c:marker>
          <c:cat>
            <c:numRef>
              <c:f>Tool_7!$P$12:$P$385</c:f>
              <c:numCache>
                <c:formatCode>General</c:formatCode>
                <c:ptCount val="374"/>
                <c:pt idx="0">
                  <c:v>558</c:v>
                </c:pt>
                <c:pt idx="1">
                  <c:v>559</c:v>
                </c:pt>
                <c:pt idx="2">
                  <c:v>560</c:v>
                </c:pt>
                <c:pt idx="3">
                  <c:v>561</c:v>
                </c:pt>
                <c:pt idx="4">
                  <c:v>562</c:v>
                </c:pt>
                <c:pt idx="5">
                  <c:v>563</c:v>
                </c:pt>
                <c:pt idx="6">
                  <c:v>564</c:v>
                </c:pt>
                <c:pt idx="7">
                  <c:v>565</c:v>
                </c:pt>
                <c:pt idx="8">
                  <c:v>566</c:v>
                </c:pt>
                <c:pt idx="9">
                  <c:v>567</c:v>
                </c:pt>
                <c:pt idx="10">
                  <c:v>568</c:v>
                </c:pt>
                <c:pt idx="11">
                  <c:v>569</c:v>
                </c:pt>
                <c:pt idx="12">
                  <c:v>570</c:v>
                </c:pt>
                <c:pt idx="13">
                  <c:v>571</c:v>
                </c:pt>
                <c:pt idx="14">
                  <c:v>572</c:v>
                </c:pt>
                <c:pt idx="15">
                  <c:v>573</c:v>
                </c:pt>
                <c:pt idx="16">
                  <c:v>574</c:v>
                </c:pt>
                <c:pt idx="17">
                  <c:v>575</c:v>
                </c:pt>
                <c:pt idx="18">
                  <c:v>576</c:v>
                </c:pt>
                <c:pt idx="19">
                  <c:v>577</c:v>
                </c:pt>
                <c:pt idx="20">
                  <c:v>578</c:v>
                </c:pt>
                <c:pt idx="21">
                  <c:v>579</c:v>
                </c:pt>
                <c:pt idx="22">
                  <c:v>580</c:v>
                </c:pt>
                <c:pt idx="23">
                  <c:v>581</c:v>
                </c:pt>
                <c:pt idx="24">
                  <c:v>582</c:v>
                </c:pt>
                <c:pt idx="25">
                  <c:v>583</c:v>
                </c:pt>
                <c:pt idx="26">
                  <c:v>584</c:v>
                </c:pt>
                <c:pt idx="27">
                  <c:v>585</c:v>
                </c:pt>
                <c:pt idx="28">
                  <c:v>586</c:v>
                </c:pt>
                <c:pt idx="29">
                  <c:v>587</c:v>
                </c:pt>
                <c:pt idx="30">
                  <c:v>588</c:v>
                </c:pt>
                <c:pt idx="31">
                  <c:v>589</c:v>
                </c:pt>
                <c:pt idx="32">
                  <c:v>590</c:v>
                </c:pt>
                <c:pt idx="33">
                  <c:v>591</c:v>
                </c:pt>
                <c:pt idx="34">
                  <c:v>592</c:v>
                </c:pt>
                <c:pt idx="35">
                  <c:v>593</c:v>
                </c:pt>
                <c:pt idx="36">
                  <c:v>594</c:v>
                </c:pt>
                <c:pt idx="37">
                  <c:v>595</c:v>
                </c:pt>
                <c:pt idx="38">
                  <c:v>596</c:v>
                </c:pt>
                <c:pt idx="39">
                  <c:v>597</c:v>
                </c:pt>
                <c:pt idx="40">
                  <c:v>598</c:v>
                </c:pt>
                <c:pt idx="41">
                  <c:v>599</c:v>
                </c:pt>
                <c:pt idx="42">
                  <c:v>600</c:v>
                </c:pt>
                <c:pt idx="43">
                  <c:v>601</c:v>
                </c:pt>
                <c:pt idx="44">
                  <c:v>602</c:v>
                </c:pt>
                <c:pt idx="45">
                  <c:v>603</c:v>
                </c:pt>
                <c:pt idx="46">
                  <c:v>604</c:v>
                </c:pt>
                <c:pt idx="47">
                  <c:v>605</c:v>
                </c:pt>
                <c:pt idx="48">
                  <c:v>606</c:v>
                </c:pt>
                <c:pt idx="49">
                  <c:v>607</c:v>
                </c:pt>
                <c:pt idx="50">
                  <c:v>608</c:v>
                </c:pt>
                <c:pt idx="51">
                  <c:v>609</c:v>
                </c:pt>
                <c:pt idx="52">
                  <c:v>610</c:v>
                </c:pt>
                <c:pt idx="53">
                  <c:v>611</c:v>
                </c:pt>
                <c:pt idx="54">
                  <c:v>612</c:v>
                </c:pt>
                <c:pt idx="55">
                  <c:v>613</c:v>
                </c:pt>
                <c:pt idx="56">
                  <c:v>614</c:v>
                </c:pt>
                <c:pt idx="57">
                  <c:v>615</c:v>
                </c:pt>
                <c:pt idx="58">
                  <c:v>616</c:v>
                </c:pt>
                <c:pt idx="59">
                  <c:v>617</c:v>
                </c:pt>
                <c:pt idx="60">
                  <c:v>618</c:v>
                </c:pt>
                <c:pt idx="61">
                  <c:v>619</c:v>
                </c:pt>
                <c:pt idx="62">
                  <c:v>620</c:v>
                </c:pt>
                <c:pt idx="63">
                  <c:v>621</c:v>
                </c:pt>
                <c:pt idx="64">
                  <c:v>622</c:v>
                </c:pt>
                <c:pt idx="65">
                  <c:v>623</c:v>
                </c:pt>
                <c:pt idx="66">
                  <c:v>624</c:v>
                </c:pt>
                <c:pt idx="67">
                  <c:v>625</c:v>
                </c:pt>
                <c:pt idx="68">
                  <c:v>626</c:v>
                </c:pt>
                <c:pt idx="69">
                  <c:v>627</c:v>
                </c:pt>
                <c:pt idx="70">
                  <c:v>628</c:v>
                </c:pt>
                <c:pt idx="71">
                  <c:v>629</c:v>
                </c:pt>
                <c:pt idx="72">
                  <c:v>630</c:v>
                </c:pt>
                <c:pt idx="73">
                  <c:v>631</c:v>
                </c:pt>
                <c:pt idx="74">
                  <c:v>632</c:v>
                </c:pt>
                <c:pt idx="75">
                  <c:v>633</c:v>
                </c:pt>
                <c:pt idx="76">
                  <c:v>634</c:v>
                </c:pt>
                <c:pt idx="77">
                  <c:v>635</c:v>
                </c:pt>
                <c:pt idx="78">
                  <c:v>636</c:v>
                </c:pt>
                <c:pt idx="79">
                  <c:v>637</c:v>
                </c:pt>
                <c:pt idx="80">
                  <c:v>638</c:v>
                </c:pt>
                <c:pt idx="81">
                  <c:v>639</c:v>
                </c:pt>
                <c:pt idx="82">
                  <c:v>640</c:v>
                </c:pt>
                <c:pt idx="83">
                  <c:v>641</c:v>
                </c:pt>
                <c:pt idx="84">
                  <c:v>642</c:v>
                </c:pt>
                <c:pt idx="85">
                  <c:v>643</c:v>
                </c:pt>
                <c:pt idx="86">
                  <c:v>644</c:v>
                </c:pt>
                <c:pt idx="87">
                  <c:v>645</c:v>
                </c:pt>
                <c:pt idx="88">
                  <c:v>646</c:v>
                </c:pt>
                <c:pt idx="89">
                  <c:v>647</c:v>
                </c:pt>
                <c:pt idx="90">
                  <c:v>648</c:v>
                </c:pt>
                <c:pt idx="91">
                  <c:v>649</c:v>
                </c:pt>
                <c:pt idx="92">
                  <c:v>650</c:v>
                </c:pt>
                <c:pt idx="93">
                  <c:v>651</c:v>
                </c:pt>
                <c:pt idx="94">
                  <c:v>652</c:v>
                </c:pt>
                <c:pt idx="95">
                  <c:v>653</c:v>
                </c:pt>
                <c:pt idx="96">
                  <c:v>654</c:v>
                </c:pt>
                <c:pt idx="97">
                  <c:v>655</c:v>
                </c:pt>
                <c:pt idx="98">
                  <c:v>656</c:v>
                </c:pt>
                <c:pt idx="99">
                  <c:v>657</c:v>
                </c:pt>
                <c:pt idx="100">
                  <c:v>658</c:v>
                </c:pt>
                <c:pt idx="101">
                  <c:v>659</c:v>
                </c:pt>
                <c:pt idx="102">
                  <c:v>660</c:v>
                </c:pt>
                <c:pt idx="103">
                  <c:v>661</c:v>
                </c:pt>
                <c:pt idx="104">
                  <c:v>662</c:v>
                </c:pt>
                <c:pt idx="105">
                  <c:v>663</c:v>
                </c:pt>
                <c:pt idx="106">
                  <c:v>664</c:v>
                </c:pt>
                <c:pt idx="107">
                  <c:v>665</c:v>
                </c:pt>
                <c:pt idx="108">
                  <c:v>666</c:v>
                </c:pt>
                <c:pt idx="109">
                  <c:v>667</c:v>
                </c:pt>
                <c:pt idx="110">
                  <c:v>668</c:v>
                </c:pt>
                <c:pt idx="111">
                  <c:v>669</c:v>
                </c:pt>
                <c:pt idx="112">
                  <c:v>670</c:v>
                </c:pt>
                <c:pt idx="113">
                  <c:v>671</c:v>
                </c:pt>
                <c:pt idx="114">
                  <c:v>672</c:v>
                </c:pt>
                <c:pt idx="115">
                  <c:v>673</c:v>
                </c:pt>
                <c:pt idx="116">
                  <c:v>674</c:v>
                </c:pt>
                <c:pt idx="117">
                  <c:v>675</c:v>
                </c:pt>
                <c:pt idx="118">
                  <c:v>676</c:v>
                </c:pt>
                <c:pt idx="119">
                  <c:v>677</c:v>
                </c:pt>
                <c:pt idx="120">
                  <c:v>678</c:v>
                </c:pt>
                <c:pt idx="121">
                  <c:v>679</c:v>
                </c:pt>
                <c:pt idx="122">
                  <c:v>680</c:v>
                </c:pt>
                <c:pt idx="123">
                  <c:v>681</c:v>
                </c:pt>
                <c:pt idx="124">
                  <c:v>682</c:v>
                </c:pt>
                <c:pt idx="125">
                  <c:v>683</c:v>
                </c:pt>
                <c:pt idx="126">
                  <c:v>684</c:v>
                </c:pt>
                <c:pt idx="127">
                  <c:v>685</c:v>
                </c:pt>
                <c:pt idx="128">
                  <c:v>686</c:v>
                </c:pt>
                <c:pt idx="129">
                  <c:v>687</c:v>
                </c:pt>
                <c:pt idx="130">
                  <c:v>688</c:v>
                </c:pt>
                <c:pt idx="131">
                  <c:v>689</c:v>
                </c:pt>
                <c:pt idx="132">
                  <c:v>690</c:v>
                </c:pt>
                <c:pt idx="133">
                  <c:v>691</c:v>
                </c:pt>
                <c:pt idx="134">
                  <c:v>692</c:v>
                </c:pt>
                <c:pt idx="135">
                  <c:v>693</c:v>
                </c:pt>
                <c:pt idx="136">
                  <c:v>694</c:v>
                </c:pt>
                <c:pt idx="137">
                  <c:v>695</c:v>
                </c:pt>
                <c:pt idx="138">
                  <c:v>696</c:v>
                </c:pt>
                <c:pt idx="139">
                  <c:v>697</c:v>
                </c:pt>
                <c:pt idx="140">
                  <c:v>698</c:v>
                </c:pt>
                <c:pt idx="141">
                  <c:v>699</c:v>
                </c:pt>
                <c:pt idx="142">
                  <c:v>700</c:v>
                </c:pt>
                <c:pt idx="143">
                  <c:v>701</c:v>
                </c:pt>
                <c:pt idx="144">
                  <c:v>702</c:v>
                </c:pt>
                <c:pt idx="145">
                  <c:v>703</c:v>
                </c:pt>
                <c:pt idx="146">
                  <c:v>704</c:v>
                </c:pt>
                <c:pt idx="147">
                  <c:v>705</c:v>
                </c:pt>
                <c:pt idx="148">
                  <c:v>706</c:v>
                </c:pt>
                <c:pt idx="149">
                  <c:v>707</c:v>
                </c:pt>
                <c:pt idx="150">
                  <c:v>708</c:v>
                </c:pt>
                <c:pt idx="151">
                  <c:v>709</c:v>
                </c:pt>
                <c:pt idx="152">
                  <c:v>710</c:v>
                </c:pt>
                <c:pt idx="153">
                  <c:v>711</c:v>
                </c:pt>
                <c:pt idx="154">
                  <c:v>712</c:v>
                </c:pt>
                <c:pt idx="155">
                  <c:v>713</c:v>
                </c:pt>
                <c:pt idx="156">
                  <c:v>714</c:v>
                </c:pt>
                <c:pt idx="157">
                  <c:v>715</c:v>
                </c:pt>
                <c:pt idx="158">
                  <c:v>716</c:v>
                </c:pt>
                <c:pt idx="159">
                  <c:v>717</c:v>
                </c:pt>
                <c:pt idx="160">
                  <c:v>718</c:v>
                </c:pt>
                <c:pt idx="161">
                  <c:v>719</c:v>
                </c:pt>
                <c:pt idx="162">
                  <c:v>720</c:v>
                </c:pt>
                <c:pt idx="163">
                  <c:v>721</c:v>
                </c:pt>
                <c:pt idx="164">
                  <c:v>722</c:v>
                </c:pt>
                <c:pt idx="165">
                  <c:v>723</c:v>
                </c:pt>
                <c:pt idx="166">
                  <c:v>724</c:v>
                </c:pt>
                <c:pt idx="167">
                  <c:v>725</c:v>
                </c:pt>
                <c:pt idx="168">
                  <c:v>726</c:v>
                </c:pt>
                <c:pt idx="169">
                  <c:v>727</c:v>
                </c:pt>
                <c:pt idx="170">
                  <c:v>728</c:v>
                </c:pt>
                <c:pt idx="171">
                  <c:v>729</c:v>
                </c:pt>
                <c:pt idx="172">
                  <c:v>730</c:v>
                </c:pt>
                <c:pt idx="173">
                  <c:v>731</c:v>
                </c:pt>
                <c:pt idx="174">
                  <c:v>732</c:v>
                </c:pt>
                <c:pt idx="175">
                  <c:v>733</c:v>
                </c:pt>
                <c:pt idx="176">
                  <c:v>734</c:v>
                </c:pt>
                <c:pt idx="177">
                  <c:v>735</c:v>
                </c:pt>
                <c:pt idx="178">
                  <c:v>736</c:v>
                </c:pt>
                <c:pt idx="179">
                  <c:v>737</c:v>
                </c:pt>
                <c:pt idx="180">
                  <c:v>738</c:v>
                </c:pt>
                <c:pt idx="181">
                  <c:v>739</c:v>
                </c:pt>
                <c:pt idx="182">
                  <c:v>740</c:v>
                </c:pt>
                <c:pt idx="183">
                  <c:v>741</c:v>
                </c:pt>
                <c:pt idx="184">
                  <c:v>742</c:v>
                </c:pt>
                <c:pt idx="185">
                  <c:v>743</c:v>
                </c:pt>
                <c:pt idx="186">
                  <c:v>744</c:v>
                </c:pt>
                <c:pt idx="187">
                  <c:v>745</c:v>
                </c:pt>
                <c:pt idx="188">
                  <c:v>746</c:v>
                </c:pt>
                <c:pt idx="189">
                  <c:v>747</c:v>
                </c:pt>
                <c:pt idx="190">
                  <c:v>748</c:v>
                </c:pt>
                <c:pt idx="191">
                  <c:v>749</c:v>
                </c:pt>
                <c:pt idx="192">
                  <c:v>750</c:v>
                </c:pt>
                <c:pt idx="193">
                  <c:v>751</c:v>
                </c:pt>
                <c:pt idx="194">
                  <c:v>752</c:v>
                </c:pt>
                <c:pt idx="195">
                  <c:v>753</c:v>
                </c:pt>
                <c:pt idx="196">
                  <c:v>754</c:v>
                </c:pt>
                <c:pt idx="197">
                  <c:v>755</c:v>
                </c:pt>
                <c:pt idx="198">
                  <c:v>756</c:v>
                </c:pt>
                <c:pt idx="199">
                  <c:v>757</c:v>
                </c:pt>
                <c:pt idx="200">
                  <c:v>758</c:v>
                </c:pt>
                <c:pt idx="201">
                  <c:v>759</c:v>
                </c:pt>
                <c:pt idx="202">
                  <c:v>760</c:v>
                </c:pt>
                <c:pt idx="203">
                  <c:v>761</c:v>
                </c:pt>
                <c:pt idx="204">
                  <c:v>762</c:v>
                </c:pt>
                <c:pt idx="205">
                  <c:v>763</c:v>
                </c:pt>
                <c:pt idx="206">
                  <c:v>764</c:v>
                </c:pt>
                <c:pt idx="207">
                  <c:v>765</c:v>
                </c:pt>
                <c:pt idx="208">
                  <c:v>766</c:v>
                </c:pt>
                <c:pt idx="209">
                  <c:v>767</c:v>
                </c:pt>
                <c:pt idx="210">
                  <c:v>768</c:v>
                </c:pt>
                <c:pt idx="211">
                  <c:v>769</c:v>
                </c:pt>
                <c:pt idx="212">
                  <c:v>770</c:v>
                </c:pt>
                <c:pt idx="213">
                  <c:v>771</c:v>
                </c:pt>
                <c:pt idx="214">
                  <c:v>772</c:v>
                </c:pt>
                <c:pt idx="215">
                  <c:v>773</c:v>
                </c:pt>
                <c:pt idx="216">
                  <c:v>774</c:v>
                </c:pt>
                <c:pt idx="217">
                  <c:v>775</c:v>
                </c:pt>
                <c:pt idx="218">
                  <c:v>776</c:v>
                </c:pt>
                <c:pt idx="219">
                  <c:v>777</c:v>
                </c:pt>
                <c:pt idx="220">
                  <c:v>778</c:v>
                </c:pt>
                <c:pt idx="221">
                  <c:v>779</c:v>
                </c:pt>
                <c:pt idx="222">
                  <c:v>780</c:v>
                </c:pt>
                <c:pt idx="223">
                  <c:v>781</c:v>
                </c:pt>
                <c:pt idx="224">
                  <c:v>782</c:v>
                </c:pt>
                <c:pt idx="225">
                  <c:v>783</c:v>
                </c:pt>
                <c:pt idx="226">
                  <c:v>784</c:v>
                </c:pt>
                <c:pt idx="227">
                  <c:v>785</c:v>
                </c:pt>
                <c:pt idx="228">
                  <c:v>786</c:v>
                </c:pt>
                <c:pt idx="229">
                  <c:v>787</c:v>
                </c:pt>
                <c:pt idx="230">
                  <c:v>788</c:v>
                </c:pt>
                <c:pt idx="231">
                  <c:v>789</c:v>
                </c:pt>
                <c:pt idx="232">
                  <c:v>790</c:v>
                </c:pt>
                <c:pt idx="233">
                  <c:v>791</c:v>
                </c:pt>
                <c:pt idx="234">
                  <c:v>792</c:v>
                </c:pt>
                <c:pt idx="235">
                  <c:v>793</c:v>
                </c:pt>
                <c:pt idx="236">
                  <c:v>794</c:v>
                </c:pt>
                <c:pt idx="237">
                  <c:v>795</c:v>
                </c:pt>
                <c:pt idx="238">
                  <c:v>796</c:v>
                </c:pt>
                <c:pt idx="239">
                  <c:v>797</c:v>
                </c:pt>
                <c:pt idx="240">
                  <c:v>798</c:v>
                </c:pt>
                <c:pt idx="241">
                  <c:v>799</c:v>
                </c:pt>
                <c:pt idx="242">
                  <c:v>800</c:v>
                </c:pt>
                <c:pt idx="243">
                  <c:v>801</c:v>
                </c:pt>
                <c:pt idx="244">
                  <c:v>802</c:v>
                </c:pt>
                <c:pt idx="245">
                  <c:v>803</c:v>
                </c:pt>
                <c:pt idx="246">
                  <c:v>804</c:v>
                </c:pt>
                <c:pt idx="247">
                  <c:v>805</c:v>
                </c:pt>
                <c:pt idx="248">
                  <c:v>806</c:v>
                </c:pt>
                <c:pt idx="249">
                  <c:v>807</c:v>
                </c:pt>
                <c:pt idx="250">
                  <c:v>808</c:v>
                </c:pt>
                <c:pt idx="251">
                  <c:v>809</c:v>
                </c:pt>
                <c:pt idx="252">
                  <c:v>810</c:v>
                </c:pt>
                <c:pt idx="253">
                  <c:v>811</c:v>
                </c:pt>
                <c:pt idx="254">
                  <c:v>812</c:v>
                </c:pt>
                <c:pt idx="255">
                  <c:v>813</c:v>
                </c:pt>
                <c:pt idx="256">
                  <c:v>814</c:v>
                </c:pt>
                <c:pt idx="257">
                  <c:v>815</c:v>
                </c:pt>
                <c:pt idx="258">
                  <c:v>816</c:v>
                </c:pt>
                <c:pt idx="259">
                  <c:v>817</c:v>
                </c:pt>
                <c:pt idx="260">
                  <c:v>818</c:v>
                </c:pt>
                <c:pt idx="261">
                  <c:v>819</c:v>
                </c:pt>
                <c:pt idx="262">
                  <c:v>820</c:v>
                </c:pt>
                <c:pt idx="263">
                  <c:v>821</c:v>
                </c:pt>
                <c:pt idx="264">
                  <c:v>822</c:v>
                </c:pt>
                <c:pt idx="265">
                  <c:v>823</c:v>
                </c:pt>
                <c:pt idx="266">
                  <c:v>824</c:v>
                </c:pt>
                <c:pt idx="267">
                  <c:v>825</c:v>
                </c:pt>
                <c:pt idx="268">
                  <c:v>826</c:v>
                </c:pt>
                <c:pt idx="269">
                  <c:v>827</c:v>
                </c:pt>
                <c:pt idx="270">
                  <c:v>828</c:v>
                </c:pt>
                <c:pt idx="271">
                  <c:v>829</c:v>
                </c:pt>
                <c:pt idx="272">
                  <c:v>830</c:v>
                </c:pt>
                <c:pt idx="273">
                  <c:v>831</c:v>
                </c:pt>
                <c:pt idx="274">
                  <c:v>832</c:v>
                </c:pt>
                <c:pt idx="275">
                  <c:v>833</c:v>
                </c:pt>
                <c:pt idx="276">
                  <c:v>834</c:v>
                </c:pt>
                <c:pt idx="277">
                  <c:v>835</c:v>
                </c:pt>
                <c:pt idx="278">
                  <c:v>836</c:v>
                </c:pt>
                <c:pt idx="279">
                  <c:v>837</c:v>
                </c:pt>
                <c:pt idx="280">
                  <c:v>838</c:v>
                </c:pt>
                <c:pt idx="281">
                  <c:v>839</c:v>
                </c:pt>
                <c:pt idx="282">
                  <c:v>840</c:v>
                </c:pt>
                <c:pt idx="283">
                  <c:v>841</c:v>
                </c:pt>
                <c:pt idx="284">
                  <c:v>842</c:v>
                </c:pt>
                <c:pt idx="285">
                  <c:v>843</c:v>
                </c:pt>
                <c:pt idx="286">
                  <c:v>844</c:v>
                </c:pt>
                <c:pt idx="287">
                  <c:v>845</c:v>
                </c:pt>
                <c:pt idx="288">
                  <c:v>846</c:v>
                </c:pt>
                <c:pt idx="289">
                  <c:v>847</c:v>
                </c:pt>
                <c:pt idx="290">
                  <c:v>848</c:v>
                </c:pt>
                <c:pt idx="291">
                  <c:v>849</c:v>
                </c:pt>
                <c:pt idx="292">
                  <c:v>850</c:v>
                </c:pt>
                <c:pt idx="293">
                  <c:v>851</c:v>
                </c:pt>
                <c:pt idx="294">
                  <c:v>852</c:v>
                </c:pt>
                <c:pt idx="295">
                  <c:v>853</c:v>
                </c:pt>
                <c:pt idx="296">
                  <c:v>854</c:v>
                </c:pt>
                <c:pt idx="297">
                  <c:v>855</c:v>
                </c:pt>
                <c:pt idx="298">
                  <c:v>856</c:v>
                </c:pt>
                <c:pt idx="299">
                  <c:v>857</c:v>
                </c:pt>
                <c:pt idx="300">
                  <c:v>858</c:v>
                </c:pt>
                <c:pt idx="301">
                  <c:v>859</c:v>
                </c:pt>
                <c:pt idx="302">
                  <c:v>860</c:v>
                </c:pt>
                <c:pt idx="303">
                  <c:v>861</c:v>
                </c:pt>
                <c:pt idx="304">
                  <c:v>862</c:v>
                </c:pt>
                <c:pt idx="305">
                  <c:v>863</c:v>
                </c:pt>
                <c:pt idx="306">
                  <c:v>864</c:v>
                </c:pt>
                <c:pt idx="307">
                  <c:v>865</c:v>
                </c:pt>
                <c:pt idx="308">
                  <c:v>866</c:v>
                </c:pt>
                <c:pt idx="309">
                  <c:v>867</c:v>
                </c:pt>
                <c:pt idx="310">
                  <c:v>868</c:v>
                </c:pt>
                <c:pt idx="311">
                  <c:v>869</c:v>
                </c:pt>
                <c:pt idx="312">
                  <c:v>870</c:v>
                </c:pt>
                <c:pt idx="313">
                  <c:v>871</c:v>
                </c:pt>
                <c:pt idx="314">
                  <c:v>872</c:v>
                </c:pt>
                <c:pt idx="315">
                  <c:v>873</c:v>
                </c:pt>
                <c:pt idx="316">
                  <c:v>874</c:v>
                </c:pt>
                <c:pt idx="317">
                  <c:v>875</c:v>
                </c:pt>
                <c:pt idx="318">
                  <c:v>876</c:v>
                </c:pt>
                <c:pt idx="319">
                  <c:v>877</c:v>
                </c:pt>
                <c:pt idx="320">
                  <c:v>878</c:v>
                </c:pt>
                <c:pt idx="321">
                  <c:v>879</c:v>
                </c:pt>
                <c:pt idx="322">
                  <c:v>880</c:v>
                </c:pt>
                <c:pt idx="323">
                  <c:v>881</c:v>
                </c:pt>
                <c:pt idx="324">
                  <c:v>882</c:v>
                </c:pt>
                <c:pt idx="325">
                  <c:v>883</c:v>
                </c:pt>
                <c:pt idx="326">
                  <c:v>884</c:v>
                </c:pt>
                <c:pt idx="327">
                  <c:v>885</c:v>
                </c:pt>
                <c:pt idx="328">
                  <c:v>886</c:v>
                </c:pt>
                <c:pt idx="329">
                  <c:v>887</c:v>
                </c:pt>
                <c:pt idx="330">
                  <c:v>888</c:v>
                </c:pt>
                <c:pt idx="331">
                  <c:v>889</c:v>
                </c:pt>
                <c:pt idx="332">
                  <c:v>890</c:v>
                </c:pt>
                <c:pt idx="333">
                  <c:v>891</c:v>
                </c:pt>
                <c:pt idx="334">
                  <c:v>892</c:v>
                </c:pt>
                <c:pt idx="335">
                  <c:v>893</c:v>
                </c:pt>
                <c:pt idx="336">
                  <c:v>894</c:v>
                </c:pt>
                <c:pt idx="337">
                  <c:v>895</c:v>
                </c:pt>
                <c:pt idx="338">
                  <c:v>896</c:v>
                </c:pt>
                <c:pt idx="339">
                  <c:v>897</c:v>
                </c:pt>
                <c:pt idx="340">
                  <c:v>898</c:v>
                </c:pt>
                <c:pt idx="341">
                  <c:v>899</c:v>
                </c:pt>
                <c:pt idx="342">
                  <c:v>900</c:v>
                </c:pt>
                <c:pt idx="343">
                  <c:v>901</c:v>
                </c:pt>
                <c:pt idx="344">
                  <c:v>902</c:v>
                </c:pt>
                <c:pt idx="345">
                  <c:v>903</c:v>
                </c:pt>
                <c:pt idx="346">
                  <c:v>904</c:v>
                </c:pt>
                <c:pt idx="347">
                  <c:v>905</c:v>
                </c:pt>
                <c:pt idx="348">
                  <c:v>906</c:v>
                </c:pt>
                <c:pt idx="349">
                  <c:v>907</c:v>
                </c:pt>
                <c:pt idx="350">
                  <c:v>908</c:v>
                </c:pt>
                <c:pt idx="351">
                  <c:v>909</c:v>
                </c:pt>
                <c:pt idx="352">
                  <c:v>910</c:v>
                </c:pt>
                <c:pt idx="353">
                  <c:v>911</c:v>
                </c:pt>
                <c:pt idx="354">
                  <c:v>912</c:v>
                </c:pt>
                <c:pt idx="355">
                  <c:v>913</c:v>
                </c:pt>
                <c:pt idx="356">
                  <c:v>914</c:v>
                </c:pt>
                <c:pt idx="357">
                  <c:v>915</c:v>
                </c:pt>
                <c:pt idx="358">
                  <c:v>916</c:v>
                </c:pt>
                <c:pt idx="359">
                  <c:v>917</c:v>
                </c:pt>
                <c:pt idx="360">
                  <c:v>918</c:v>
                </c:pt>
                <c:pt idx="361">
                  <c:v>919</c:v>
                </c:pt>
                <c:pt idx="362">
                  <c:v>920</c:v>
                </c:pt>
                <c:pt idx="363">
                  <c:v>921</c:v>
                </c:pt>
                <c:pt idx="364">
                  <c:v>922</c:v>
                </c:pt>
                <c:pt idx="365">
                  <c:v>923</c:v>
                </c:pt>
                <c:pt idx="366">
                  <c:v>924</c:v>
                </c:pt>
                <c:pt idx="367">
                  <c:v>925</c:v>
                </c:pt>
                <c:pt idx="368">
                  <c:v>926</c:v>
                </c:pt>
                <c:pt idx="369">
                  <c:v>927</c:v>
                </c:pt>
                <c:pt idx="370">
                  <c:v>928</c:v>
                </c:pt>
                <c:pt idx="371">
                  <c:v>929</c:v>
                </c:pt>
                <c:pt idx="372">
                  <c:v>930</c:v>
                </c:pt>
                <c:pt idx="373">
                  <c:v>931</c:v>
                </c:pt>
              </c:numCache>
            </c:numRef>
          </c:cat>
          <c:val>
            <c:numRef>
              <c:f>Tool_7!$Y$12:$Y$385</c:f>
              <c:numCache>
                <c:formatCode>General</c:formatCode>
                <c:ptCount val="374"/>
                <c:pt idx="0">
                  <c:v>12328.588696754134</c:v>
                </c:pt>
                <c:pt idx="1">
                  <c:v>12462.225393727476</c:v>
                </c:pt>
                <c:pt idx="2">
                  <c:v>12595.569051858163</c:v>
                </c:pt>
                <c:pt idx="3">
                  <c:v>12728.619671146191</c:v>
                </c:pt>
                <c:pt idx="4">
                  <c:v>12861.377251591563</c:v>
                </c:pt>
                <c:pt idx="5">
                  <c:v>12993.841793194282</c:v>
                </c:pt>
                <c:pt idx="6">
                  <c:v>13126.013295954337</c:v>
                </c:pt>
                <c:pt idx="7">
                  <c:v>13257.891759871736</c:v>
                </c:pt>
                <c:pt idx="8">
                  <c:v>13389.477184946478</c:v>
                </c:pt>
                <c:pt idx="9">
                  <c:v>13520.769571178562</c:v>
                </c:pt>
                <c:pt idx="10">
                  <c:v>13651.768918567994</c:v>
                </c:pt>
                <c:pt idx="11">
                  <c:v>13782.475227114763</c:v>
                </c:pt>
                <c:pt idx="12">
                  <c:v>13912.888496818874</c:v>
                </c:pt>
                <c:pt idx="13">
                  <c:v>14043.00872768033</c:v>
                </c:pt>
                <c:pt idx="14">
                  <c:v>14172.835919699126</c:v>
                </c:pt>
                <c:pt idx="15">
                  <c:v>14302.37007287527</c:v>
                </c:pt>
                <c:pt idx="16">
                  <c:v>14431.611187208753</c:v>
                </c:pt>
                <c:pt idx="17">
                  <c:v>14560.559262699579</c:v>
                </c:pt>
                <c:pt idx="18">
                  <c:v>14689.214299347745</c:v>
                </c:pt>
                <c:pt idx="19">
                  <c:v>14817.576297153255</c:v>
                </c:pt>
                <c:pt idx="20">
                  <c:v>14945.645256116113</c:v>
                </c:pt>
                <c:pt idx="21">
                  <c:v>15073.421176236308</c:v>
                </c:pt>
                <c:pt idx="22">
                  <c:v>15200.904057513844</c:v>
                </c:pt>
                <c:pt idx="23">
                  <c:v>15328.093899948724</c:v>
                </c:pt>
                <c:pt idx="24">
                  <c:v>15454.990703540947</c:v>
                </c:pt>
                <c:pt idx="25">
                  <c:v>15581.594468290512</c:v>
                </c:pt>
                <c:pt idx="26">
                  <c:v>15707.905194197427</c:v>
                </c:pt>
                <c:pt idx="27">
                  <c:v>15833.922881261677</c:v>
                </c:pt>
                <c:pt idx="28">
                  <c:v>15959.647529483271</c:v>
                </c:pt>
                <c:pt idx="29">
                  <c:v>16085.079138862206</c:v>
                </c:pt>
                <c:pt idx="30">
                  <c:v>16210.217709398483</c:v>
                </c:pt>
                <c:pt idx="31">
                  <c:v>16335.06324109211</c:v>
                </c:pt>
                <c:pt idx="32">
                  <c:v>16459.615733943072</c:v>
                </c:pt>
                <c:pt idx="33">
                  <c:v>16583.87518795138</c:v>
                </c:pt>
                <c:pt idx="34">
                  <c:v>16707.841603117027</c:v>
                </c:pt>
                <c:pt idx="35">
                  <c:v>16831.51497944002</c:v>
                </c:pt>
                <c:pt idx="36">
                  <c:v>16954.89531692036</c:v>
                </c:pt>
                <c:pt idx="37">
                  <c:v>17077.982615558034</c:v>
                </c:pt>
                <c:pt idx="38">
                  <c:v>17200.776875353054</c:v>
                </c:pt>
                <c:pt idx="39">
                  <c:v>17323.278096305414</c:v>
                </c:pt>
                <c:pt idx="40">
                  <c:v>17445.486278415119</c:v>
                </c:pt>
                <c:pt idx="41">
                  <c:v>17567.401421682171</c:v>
                </c:pt>
                <c:pt idx="42">
                  <c:v>17689.023526106561</c:v>
                </c:pt>
                <c:pt idx="43">
                  <c:v>17810.352591688294</c:v>
                </c:pt>
                <c:pt idx="44">
                  <c:v>17931.388618427365</c:v>
                </c:pt>
                <c:pt idx="45">
                  <c:v>18052.131606323783</c:v>
                </c:pt>
                <c:pt idx="46">
                  <c:v>18172.58155537755</c:v>
                </c:pt>
                <c:pt idx="47">
                  <c:v>18292.738465588653</c:v>
                </c:pt>
                <c:pt idx="48">
                  <c:v>18412.602336957094</c:v>
                </c:pt>
                <c:pt idx="49">
                  <c:v>18532.173169482881</c:v>
                </c:pt>
                <c:pt idx="50">
                  <c:v>18651.450963166011</c:v>
                </c:pt>
                <c:pt idx="51">
                  <c:v>18770.435718006491</c:v>
                </c:pt>
                <c:pt idx="52">
                  <c:v>18889.127434004306</c:v>
                </c:pt>
                <c:pt idx="53">
                  <c:v>19007.526111159463</c:v>
                </c:pt>
                <c:pt idx="54">
                  <c:v>19125.631749471962</c:v>
                </c:pt>
                <c:pt idx="55">
                  <c:v>19243.444348941804</c:v>
                </c:pt>
                <c:pt idx="56">
                  <c:v>19360.963909569</c:v>
                </c:pt>
                <c:pt idx="57">
                  <c:v>19478.190431353527</c:v>
                </c:pt>
                <c:pt idx="58">
                  <c:v>19595.123914295396</c:v>
                </c:pt>
                <c:pt idx="59">
                  <c:v>19711.764358394608</c:v>
                </c:pt>
                <c:pt idx="60">
                  <c:v>19828.111763651163</c:v>
                </c:pt>
                <c:pt idx="61">
                  <c:v>19944.16613006507</c:v>
                </c:pt>
                <c:pt idx="62">
                  <c:v>20059.92745763631</c:v>
                </c:pt>
                <c:pt idx="63">
                  <c:v>20175.395746364895</c:v>
                </c:pt>
                <c:pt idx="64">
                  <c:v>20290.570996250819</c:v>
                </c:pt>
                <c:pt idx="65">
                  <c:v>20405.453207294086</c:v>
                </c:pt>
                <c:pt idx="66">
                  <c:v>20520.042379494706</c:v>
                </c:pt>
                <c:pt idx="67">
                  <c:v>20634.338512852661</c:v>
                </c:pt>
                <c:pt idx="68">
                  <c:v>20748.341607367955</c:v>
                </c:pt>
                <c:pt idx="69">
                  <c:v>20862.051663040595</c:v>
                </c:pt>
                <c:pt idx="70">
                  <c:v>20975.468679870573</c:v>
                </c:pt>
                <c:pt idx="71">
                  <c:v>21088.592657857898</c:v>
                </c:pt>
                <c:pt idx="72">
                  <c:v>21201.423597002573</c:v>
                </c:pt>
                <c:pt idx="73">
                  <c:v>21313.961497304583</c:v>
                </c:pt>
                <c:pt idx="74">
                  <c:v>21426.206358763931</c:v>
                </c:pt>
                <c:pt idx="75">
                  <c:v>21538.158181380626</c:v>
                </c:pt>
                <c:pt idx="76">
                  <c:v>21649.816965154663</c:v>
                </c:pt>
                <c:pt idx="77">
                  <c:v>21761.18271008605</c:v>
                </c:pt>
                <c:pt idx="78">
                  <c:v>21872.255416174772</c:v>
                </c:pt>
                <c:pt idx="79">
                  <c:v>21983.035083420837</c:v>
                </c:pt>
                <c:pt idx="80">
                  <c:v>22093.521711824244</c:v>
                </c:pt>
                <c:pt idx="81">
                  <c:v>22203.715301384993</c:v>
                </c:pt>
                <c:pt idx="82">
                  <c:v>22313.615852103096</c:v>
                </c:pt>
                <c:pt idx="83">
                  <c:v>22423.22336397853</c:v>
                </c:pt>
                <c:pt idx="84">
                  <c:v>22532.537837011307</c:v>
                </c:pt>
                <c:pt idx="85">
                  <c:v>22641.559271201426</c:v>
                </c:pt>
                <c:pt idx="86">
                  <c:v>22750.287666548888</c:v>
                </c:pt>
                <c:pt idx="87">
                  <c:v>22858.723023053702</c:v>
                </c:pt>
                <c:pt idx="88">
                  <c:v>22966.865340715849</c:v>
                </c:pt>
                <c:pt idx="89">
                  <c:v>23074.714619535338</c:v>
                </c:pt>
                <c:pt idx="90">
                  <c:v>23182.270859512169</c:v>
                </c:pt>
                <c:pt idx="91">
                  <c:v>23289.534060646347</c:v>
                </c:pt>
                <c:pt idx="92">
                  <c:v>23396.504222937874</c:v>
                </c:pt>
                <c:pt idx="93">
                  <c:v>23503.181346386733</c:v>
                </c:pt>
                <c:pt idx="94">
                  <c:v>23609.565430992938</c:v>
                </c:pt>
                <c:pt idx="95">
                  <c:v>23715.656476756481</c:v>
                </c:pt>
                <c:pt idx="96">
                  <c:v>23821.454483677368</c:v>
                </c:pt>
                <c:pt idx="97">
                  <c:v>23926.959451755611</c:v>
                </c:pt>
                <c:pt idx="98">
                  <c:v>24032.171380991182</c:v>
                </c:pt>
                <c:pt idx="99">
                  <c:v>24137.090271384099</c:v>
                </c:pt>
                <c:pt idx="100">
                  <c:v>24241.716122934358</c:v>
                </c:pt>
                <c:pt idx="101">
                  <c:v>24346.048935641957</c:v>
                </c:pt>
                <c:pt idx="102">
                  <c:v>24450.088709506912</c:v>
                </c:pt>
                <c:pt idx="103">
                  <c:v>24553.835444529199</c:v>
                </c:pt>
                <c:pt idx="104">
                  <c:v>24657.289140708825</c:v>
                </c:pt>
                <c:pt idx="105">
                  <c:v>24760.449798045796</c:v>
                </c:pt>
                <c:pt idx="106">
                  <c:v>24863.317416540111</c:v>
                </c:pt>
                <c:pt idx="107">
                  <c:v>24965.891996191778</c:v>
                </c:pt>
                <c:pt idx="108">
                  <c:v>25068.173537000777</c:v>
                </c:pt>
                <c:pt idx="109">
                  <c:v>25170.162038967119</c:v>
                </c:pt>
                <c:pt idx="110">
                  <c:v>25271.857502090799</c:v>
                </c:pt>
                <c:pt idx="111">
                  <c:v>25373.259926371826</c:v>
                </c:pt>
                <c:pt idx="112">
                  <c:v>25474.369311810195</c:v>
                </c:pt>
                <c:pt idx="113">
                  <c:v>25575.185658405921</c:v>
                </c:pt>
                <c:pt idx="114">
                  <c:v>25675.708966158974</c:v>
                </c:pt>
                <c:pt idx="115">
                  <c:v>25775.939235069371</c:v>
                </c:pt>
                <c:pt idx="116">
                  <c:v>25875.876465137109</c:v>
                </c:pt>
                <c:pt idx="117">
                  <c:v>25975.52065636219</c:v>
                </c:pt>
                <c:pt idx="118">
                  <c:v>26074.871808744629</c:v>
                </c:pt>
                <c:pt idx="119">
                  <c:v>26173.929922284395</c:v>
                </c:pt>
                <c:pt idx="120">
                  <c:v>26272.694996981503</c:v>
                </c:pt>
                <c:pt idx="121">
                  <c:v>26371.167032835954</c:v>
                </c:pt>
                <c:pt idx="122">
                  <c:v>26469.346029847751</c:v>
                </c:pt>
                <c:pt idx="123">
                  <c:v>26567.231988016898</c:v>
                </c:pt>
                <c:pt idx="124">
                  <c:v>26664.824907343376</c:v>
                </c:pt>
                <c:pt idx="125">
                  <c:v>26762.124787827204</c:v>
                </c:pt>
                <c:pt idx="126">
                  <c:v>26859.131629468371</c:v>
                </c:pt>
                <c:pt idx="127">
                  <c:v>26955.845432266877</c:v>
                </c:pt>
                <c:pt idx="128">
                  <c:v>27052.266196222732</c:v>
                </c:pt>
                <c:pt idx="129">
                  <c:v>27148.393921335926</c:v>
                </c:pt>
                <c:pt idx="130">
                  <c:v>27244.228607606467</c:v>
                </c:pt>
                <c:pt idx="131">
                  <c:v>27339.770255034346</c:v>
                </c:pt>
                <c:pt idx="132">
                  <c:v>27435.018863619567</c:v>
                </c:pt>
                <c:pt idx="133">
                  <c:v>27529.974433362135</c:v>
                </c:pt>
                <c:pt idx="134">
                  <c:v>27624.636964262041</c:v>
                </c:pt>
                <c:pt idx="135">
                  <c:v>27719.00645631929</c:v>
                </c:pt>
                <c:pt idx="136">
                  <c:v>27813.082909533885</c:v>
                </c:pt>
                <c:pt idx="137">
                  <c:v>27906.866323905819</c:v>
                </c:pt>
                <c:pt idx="138">
                  <c:v>28000.356699435102</c:v>
                </c:pt>
                <c:pt idx="139">
                  <c:v>28093.554036121721</c:v>
                </c:pt>
                <c:pt idx="140">
                  <c:v>28186.458333965682</c:v>
                </c:pt>
                <c:pt idx="141">
                  <c:v>28279.069592966993</c:v>
                </c:pt>
                <c:pt idx="142">
                  <c:v>28371.387813125639</c:v>
                </c:pt>
                <c:pt idx="143">
                  <c:v>28463.412994441635</c:v>
                </c:pt>
                <c:pt idx="144">
                  <c:v>28555.145136914965</c:v>
                </c:pt>
                <c:pt idx="145">
                  <c:v>28646.584240545639</c:v>
                </c:pt>
                <c:pt idx="146">
                  <c:v>28737.730305333662</c:v>
                </c:pt>
                <c:pt idx="147">
                  <c:v>28828.58333127902</c:v>
                </c:pt>
                <c:pt idx="148">
                  <c:v>28919.143318381728</c:v>
                </c:pt>
                <c:pt idx="149">
                  <c:v>29009.410266641771</c:v>
                </c:pt>
                <c:pt idx="150">
                  <c:v>29099.38417605916</c:v>
                </c:pt>
                <c:pt idx="151">
                  <c:v>29189.065046633896</c:v>
                </c:pt>
                <c:pt idx="152">
                  <c:v>29278.452878365966</c:v>
                </c:pt>
                <c:pt idx="153">
                  <c:v>29367.547671255383</c:v>
                </c:pt>
                <c:pt idx="154">
                  <c:v>29456.349425302145</c:v>
                </c:pt>
                <c:pt idx="155">
                  <c:v>29544.858140506247</c:v>
                </c:pt>
                <c:pt idx="156">
                  <c:v>29633.073816867694</c:v>
                </c:pt>
                <c:pt idx="157">
                  <c:v>29720.996454386481</c:v>
                </c:pt>
                <c:pt idx="158">
                  <c:v>29808.626053062606</c:v>
                </c:pt>
                <c:pt idx="159">
                  <c:v>29895.962612896084</c:v>
                </c:pt>
                <c:pt idx="160">
                  <c:v>29983.006133886895</c:v>
                </c:pt>
                <c:pt idx="161">
                  <c:v>30069.756616035058</c:v>
                </c:pt>
                <c:pt idx="162">
                  <c:v>30156.214059340557</c:v>
                </c:pt>
                <c:pt idx="163">
                  <c:v>30242.378463803394</c:v>
                </c:pt>
                <c:pt idx="164">
                  <c:v>30328.249829423585</c:v>
                </c:pt>
                <c:pt idx="165">
                  <c:v>30413.828156201111</c:v>
                </c:pt>
                <c:pt idx="166">
                  <c:v>30499.113444135986</c:v>
                </c:pt>
                <c:pt idx="167">
                  <c:v>30584.105693228197</c:v>
                </c:pt>
                <c:pt idx="168">
                  <c:v>30668.80490347775</c:v>
                </c:pt>
                <c:pt idx="169">
                  <c:v>30753.211074884653</c:v>
                </c:pt>
                <c:pt idx="170">
                  <c:v>30837.324207448892</c:v>
                </c:pt>
                <c:pt idx="171">
                  <c:v>30921.14430117048</c:v>
                </c:pt>
                <c:pt idx="172">
                  <c:v>31004.671356049403</c:v>
                </c:pt>
                <c:pt idx="173">
                  <c:v>31087.905372085668</c:v>
                </c:pt>
                <c:pt idx="174">
                  <c:v>31170.846349279283</c:v>
                </c:pt>
                <c:pt idx="175">
                  <c:v>31253.494287630234</c:v>
                </c:pt>
                <c:pt idx="176">
                  <c:v>31335.84918713853</c:v>
                </c:pt>
                <c:pt idx="177">
                  <c:v>31417.911047804173</c:v>
                </c:pt>
                <c:pt idx="178">
                  <c:v>31499.679869627151</c:v>
                </c:pt>
                <c:pt idx="179">
                  <c:v>31581.155652607478</c:v>
                </c:pt>
                <c:pt idx="180">
                  <c:v>31662.338396745145</c:v>
                </c:pt>
                <c:pt idx="181">
                  <c:v>31743.22810204015</c:v>
                </c:pt>
                <c:pt idx="182">
                  <c:v>31823.824768492508</c:v>
                </c:pt>
                <c:pt idx="183">
                  <c:v>31904.128396102198</c:v>
                </c:pt>
                <c:pt idx="184">
                  <c:v>31984.138984869242</c:v>
                </c:pt>
                <c:pt idx="185">
                  <c:v>32063.856534793616</c:v>
                </c:pt>
                <c:pt idx="186">
                  <c:v>32143.281045875337</c:v>
                </c:pt>
                <c:pt idx="187">
                  <c:v>32222.412518114408</c:v>
                </c:pt>
                <c:pt idx="188">
                  <c:v>32301.25095151081</c:v>
                </c:pt>
                <c:pt idx="189">
                  <c:v>32379.796346064566</c:v>
                </c:pt>
                <c:pt idx="190">
                  <c:v>32458.048701775657</c:v>
                </c:pt>
                <c:pt idx="191">
                  <c:v>32536.008018644086</c:v>
                </c:pt>
                <c:pt idx="192">
                  <c:v>32613.674296669869</c:v>
                </c:pt>
                <c:pt idx="193">
                  <c:v>32691.047535852987</c:v>
                </c:pt>
                <c:pt idx="194">
                  <c:v>32768.127736193455</c:v>
                </c:pt>
                <c:pt idx="195">
                  <c:v>32844.914897691262</c:v>
                </c:pt>
                <c:pt idx="196">
                  <c:v>32921.4090203464</c:v>
                </c:pt>
                <c:pt idx="197">
                  <c:v>32997.610104158899</c:v>
                </c:pt>
                <c:pt idx="198">
                  <c:v>33073.518149128729</c:v>
                </c:pt>
                <c:pt idx="199">
                  <c:v>33149.133155255906</c:v>
                </c:pt>
                <c:pt idx="200">
                  <c:v>33224.455122540428</c:v>
                </c:pt>
                <c:pt idx="201">
                  <c:v>33299.484050982282</c:v>
                </c:pt>
                <c:pt idx="202">
                  <c:v>33374.21994058149</c:v>
                </c:pt>
                <c:pt idx="203">
                  <c:v>33448.662791338036</c:v>
                </c:pt>
                <c:pt idx="204">
                  <c:v>33522.812603251921</c:v>
                </c:pt>
                <c:pt idx="205">
                  <c:v>33596.66937632316</c:v>
                </c:pt>
                <c:pt idx="206">
                  <c:v>33670.23311055173</c:v>
                </c:pt>
                <c:pt idx="207">
                  <c:v>33743.503805937653</c:v>
                </c:pt>
                <c:pt idx="208">
                  <c:v>33816.481462480908</c:v>
                </c:pt>
                <c:pt idx="209">
                  <c:v>33889.166080181509</c:v>
                </c:pt>
                <c:pt idx="210">
                  <c:v>33961.557659039456</c:v>
                </c:pt>
                <c:pt idx="211">
                  <c:v>34033.656199054742</c:v>
                </c:pt>
                <c:pt idx="212">
                  <c:v>34105.461700227374</c:v>
                </c:pt>
                <c:pt idx="213">
                  <c:v>34176.974162557344</c:v>
                </c:pt>
                <c:pt idx="214">
                  <c:v>34248.193586044654</c:v>
                </c:pt>
                <c:pt idx="215">
                  <c:v>34319.119970689317</c:v>
                </c:pt>
                <c:pt idx="216">
                  <c:v>34389.753316491311</c:v>
                </c:pt>
                <c:pt idx="217">
                  <c:v>34460.093623450652</c:v>
                </c:pt>
                <c:pt idx="218">
                  <c:v>34530.140891567346</c:v>
                </c:pt>
                <c:pt idx="219">
                  <c:v>34599.895120841364</c:v>
                </c:pt>
                <c:pt idx="220">
                  <c:v>34669.356311272742</c:v>
                </c:pt>
                <c:pt idx="221">
                  <c:v>34738.524462861453</c:v>
                </c:pt>
                <c:pt idx="222">
                  <c:v>34807.399575607502</c:v>
                </c:pt>
                <c:pt idx="223">
                  <c:v>34875.981649510904</c:v>
                </c:pt>
                <c:pt idx="224">
                  <c:v>34944.270684571646</c:v>
                </c:pt>
                <c:pt idx="225">
                  <c:v>35012.266680789733</c:v>
                </c:pt>
                <c:pt idx="226">
                  <c:v>35079.969638165152</c:v>
                </c:pt>
                <c:pt idx="227">
                  <c:v>35147.379556697917</c:v>
                </c:pt>
                <c:pt idx="228">
                  <c:v>35214.496436388035</c:v>
                </c:pt>
                <c:pt idx="229">
                  <c:v>35281.320277235485</c:v>
                </c:pt>
                <c:pt idx="230">
                  <c:v>35347.851079240289</c:v>
                </c:pt>
                <c:pt idx="231">
                  <c:v>35414.088842402423</c:v>
                </c:pt>
                <c:pt idx="232">
                  <c:v>35480.033566721897</c:v>
                </c:pt>
                <c:pt idx="233">
                  <c:v>35545.685252198731</c:v>
                </c:pt>
                <c:pt idx="234">
                  <c:v>35611.04389883289</c:v>
                </c:pt>
                <c:pt idx="235">
                  <c:v>35676.109506624409</c:v>
                </c:pt>
                <c:pt idx="236">
                  <c:v>35740.882075573252</c:v>
                </c:pt>
                <c:pt idx="237">
                  <c:v>35805.361605679449</c:v>
                </c:pt>
                <c:pt idx="238">
                  <c:v>35869.548096942985</c:v>
                </c:pt>
                <c:pt idx="239">
                  <c:v>35933.441549363866</c:v>
                </c:pt>
                <c:pt idx="240">
                  <c:v>35997.041962942079</c:v>
                </c:pt>
                <c:pt idx="241">
                  <c:v>36060.349337677653</c:v>
                </c:pt>
                <c:pt idx="242">
                  <c:v>36123.363673570559</c:v>
                </c:pt>
                <c:pt idx="243">
                  <c:v>36186.08497062081</c:v>
                </c:pt>
                <c:pt idx="244">
                  <c:v>36248.5132288284</c:v>
                </c:pt>
                <c:pt idx="245">
                  <c:v>36310.648448193329</c:v>
                </c:pt>
                <c:pt idx="246">
                  <c:v>36372.490628715612</c:v>
                </c:pt>
                <c:pt idx="247">
                  <c:v>36434.039770395233</c:v>
                </c:pt>
                <c:pt idx="248">
                  <c:v>36495.2958732322</c:v>
                </c:pt>
                <c:pt idx="249">
                  <c:v>36556.258937226499</c:v>
                </c:pt>
                <c:pt idx="250">
                  <c:v>36616.928962378144</c:v>
                </c:pt>
                <c:pt idx="251">
                  <c:v>36677.305948687143</c:v>
                </c:pt>
                <c:pt idx="252">
                  <c:v>36737.389896153472</c:v>
                </c:pt>
                <c:pt idx="253">
                  <c:v>36797.180804777148</c:v>
                </c:pt>
                <c:pt idx="254">
                  <c:v>36856.678674558163</c:v>
                </c:pt>
                <c:pt idx="255">
                  <c:v>36915.883505496524</c:v>
                </c:pt>
                <c:pt idx="256">
                  <c:v>36974.795297592231</c:v>
                </c:pt>
                <c:pt idx="257">
                  <c:v>37033.414050845277</c:v>
                </c:pt>
                <c:pt idx="258">
                  <c:v>37091.739765255668</c:v>
                </c:pt>
                <c:pt idx="259">
                  <c:v>37149.772440823399</c:v>
                </c:pt>
                <c:pt idx="260">
                  <c:v>37207.512077548468</c:v>
                </c:pt>
                <c:pt idx="261">
                  <c:v>37264.958675430884</c:v>
                </c:pt>
                <c:pt idx="262">
                  <c:v>37322.112234470645</c:v>
                </c:pt>
                <c:pt idx="263">
                  <c:v>37378.972754667739</c:v>
                </c:pt>
                <c:pt idx="264">
                  <c:v>37435.540236022192</c:v>
                </c:pt>
                <c:pt idx="265">
                  <c:v>37491.81467853397</c:v>
                </c:pt>
                <c:pt idx="266">
                  <c:v>37547.796082203109</c:v>
                </c:pt>
                <c:pt idx="267">
                  <c:v>37603.484447029572</c:v>
                </c:pt>
                <c:pt idx="268">
                  <c:v>37658.879773013388</c:v>
                </c:pt>
                <c:pt idx="269">
                  <c:v>37713.982060154551</c:v>
                </c:pt>
                <c:pt idx="270">
                  <c:v>37768.791308453045</c:v>
                </c:pt>
                <c:pt idx="271">
                  <c:v>37823.307517908892</c:v>
                </c:pt>
                <c:pt idx="272">
                  <c:v>37877.530688522071</c:v>
                </c:pt>
                <c:pt idx="273">
                  <c:v>37931.460820292596</c:v>
                </c:pt>
                <c:pt idx="274">
                  <c:v>37985.097913220474</c:v>
                </c:pt>
                <c:pt idx="275">
                  <c:v>38038.441967305684</c:v>
                </c:pt>
                <c:pt idx="276">
                  <c:v>38091.49298254824</c:v>
                </c:pt>
                <c:pt idx="277">
                  <c:v>38144.250958948134</c:v>
                </c:pt>
                <c:pt idx="278">
                  <c:v>38196.715896505375</c:v>
                </c:pt>
                <c:pt idx="279">
                  <c:v>38248.887795219962</c:v>
                </c:pt>
                <c:pt idx="280">
                  <c:v>38300.76665509188</c:v>
                </c:pt>
                <c:pt idx="281">
                  <c:v>38352.352476121145</c:v>
                </c:pt>
                <c:pt idx="282">
                  <c:v>38403.645258307763</c:v>
                </c:pt>
                <c:pt idx="283">
                  <c:v>38454.645001651712</c:v>
                </c:pt>
                <c:pt idx="284">
                  <c:v>38505.351706153015</c:v>
                </c:pt>
                <c:pt idx="285">
                  <c:v>38555.765371811649</c:v>
                </c:pt>
                <c:pt idx="286">
                  <c:v>38605.885998627622</c:v>
                </c:pt>
                <c:pt idx="287">
                  <c:v>38655.713586600956</c:v>
                </c:pt>
                <c:pt idx="288">
                  <c:v>38705.248135731614</c:v>
                </c:pt>
                <c:pt idx="289">
                  <c:v>38754.489646019632</c:v>
                </c:pt>
                <c:pt idx="290">
                  <c:v>38803.438117464975</c:v>
                </c:pt>
                <c:pt idx="291">
                  <c:v>38852.093550067664</c:v>
                </c:pt>
                <c:pt idx="292">
                  <c:v>38900.455943827714</c:v>
                </c:pt>
                <c:pt idx="293">
                  <c:v>38948.525298745088</c:v>
                </c:pt>
                <c:pt idx="294">
                  <c:v>38996.301614819815</c:v>
                </c:pt>
                <c:pt idx="295">
                  <c:v>39043.784892051874</c:v>
                </c:pt>
                <c:pt idx="296">
                  <c:v>39090.975130441278</c:v>
                </c:pt>
                <c:pt idx="297">
                  <c:v>39137.872329988029</c:v>
                </c:pt>
                <c:pt idx="298">
                  <c:v>39184.476490692119</c:v>
                </c:pt>
                <c:pt idx="299">
                  <c:v>39230.787612553562</c:v>
                </c:pt>
                <c:pt idx="300">
                  <c:v>39276.80569557233</c:v>
                </c:pt>
                <c:pt idx="301">
                  <c:v>39322.53073974845</c:v>
                </c:pt>
                <c:pt idx="302">
                  <c:v>39367.962745081917</c:v>
                </c:pt>
                <c:pt idx="303">
                  <c:v>39413.101711572715</c:v>
                </c:pt>
                <c:pt idx="304">
                  <c:v>39457.94763922086</c:v>
                </c:pt>
                <c:pt idx="305">
                  <c:v>39502.500528026358</c:v>
                </c:pt>
                <c:pt idx="306">
                  <c:v>39546.760377989187</c:v>
                </c:pt>
                <c:pt idx="307">
                  <c:v>39590.72718910937</c:v>
                </c:pt>
                <c:pt idx="308">
                  <c:v>39634.400961386877</c:v>
                </c:pt>
                <c:pt idx="309">
                  <c:v>39677.781694821737</c:v>
                </c:pt>
                <c:pt idx="310">
                  <c:v>39720.869389413943</c:v>
                </c:pt>
                <c:pt idx="311">
                  <c:v>39763.664045163488</c:v>
                </c:pt>
                <c:pt idx="312">
                  <c:v>39806.16566207038</c:v>
                </c:pt>
                <c:pt idx="313">
                  <c:v>39848.37424013461</c:v>
                </c:pt>
                <c:pt idx="314">
                  <c:v>39890.289779356179</c:v>
                </c:pt>
                <c:pt idx="315">
                  <c:v>39931.912279735101</c:v>
                </c:pt>
                <c:pt idx="316">
                  <c:v>39973.241741271355</c:v>
                </c:pt>
                <c:pt idx="317">
                  <c:v>40014.278163964962</c:v>
                </c:pt>
                <c:pt idx="318">
                  <c:v>40055.021547815901</c:v>
                </c:pt>
                <c:pt idx="319">
                  <c:v>40095.471892824193</c:v>
                </c:pt>
                <c:pt idx="320">
                  <c:v>40135.629198989816</c:v>
                </c:pt>
                <c:pt idx="321">
                  <c:v>40175.493466312786</c:v>
                </c:pt>
                <c:pt idx="322">
                  <c:v>40215.064694793102</c:v>
                </c:pt>
                <c:pt idx="323">
                  <c:v>40254.342884430756</c:v>
                </c:pt>
                <c:pt idx="324">
                  <c:v>40293.328035225764</c:v>
                </c:pt>
                <c:pt idx="325">
                  <c:v>40332.020147178097</c:v>
                </c:pt>
                <c:pt idx="326">
                  <c:v>40370.419220287782</c:v>
                </c:pt>
                <c:pt idx="327">
                  <c:v>40408.525254554814</c:v>
                </c:pt>
                <c:pt idx="328">
                  <c:v>40446.338249979177</c:v>
                </c:pt>
                <c:pt idx="329">
                  <c:v>40483.858206560886</c:v>
                </c:pt>
                <c:pt idx="330">
                  <c:v>40521.085124299949</c:v>
                </c:pt>
                <c:pt idx="331">
                  <c:v>40558.019003196336</c:v>
                </c:pt>
                <c:pt idx="332">
                  <c:v>40594.659843250083</c:v>
                </c:pt>
                <c:pt idx="333">
                  <c:v>40631.007644461162</c:v>
                </c:pt>
                <c:pt idx="334">
                  <c:v>40667.062406829587</c:v>
                </c:pt>
                <c:pt idx="335">
                  <c:v>40702.824130355359</c:v>
                </c:pt>
                <c:pt idx="336">
                  <c:v>40738.292815038461</c:v>
                </c:pt>
                <c:pt idx="337">
                  <c:v>40773.468460878925</c:v>
                </c:pt>
                <c:pt idx="338">
                  <c:v>40808.351067876712</c:v>
                </c:pt>
                <c:pt idx="339">
                  <c:v>40842.940636031846</c:v>
                </c:pt>
                <c:pt idx="340">
                  <c:v>40877.237165344333</c:v>
                </c:pt>
                <c:pt idx="341">
                  <c:v>40911.240655814152</c:v>
                </c:pt>
                <c:pt idx="342">
                  <c:v>40944.951107441324</c:v>
                </c:pt>
                <c:pt idx="343">
                  <c:v>40978.368520225828</c:v>
                </c:pt>
                <c:pt idx="344">
                  <c:v>41011.492894167677</c:v>
                </c:pt>
                <c:pt idx="345">
                  <c:v>41044.324229266873</c:v>
                </c:pt>
                <c:pt idx="346">
                  <c:v>41076.862525523407</c:v>
                </c:pt>
                <c:pt idx="347">
                  <c:v>41109.107782937295</c:v>
                </c:pt>
                <c:pt idx="348">
                  <c:v>41141.060001508507</c:v>
                </c:pt>
                <c:pt idx="349">
                  <c:v>41172.719181237066</c:v>
                </c:pt>
                <c:pt idx="350">
                  <c:v>41204.085322122985</c:v>
                </c:pt>
                <c:pt idx="351">
                  <c:v>41235.158424166228</c:v>
                </c:pt>
                <c:pt idx="352">
                  <c:v>41265.93848736681</c:v>
                </c:pt>
                <c:pt idx="353">
                  <c:v>41296.425511724752</c:v>
                </c:pt>
                <c:pt idx="354">
                  <c:v>41326.619497240026</c:v>
                </c:pt>
                <c:pt idx="355">
                  <c:v>41356.520443912654</c:v>
                </c:pt>
                <c:pt idx="356">
                  <c:v>41386.128351742605</c:v>
                </c:pt>
                <c:pt idx="357">
                  <c:v>41415.443220729911</c:v>
                </c:pt>
                <c:pt idx="358">
                  <c:v>41444.465050874562</c:v>
                </c:pt>
                <c:pt idx="359">
                  <c:v>41473.193842176544</c:v>
                </c:pt>
                <c:pt idx="360">
                  <c:v>41501.629594635888</c:v>
                </c:pt>
                <c:pt idx="361">
                  <c:v>41529.772308252555</c:v>
                </c:pt>
                <c:pt idx="362">
                  <c:v>41557.621983026569</c:v>
                </c:pt>
                <c:pt idx="363">
                  <c:v>41585.178618957936</c:v>
                </c:pt>
                <c:pt idx="364">
                  <c:v>41612.442216046635</c:v>
                </c:pt>
                <c:pt idx="365">
                  <c:v>41639.412774292687</c:v>
                </c:pt>
                <c:pt idx="366">
                  <c:v>41666.09029369607</c:v>
                </c:pt>
                <c:pt idx="367">
                  <c:v>41692.474774256792</c:v>
                </c:pt>
                <c:pt idx="368">
                  <c:v>41718.566215974875</c:v>
                </c:pt>
                <c:pt idx="369">
                  <c:v>41744.364618850283</c:v>
                </c:pt>
                <c:pt idx="370">
                  <c:v>41769.869982883036</c:v>
                </c:pt>
                <c:pt idx="371">
                  <c:v>41795.08230807315</c:v>
                </c:pt>
                <c:pt idx="372">
                  <c:v>41820.001594420581</c:v>
                </c:pt>
                <c:pt idx="373">
                  <c:v>41844.627841925379</c:v>
                </c:pt>
              </c:numCache>
            </c:numRef>
          </c:val>
          <c:smooth val="0"/>
          <c:extLst>
            <c:ext xmlns:c16="http://schemas.microsoft.com/office/drawing/2014/chart" uri="{C3380CC4-5D6E-409C-BE32-E72D297353CC}">
              <c16:uniqueId val="{00000002-948F-4624-92D8-1159EA3CFD78}"/>
            </c:ext>
          </c:extLst>
        </c:ser>
        <c:dLbls>
          <c:showLegendKey val="0"/>
          <c:showVal val="0"/>
          <c:showCatName val="0"/>
          <c:showSerName val="0"/>
          <c:showPercent val="0"/>
          <c:showBubbleSize val="0"/>
        </c:dLbls>
        <c:marker val="1"/>
        <c:smooth val="0"/>
        <c:axId val="1744170128"/>
        <c:axId val="1744169584"/>
      </c:lineChart>
      <c:catAx>
        <c:axId val="174416632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Segoe UI Light" panose="020B0502040204020203" pitchFamily="34" charset="0"/>
                    <a:ea typeface="+mn-ea"/>
                    <a:cs typeface="+mn-cs"/>
                  </a:defRPr>
                </a:pPr>
                <a:r>
                  <a:rPr lang="en-US">
                    <a:latin typeface="Segoe UI Light" panose="020B0502040204020203" pitchFamily="34" charset="0"/>
                  </a:rPr>
                  <a:t>Home brand Price</a:t>
                </a:r>
              </a:p>
            </c:rich>
          </c:tx>
          <c:layout>
            <c:manualLayout>
              <c:xMode val="edge"/>
              <c:yMode val="edge"/>
              <c:x val="0.38110540188592129"/>
              <c:y val="0.9045685052662763"/>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Segoe UI Light" panose="020B0502040204020203" pitchFamily="34" charset="0"/>
                  <a:ea typeface="+mn-ea"/>
                  <a:cs typeface="+mn-cs"/>
                </a:defRPr>
              </a:pPr>
              <a:endParaRPr lang="en-US"/>
            </a:p>
          </c:txPr>
        </c:title>
        <c:numFmt formatCode="&quot;$&quot;#,##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44168496"/>
        <c:crosses val="autoZero"/>
        <c:auto val="1"/>
        <c:lblAlgn val="ctr"/>
        <c:lblOffset val="100"/>
        <c:tickLblSkip val="40"/>
        <c:tickMarkSkip val="40"/>
        <c:noMultiLvlLbl val="0"/>
      </c:catAx>
      <c:valAx>
        <c:axId val="17441684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Segoe UI Light" panose="020B0502040204020203" pitchFamily="34" charset="0"/>
                    <a:ea typeface="+mn-ea"/>
                    <a:cs typeface="+mn-cs"/>
                  </a:defRPr>
                </a:pPr>
                <a:r>
                  <a:rPr lang="en-US">
                    <a:latin typeface="Segoe UI Light" panose="020B0502040204020203" pitchFamily="34" charset="0"/>
                  </a:rPr>
                  <a:t>Total </a:t>
                </a:r>
                <a:r>
                  <a:rPr lang="en-US" sz="1000" b="0" i="0" u="none" strike="noStrike" baseline="0">
                    <a:effectLst/>
                    <a:latin typeface="Segoe UI Light" panose="020B0502040204020203" pitchFamily="34" charset="0"/>
                  </a:rPr>
                  <a:t>Margin</a:t>
                </a:r>
                <a:endParaRPr lang="en-US">
                  <a:latin typeface="Segoe UI Light" panose="020B0502040204020203" pitchFamily="34" charset="0"/>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Segoe UI Light" panose="020B0502040204020203" pitchFamily="34" charset="0"/>
                  <a:ea typeface="+mn-ea"/>
                  <a:cs typeface="+mn-cs"/>
                </a:defRPr>
              </a:pPr>
              <a:endParaRPr lang="en-US"/>
            </a:p>
          </c:txPr>
        </c:title>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44166320"/>
        <c:crosses val="autoZero"/>
        <c:crossBetween val="between"/>
        <c:majorUnit val="25000"/>
      </c:valAx>
      <c:valAx>
        <c:axId val="1744169584"/>
        <c:scaling>
          <c:orientation val="minMax"/>
        </c:scaling>
        <c:delete val="0"/>
        <c:axPos val="r"/>
        <c:numFmt formatCode="&quot;$&quot;#,##0"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44170128"/>
        <c:crosses val="max"/>
        <c:crossBetween val="between"/>
        <c:majorUnit val="15000"/>
      </c:valAx>
      <c:catAx>
        <c:axId val="1744170128"/>
        <c:scaling>
          <c:orientation val="minMax"/>
        </c:scaling>
        <c:delete val="1"/>
        <c:axPos val="b"/>
        <c:numFmt formatCode="General" sourceLinked="1"/>
        <c:majorTickMark val="out"/>
        <c:minorTickMark val="none"/>
        <c:tickLblPos val="nextTo"/>
        <c:crossAx val="1744169584"/>
        <c:crosses val="autoZero"/>
        <c:auto val="1"/>
        <c:lblAlgn val="ctr"/>
        <c:lblOffset val="100"/>
        <c:noMultiLvlLbl val="0"/>
      </c:cat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a:outerShdw blurRad="50800" dist="38100" dir="10800000" algn="r" rotWithShape="0">
        <a:schemeClr val="bg1">
          <a:alpha val="59000"/>
        </a:schemeClr>
      </a:outerShdw>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1177058883290251E-3"/>
          <c:y val="9.3887694108588035E-2"/>
          <c:w val="0.901083619312252"/>
          <c:h val="0.64001719417704961"/>
        </c:manualLayout>
      </c:layout>
      <c:lineChart>
        <c:grouping val="standard"/>
        <c:varyColors val="0"/>
        <c:ser>
          <c:idx val="0"/>
          <c:order val="0"/>
          <c:tx>
            <c:v>Emerging Flavor Trend</c:v>
          </c:tx>
          <c:spPr>
            <a:ln w="28575" cap="rnd">
              <a:solidFill>
                <a:schemeClr val="accent3">
                  <a:lumMod val="75000"/>
                </a:schemeClr>
              </a:solidFill>
              <a:round/>
            </a:ln>
            <a:effectLst/>
          </c:spPr>
          <c:marker>
            <c:symbol val="none"/>
          </c:marker>
          <c:val>
            <c:numRef>
              <c:f>'[Conversation Trend_Weighted Calculations_Latest.xlsx]Sheet2'!$B$12:$J$12</c:f>
              <c:numCache>
                <c:formatCode>0</c:formatCode>
                <c:ptCount val="9"/>
                <c:pt idx="0">
                  <c:v>100</c:v>
                </c:pt>
                <c:pt idx="1">
                  <c:v>113.68421052631578</c:v>
                </c:pt>
                <c:pt idx="2">
                  <c:v>133.33333333333334</c:v>
                </c:pt>
                <c:pt idx="3">
                  <c:v>168.6046511627907</c:v>
                </c:pt>
                <c:pt idx="4">
                  <c:v>207.3170731707317</c:v>
                </c:pt>
                <c:pt idx="5">
                  <c:v>237.33333333333331</c:v>
                </c:pt>
                <c:pt idx="6">
                  <c:v>325</c:v>
                </c:pt>
                <c:pt idx="7">
                  <c:v>353.84615384615381</c:v>
                </c:pt>
                <c:pt idx="8">
                  <c:v>527.27272727272725</c:v>
                </c:pt>
              </c:numCache>
            </c:numRef>
          </c:val>
          <c:smooth val="0"/>
          <c:extLst>
            <c:ext xmlns:c16="http://schemas.microsoft.com/office/drawing/2014/chart" uri="{C3380CC4-5D6E-409C-BE32-E72D297353CC}">
              <c16:uniqueId val="{00000000-8D8F-4BD4-B271-85D16A0B0467}"/>
            </c:ext>
          </c:extLst>
        </c:ser>
        <c:ser>
          <c:idx val="1"/>
          <c:order val="1"/>
          <c:tx>
            <c:v>Benchmark Flavor Trend</c:v>
          </c:tx>
          <c:spPr>
            <a:ln w="28575" cap="rnd">
              <a:solidFill>
                <a:schemeClr val="accent1"/>
              </a:solidFill>
              <a:prstDash val="sysDash"/>
              <a:round/>
            </a:ln>
            <a:effectLst/>
          </c:spPr>
          <c:marker>
            <c:symbol val="none"/>
          </c:marker>
          <c:val>
            <c:numRef>
              <c:f>'[Conversation Trend_Weighted Calculations_Latest.xlsx]Sheet2'!$B$14:$J$14</c:f>
              <c:numCache>
                <c:formatCode>General</c:formatCode>
                <c:ptCount val="9"/>
                <c:pt idx="0">
                  <c:v>100</c:v>
                </c:pt>
                <c:pt idx="1">
                  <c:v>108</c:v>
                </c:pt>
                <c:pt idx="2">
                  <c:v>120</c:v>
                </c:pt>
                <c:pt idx="3">
                  <c:v>145</c:v>
                </c:pt>
                <c:pt idx="4">
                  <c:v>170</c:v>
                </c:pt>
                <c:pt idx="5">
                  <c:v>178</c:v>
                </c:pt>
                <c:pt idx="6">
                  <c:v>195</c:v>
                </c:pt>
                <c:pt idx="7">
                  <c:v>230</c:v>
                </c:pt>
                <c:pt idx="8">
                  <c:v>290</c:v>
                </c:pt>
              </c:numCache>
            </c:numRef>
          </c:val>
          <c:smooth val="0"/>
          <c:extLst>
            <c:ext xmlns:c16="http://schemas.microsoft.com/office/drawing/2014/chart" uri="{C3380CC4-5D6E-409C-BE32-E72D297353CC}">
              <c16:uniqueId val="{00000001-8D8F-4BD4-B271-85D16A0B0467}"/>
            </c:ext>
          </c:extLst>
        </c:ser>
        <c:ser>
          <c:idx val="2"/>
          <c:order val="2"/>
          <c:tx>
            <c:v>Not Popular Enough!</c:v>
          </c:tx>
          <c:spPr>
            <a:ln w="28575" cap="rnd">
              <a:solidFill>
                <a:srgbClr val="C00000"/>
              </a:solidFill>
              <a:round/>
            </a:ln>
            <a:effectLst/>
          </c:spPr>
          <c:marker>
            <c:symbol val="none"/>
          </c:marker>
          <c:val>
            <c:numRef>
              <c:f>'[Conversation Trend_Weighted Calculations_Latest.xlsx]Sheet2'!$B$16:$J$16</c:f>
              <c:numCache>
                <c:formatCode>0</c:formatCode>
                <c:ptCount val="9"/>
                <c:pt idx="0">
                  <c:v>100</c:v>
                </c:pt>
                <c:pt idx="1">
                  <c:v>102.6</c:v>
                </c:pt>
                <c:pt idx="2">
                  <c:v>108</c:v>
                </c:pt>
                <c:pt idx="3">
                  <c:v>124.7</c:v>
                </c:pt>
                <c:pt idx="4">
                  <c:v>139.4</c:v>
                </c:pt>
                <c:pt idx="5">
                  <c:v>133.5</c:v>
                </c:pt>
                <c:pt idx="6">
                  <c:v>117</c:v>
                </c:pt>
                <c:pt idx="7">
                  <c:v>149.5</c:v>
                </c:pt>
                <c:pt idx="8">
                  <c:v>159.5</c:v>
                </c:pt>
              </c:numCache>
            </c:numRef>
          </c:val>
          <c:smooth val="0"/>
          <c:extLst>
            <c:ext xmlns:c16="http://schemas.microsoft.com/office/drawing/2014/chart" uri="{C3380CC4-5D6E-409C-BE32-E72D297353CC}">
              <c16:uniqueId val="{00000002-8D8F-4BD4-B271-85D16A0B0467}"/>
            </c:ext>
          </c:extLst>
        </c:ser>
        <c:ser>
          <c:idx val="3"/>
          <c:order val="3"/>
          <c:spPr>
            <a:ln w="28575" cap="rnd">
              <a:solidFill>
                <a:schemeClr val="accent3"/>
              </a:solidFill>
              <a:round/>
            </a:ln>
            <a:effectLst/>
          </c:spPr>
          <c:marker>
            <c:symbol val="none"/>
          </c:marker>
          <c:val>
            <c:numRef>
              <c:f>'[Conversation Trend_Weighted Calculations_Latest.xlsx]Sheet2'!$B$10:$J$10</c:f>
              <c:numCache>
                <c:formatCode>0</c:formatCode>
                <c:ptCount val="9"/>
                <c:pt idx="0">
                  <c:v>100</c:v>
                </c:pt>
                <c:pt idx="1">
                  <c:v>107.99999999999999</c:v>
                </c:pt>
                <c:pt idx="2">
                  <c:v>120.00000000000001</c:v>
                </c:pt>
                <c:pt idx="3">
                  <c:v>148.37209302325581</c:v>
                </c:pt>
                <c:pt idx="4">
                  <c:v>178.29268292682926</c:v>
                </c:pt>
                <c:pt idx="5">
                  <c:v>189.86666666666667</c:v>
                </c:pt>
                <c:pt idx="6">
                  <c:v>266.5</c:v>
                </c:pt>
                <c:pt idx="7">
                  <c:v>276</c:v>
                </c:pt>
                <c:pt idx="8">
                  <c:v>421.81818181818181</c:v>
                </c:pt>
              </c:numCache>
            </c:numRef>
          </c:val>
          <c:smooth val="0"/>
          <c:extLst>
            <c:ext xmlns:c16="http://schemas.microsoft.com/office/drawing/2014/chart" uri="{C3380CC4-5D6E-409C-BE32-E72D297353CC}">
              <c16:uniqueId val="{00000003-8D8F-4BD4-B271-85D16A0B0467}"/>
            </c:ext>
          </c:extLst>
        </c:ser>
        <c:ser>
          <c:idx val="4"/>
          <c:order val="4"/>
          <c:spPr>
            <a:ln w="28575" cap="rnd">
              <a:solidFill>
                <a:srgbClr val="FF5B5B"/>
              </a:solidFill>
              <a:round/>
            </a:ln>
            <a:effectLst/>
          </c:spPr>
          <c:marker>
            <c:symbol val="none"/>
          </c:marker>
          <c:val>
            <c:numRef>
              <c:f>'[Conversation Trend_Weighted Calculations_Latest.xlsx]Sheet2'!$B$18:$J$18</c:f>
              <c:numCache>
                <c:formatCode>0</c:formatCode>
                <c:ptCount val="9"/>
                <c:pt idx="0">
                  <c:v>100</c:v>
                </c:pt>
                <c:pt idx="1">
                  <c:v>108</c:v>
                </c:pt>
                <c:pt idx="2">
                  <c:v>120</c:v>
                </c:pt>
                <c:pt idx="3">
                  <c:v>141.70454545454547</c:v>
                </c:pt>
                <c:pt idx="4">
                  <c:v>162.09302325581396</c:v>
                </c:pt>
                <c:pt idx="5">
                  <c:v>166.875</c:v>
                </c:pt>
                <c:pt idx="6">
                  <c:v>142.6829268292683</c:v>
                </c:pt>
                <c:pt idx="7">
                  <c:v>191.66666666666666</c:v>
                </c:pt>
                <c:pt idx="8">
                  <c:v>199.375</c:v>
                </c:pt>
              </c:numCache>
            </c:numRef>
          </c:val>
          <c:smooth val="0"/>
          <c:extLst>
            <c:ext xmlns:c16="http://schemas.microsoft.com/office/drawing/2014/chart" uri="{C3380CC4-5D6E-409C-BE32-E72D297353CC}">
              <c16:uniqueId val="{00000004-8D8F-4BD4-B271-85D16A0B0467}"/>
            </c:ext>
          </c:extLst>
        </c:ser>
        <c:dLbls>
          <c:showLegendKey val="0"/>
          <c:showVal val="0"/>
          <c:showCatName val="0"/>
          <c:showSerName val="0"/>
          <c:showPercent val="0"/>
          <c:showBubbleSize val="0"/>
        </c:dLbls>
        <c:smooth val="0"/>
        <c:axId val="1390885872"/>
        <c:axId val="1390886416"/>
      </c:lineChart>
      <c:catAx>
        <c:axId val="1390885872"/>
        <c:scaling>
          <c:orientation val="minMax"/>
        </c:scaling>
        <c:delete val="1"/>
        <c:axPos val="b"/>
        <c:majorTickMark val="none"/>
        <c:minorTickMark val="none"/>
        <c:tickLblPos val="nextTo"/>
        <c:crossAx val="1390886416"/>
        <c:crosses val="autoZero"/>
        <c:auto val="1"/>
        <c:lblAlgn val="ctr"/>
        <c:lblOffset val="100"/>
        <c:noMultiLvlLbl val="0"/>
      </c:catAx>
      <c:valAx>
        <c:axId val="1390886416"/>
        <c:scaling>
          <c:orientation val="minMax"/>
        </c:scaling>
        <c:delete val="1"/>
        <c:axPos val="l"/>
        <c:numFmt formatCode="0" sourceLinked="1"/>
        <c:majorTickMark val="none"/>
        <c:minorTickMark val="none"/>
        <c:tickLblPos val="nextTo"/>
        <c:crossAx val="1390885872"/>
        <c:crosses val="autoZero"/>
        <c:crossBetween val="between"/>
      </c:valAx>
      <c:spPr>
        <a:noFill/>
        <a:ln>
          <a:noFill/>
        </a:ln>
        <a:effectLst/>
      </c:spPr>
    </c:plotArea>
    <c:legend>
      <c:legendPos val="t"/>
      <c:legendEntry>
        <c:idx val="3"/>
        <c:delete val="1"/>
      </c:legendEntry>
      <c:legendEntry>
        <c:idx val="4"/>
        <c:delete val="1"/>
      </c:legendEntry>
      <c:layout>
        <c:manualLayout>
          <c:xMode val="edge"/>
          <c:yMode val="edge"/>
          <c:x val="2.9323559253380621E-2"/>
          <c:y val="0.67306101409598107"/>
          <c:w val="0.80489640768257464"/>
          <c:h val="0.28115994009072903"/>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bg1"/>
              </a:solidFill>
              <a:latin typeface="+mn-lt"/>
              <a:ea typeface="+mn-ea"/>
              <a:cs typeface="+mn-cs"/>
            </a:defRPr>
          </a:pPr>
          <a:endParaRPr lang="en-US"/>
        </a:p>
      </c:txPr>
    </c:legend>
    <c:plotVisOnly val="1"/>
    <c:dispBlanksAs val="gap"/>
    <c:showDLblsOverMax val="0"/>
  </c:chart>
  <c:spPr>
    <a:solidFill>
      <a:sysClr val="windowText" lastClr="000000">
        <a:alpha val="70000"/>
      </a:sysClr>
    </a:solidFill>
    <a:ln w="9525" cap="flat" cmpd="sng" algn="ctr">
      <a:solidFill>
        <a:sysClr val="window" lastClr="FFFFFF">
          <a:alpha val="50000"/>
        </a:sysClr>
      </a:solidFill>
      <a:prstDash val="dash"/>
      <a:round/>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650489443536538E-2"/>
          <c:y val="0.10695610965296004"/>
          <c:w val="0.86459437263738259"/>
          <c:h val="0.73623067949839616"/>
        </c:manualLayout>
      </c:layout>
      <c:scatterChart>
        <c:scatterStyle val="lineMarker"/>
        <c:varyColors val="0"/>
        <c:ser>
          <c:idx val="0"/>
          <c:order val="0"/>
          <c:tx>
            <c:strRef>
              <c:f>Sheet1!$B$1</c:f>
              <c:strCache>
                <c:ptCount val="1"/>
                <c:pt idx="0">
                  <c:v>Recognition</c:v>
                </c:pt>
              </c:strCache>
            </c:strRef>
          </c:tx>
          <c:spPr>
            <a:ln w="28575">
              <a:noFill/>
            </a:ln>
          </c:spPr>
          <c:trendline>
            <c:trendlineType val="power"/>
            <c:dispRSqr val="1"/>
            <c:dispEq val="0"/>
            <c:trendlineLbl>
              <c:layout>
                <c:manualLayout>
                  <c:x val="-1.1420644620117684E-2"/>
                  <c:y val="-0.19810409606446436"/>
                </c:manualLayout>
              </c:layout>
              <c:numFmt formatCode="General" sourceLinked="0"/>
              <c:txPr>
                <a:bodyPr/>
                <a:lstStyle/>
                <a:p>
                  <a:pPr>
                    <a:defRPr sz="1050"/>
                  </a:pPr>
                  <a:endParaRPr lang="en-US"/>
                </a:p>
              </c:txPr>
            </c:trendlineLbl>
          </c:trendline>
          <c:xVal>
            <c:numRef>
              <c:f>Sheet1!$A$2:$A$7</c:f>
              <c:numCache>
                <c:formatCode>0</c:formatCode>
                <c:ptCount val="6"/>
                <c:pt idx="0">
                  <c:v>267</c:v>
                </c:pt>
                <c:pt idx="1">
                  <c:v>197</c:v>
                </c:pt>
                <c:pt idx="2">
                  <c:v>75.333333333333329</c:v>
                </c:pt>
                <c:pt idx="3">
                  <c:v>82.333333333333329</c:v>
                </c:pt>
                <c:pt idx="4">
                  <c:v>94.333333333333329</c:v>
                </c:pt>
                <c:pt idx="5">
                  <c:v>118.5</c:v>
                </c:pt>
              </c:numCache>
            </c:numRef>
          </c:xVal>
          <c:yVal>
            <c:numRef>
              <c:f>Sheet1!$B$2:$B$7</c:f>
              <c:numCache>
                <c:formatCode>0.00%</c:formatCode>
                <c:ptCount val="6"/>
                <c:pt idx="0">
                  <c:v>0.30099999999999999</c:v>
                </c:pt>
                <c:pt idx="1">
                  <c:v>0.27200000000000002</c:v>
                </c:pt>
                <c:pt idx="2">
                  <c:v>0.48899999999999999</c:v>
                </c:pt>
                <c:pt idx="3">
                  <c:v>0.38400000000000001</c:v>
                </c:pt>
                <c:pt idx="4">
                  <c:v>0.378</c:v>
                </c:pt>
                <c:pt idx="5">
                  <c:v>0.438</c:v>
                </c:pt>
              </c:numCache>
            </c:numRef>
          </c:yVal>
          <c:smooth val="0"/>
          <c:extLst>
            <c:ext xmlns:c16="http://schemas.microsoft.com/office/drawing/2014/chart" uri="{C3380CC4-5D6E-409C-BE32-E72D297353CC}">
              <c16:uniqueId val="{00000001-4606-40B0-AD94-845977AC5034}"/>
            </c:ext>
          </c:extLst>
        </c:ser>
        <c:dLbls>
          <c:showLegendKey val="0"/>
          <c:showVal val="0"/>
          <c:showCatName val="0"/>
          <c:showSerName val="0"/>
          <c:showPercent val="0"/>
          <c:showBubbleSize val="0"/>
        </c:dLbls>
        <c:axId val="1390883152"/>
        <c:axId val="1390885328"/>
      </c:scatterChart>
      <c:valAx>
        <c:axId val="1390883152"/>
        <c:scaling>
          <c:orientation val="minMax"/>
        </c:scaling>
        <c:delete val="0"/>
        <c:axPos val="b"/>
        <c:numFmt formatCode="0" sourceLinked="1"/>
        <c:majorTickMark val="out"/>
        <c:minorTickMark val="none"/>
        <c:tickLblPos val="nextTo"/>
        <c:spPr>
          <a:ln>
            <a:solidFill>
              <a:schemeClr val="bg2">
                <a:lumMod val="90000"/>
              </a:schemeClr>
            </a:solidFill>
          </a:ln>
        </c:spPr>
        <c:txPr>
          <a:bodyPr/>
          <a:lstStyle/>
          <a:p>
            <a:pPr>
              <a:defRPr sz="800">
                <a:solidFill>
                  <a:schemeClr val="bg1">
                    <a:lumMod val="50000"/>
                  </a:schemeClr>
                </a:solidFill>
              </a:defRPr>
            </a:pPr>
            <a:endParaRPr lang="en-US"/>
          </a:p>
        </c:txPr>
        <c:crossAx val="1390885328"/>
        <c:crosses val="autoZero"/>
        <c:crossBetween val="midCat"/>
      </c:valAx>
      <c:valAx>
        <c:axId val="1390885328"/>
        <c:scaling>
          <c:orientation val="minMax"/>
        </c:scaling>
        <c:delete val="0"/>
        <c:axPos val="l"/>
        <c:numFmt formatCode="0%" sourceLinked="0"/>
        <c:majorTickMark val="out"/>
        <c:minorTickMark val="none"/>
        <c:tickLblPos val="nextTo"/>
        <c:spPr>
          <a:ln>
            <a:solidFill>
              <a:schemeClr val="bg2">
                <a:lumMod val="90000"/>
              </a:schemeClr>
            </a:solidFill>
          </a:ln>
        </c:spPr>
        <c:txPr>
          <a:bodyPr/>
          <a:lstStyle/>
          <a:p>
            <a:pPr>
              <a:defRPr sz="800">
                <a:solidFill>
                  <a:schemeClr val="bg1">
                    <a:lumMod val="50000"/>
                  </a:schemeClr>
                </a:solidFill>
              </a:defRPr>
            </a:pPr>
            <a:endParaRPr lang="en-US"/>
          </a:p>
        </c:txPr>
        <c:crossAx val="1390883152"/>
        <c:crosses val="autoZero"/>
        <c:crossBetween val="midCat"/>
      </c:valAx>
    </c:plotArea>
    <c:plotVisOnly val="1"/>
    <c:dispBlanksAs val="gap"/>
    <c:showDLblsOverMax val="0"/>
  </c:chart>
  <c:spPr>
    <a:ln>
      <a:solidFill>
        <a:schemeClr val="bg1">
          <a:lumMod val="85000"/>
        </a:schemeClr>
      </a:solidFill>
    </a:ln>
  </c:spPr>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2898921908954935E-2"/>
          <c:y val="0.12050925925925926"/>
          <c:w val="0.88245950103011317"/>
          <c:h val="0.72759733158355211"/>
        </c:manualLayout>
      </c:layout>
      <c:lineChart>
        <c:grouping val="standard"/>
        <c:varyColors val="0"/>
        <c:ser>
          <c:idx val="1"/>
          <c:order val="1"/>
          <c:tx>
            <c:strRef>
              <c:f>Sheet1!$C$1</c:f>
              <c:strCache>
                <c:ptCount val="1"/>
                <c:pt idx="0">
                  <c:v>Ad1</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Sheet1!$A$2:$A$101</c:f>
              <c:numCache>
                <c:formatCode>General</c:formatCode>
                <c:ptCount val="10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pt idx="40">
                  <c:v>410</c:v>
                </c:pt>
                <c:pt idx="41">
                  <c:v>420</c:v>
                </c:pt>
                <c:pt idx="42">
                  <c:v>430</c:v>
                </c:pt>
                <c:pt idx="43">
                  <c:v>440</c:v>
                </c:pt>
                <c:pt idx="44">
                  <c:v>450</c:v>
                </c:pt>
                <c:pt idx="45">
                  <c:v>460</c:v>
                </c:pt>
                <c:pt idx="46">
                  <c:v>470</c:v>
                </c:pt>
                <c:pt idx="47">
                  <c:v>480</c:v>
                </c:pt>
                <c:pt idx="48">
                  <c:v>490</c:v>
                </c:pt>
                <c:pt idx="49">
                  <c:v>500</c:v>
                </c:pt>
                <c:pt idx="50">
                  <c:v>510</c:v>
                </c:pt>
                <c:pt idx="51">
                  <c:v>520</c:v>
                </c:pt>
                <c:pt idx="52">
                  <c:v>530</c:v>
                </c:pt>
                <c:pt idx="53">
                  <c:v>540</c:v>
                </c:pt>
                <c:pt idx="54">
                  <c:v>550</c:v>
                </c:pt>
                <c:pt idx="55">
                  <c:v>560</c:v>
                </c:pt>
                <c:pt idx="56">
                  <c:v>570</c:v>
                </c:pt>
                <c:pt idx="57">
                  <c:v>580</c:v>
                </c:pt>
                <c:pt idx="58">
                  <c:v>590</c:v>
                </c:pt>
                <c:pt idx="59">
                  <c:v>600</c:v>
                </c:pt>
                <c:pt idx="60">
                  <c:v>610</c:v>
                </c:pt>
                <c:pt idx="61">
                  <c:v>620</c:v>
                </c:pt>
                <c:pt idx="62">
                  <c:v>630</c:v>
                </c:pt>
                <c:pt idx="63">
                  <c:v>640</c:v>
                </c:pt>
                <c:pt idx="64">
                  <c:v>650</c:v>
                </c:pt>
                <c:pt idx="65">
                  <c:v>660</c:v>
                </c:pt>
                <c:pt idx="66">
                  <c:v>670</c:v>
                </c:pt>
                <c:pt idx="67">
                  <c:v>680</c:v>
                </c:pt>
                <c:pt idx="68">
                  <c:v>690</c:v>
                </c:pt>
                <c:pt idx="69">
                  <c:v>700</c:v>
                </c:pt>
                <c:pt idx="70">
                  <c:v>710</c:v>
                </c:pt>
                <c:pt idx="71">
                  <c:v>720</c:v>
                </c:pt>
                <c:pt idx="72">
                  <c:v>730</c:v>
                </c:pt>
                <c:pt idx="73">
                  <c:v>740</c:v>
                </c:pt>
                <c:pt idx="74">
                  <c:v>750</c:v>
                </c:pt>
                <c:pt idx="75">
                  <c:v>760</c:v>
                </c:pt>
                <c:pt idx="76">
                  <c:v>770</c:v>
                </c:pt>
                <c:pt idx="77">
                  <c:v>780</c:v>
                </c:pt>
                <c:pt idx="78">
                  <c:v>790</c:v>
                </c:pt>
                <c:pt idx="79">
                  <c:v>800</c:v>
                </c:pt>
                <c:pt idx="80">
                  <c:v>810</c:v>
                </c:pt>
                <c:pt idx="81">
                  <c:v>820</c:v>
                </c:pt>
                <c:pt idx="82">
                  <c:v>830</c:v>
                </c:pt>
                <c:pt idx="83">
                  <c:v>840</c:v>
                </c:pt>
                <c:pt idx="84">
                  <c:v>850</c:v>
                </c:pt>
                <c:pt idx="85">
                  <c:v>860</c:v>
                </c:pt>
                <c:pt idx="86">
                  <c:v>870</c:v>
                </c:pt>
                <c:pt idx="87">
                  <c:v>880</c:v>
                </c:pt>
                <c:pt idx="88">
                  <c:v>890</c:v>
                </c:pt>
                <c:pt idx="89">
                  <c:v>900</c:v>
                </c:pt>
                <c:pt idx="90">
                  <c:v>910</c:v>
                </c:pt>
                <c:pt idx="91">
                  <c:v>920</c:v>
                </c:pt>
                <c:pt idx="92">
                  <c:v>930</c:v>
                </c:pt>
                <c:pt idx="93">
                  <c:v>940</c:v>
                </c:pt>
                <c:pt idx="94">
                  <c:v>950</c:v>
                </c:pt>
                <c:pt idx="95">
                  <c:v>960</c:v>
                </c:pt>
                <c:pt idx="96">
                  <c:v>970</c:v>
                </c:pt>
                <c:pt idx="97">
                  <c:v>980</c:v>
                </c:pt>
                <c:pt idx="98">
                  <c:v>990</c:v>
                </c:pt>
                <c:pt idx="99">
                  <c:v>1000</c:v>
                </c:pt>
              </c:numCache>
            </c:numRef>
          </c:cat>
          <c:val>
            <c:numRef>
              <c:f>Sheet1!$C$2:$C$101</c:f>
              <c:numCache>
                <c:formatCode>0</c:formatCode>
                <c:ptCount val="100"/>
                <c:pt idx="0">
                  <c:v>#N/A</c:v>
                </c:pt>
                <c:pt idx="1">
                  <c:v>#N/A</c:v>
                </c:pt>
                <c:pt idx="2">
                  <c:v>#N/A</c:v>
                </c:pt>
                <c:pt idx="3">
                  <c:v>#N/A</c:v>
                </c:pt>
                <c:pt idx="4">
                  <c:v>#N/A</c:v>
                </c:pt>
                <c:pt idx="5">
                  <c:v>#N/A</c:v>
                </c:pt>
                <c:pt idx="6">
                  <c:v>#N/A</c:v>
                </c:pt>
                <c:pt idx="7">
                  <c:v>#N/A</c:v>
                </c:pt>
                <c:pt idx="8">
                  <c:v>#N/A</c:v>
                </c:pt>
                <c:pt idx="9">
                  <c:v>#N/A</c:v>
                </c:pt>
                <c:pt idx="10">
                  <c:v>#N/A</c:v>
                </c:pt>
                <c:pt idx="11">
                  <c:v>#N/A</c:v>
                </c:pt>
                <c:pt idx="12">
                  <c:v>#N/A</c:v>
                </c:pt>
                <c:pt idx="13">
                  <c:v>#N/A</c:v>
                </c:pt>
                <c:pt idx="14">
                  <c:v>#N/A</c:v>
                </c:pt>
                <c:pt idx="15">
                  <c:v>#N/A</c:v>
                </c:pt>
                <c:pt idx="16">
                  <c:v>#N/A</c:v>
                </c:pt>
                <c:pt idx="17">
                  <c:v>#N/A</c:v>
                </c:pt>
                <c:pt idx="18">
                  <c:v>#N/A</c:v>
                </c:pt>
                <c:pt idx="19">
                  <c:v>#N/A</c:v>
                </c:pt>
                <c:pt idx="20">
                  <c:v>#N/A</c:v>
                </c:pt>
                <c:pt idx="21">
                  <c:v>#N/A</c:v>
                </c:pt>
                <c:pt idx="22">
                  <c:v>#N/A</c:v>
                </c:pt>
                <c:pt idx="23">
                  <c:v>#N/A</c:v>
                </c:pt>
                <c:pt idx="24">
                  <c:v>#N/A</c:v>
                </c:pt>
                <c:pt idx="25">
                  <c:v>#N/A</c:v>
                </c:pt>
                <c:pt idx="26">
                  <c:v>0.32600000000000001</c:v>
                </c:pt>
                <c:pt idx="27">
                  <c:v>#N/A</c:v>
                </c:pt>
                <c:pt idx="28">
                  <c:v>#N/A</c:v>
                </c:pt>
                <c:pt idx="29">
                  <c:v>#N/A</c:v>
                </c:pt>
                <c:pt idx="30">
                  <c:v>#N/A</c:v>
                </c:pt>
                <c:pt idx="31">
                  <c:v>#N/A</c:v>
                </c:pt>
                <c:pt idx="32">
                  <c:v>#N/A</c:v>
                </c:pt>
                <c:pt idx="33">
                  <c:v>#N/A</c:v>
                </c:pt>
                <c:pt idx="34">
                  <c:v>#N/A</c:v>
                </c:pt>
                <c:pt idx="35">
                  <c:v>#N/A</c:v>
                </c:pt>
                <c:pt idx="36">
                  <c:v>#N/A</c:v>
                </c:pt>
                <c:pt idx="37">
                  <c:v>#N/A</c:v>
                </c:pt>
                <c:pt idx="38">
                  <c:v>#N/A</c:v>
                </c:pt>
                <c:pt idx="39">
                  <c:v>#N/A</c:v>
                </c:pt>
                <c:pt idx="40">
                  <c:v>#N/A</c:v>
                </c:pt>
                <c:pt idx="41">
                  <c:v>#N/A</c:v>
                </c:pt>
                <c:pt idx="42">
                  <c:v>#N/A</c:v>
                </c:pt>
                <c:pt idx="43">
                  <c:v>#N/A</c:v>
                </c:pt>
                <c:pt idx="44">
                  <c:v>#N/A</c:v>
                </c:pt>
                <c:pt idx="45">
                  <c:v>#N/A</c:v>
                </c:pt>
                <c:pt idx="46">
                  <c:v>#N/A</c:v>
                </c:pt>
                <c:pt idx="47">
                  <c:v>#N/A</c:v>
                </c:pt>
                <c:pt idx="48">
                  <c:v>#N/A</c:v>
                </c:pt>
                <c:pt idx="49">
                  <c:v>#N/A</c:v>
                </c:pt>
                <c:pt idx="50">
                  <c:v>#N/A</c:v>
                </c:pt>
                <c:pt idx="51">
                  <c:v>#N/A</c:v>
                </c:pt>
                <c:pt idx="52">
                  <c:v>#N/A</c:v>
                </c:pt>
                <c:pt idx="53">
                  <c:v>0.53900000000000003</c:v>
                </c:pt>
                <c:pt idx="54">
                  <c:v>#N/A</c:v>
                </c:pt>
                <c:pt idx="55">
                  <c:v>#N/A</c:v>
                </c:pt>
                <c:pt idx="56">
                  <c:v>#N/A</c:v>
                </c:pt>
                <c:pt idx="57">
                  <c:v>#N/A</c:v>
                </c:pt>
                <c:pt idx="58">
                  <c:v>#N/A</c:v>
                </c:pt>
                <c:pt idx="59">
                  <c:v>#N/A</c:v>
                </c:pt>
                <c:pt idx="60">
                  <c:v>#N/A</c:v>
                </c:pt>
                <c:pt idx="61">
                  <c:v>0.498</c:v>
                </c:pt>
                <c:pt idx="62">
                  <c:v>0.51900000000000002</c:v>
                </c:pt>
                <c:pt idx="63">
                  <c:v>#N/A</c:v>
                </c:pt>
                <c:pt idx="64">
                  <c:v>#N/A</c:v>
                </c:pt>
                <c:pt idx="65">
                  <c:v>#N/A</c:v>
                </c:pt>
                <c:pt idx="66">
                  <c:v>#N/A</c:v>
                </c:pt>
                <c:pt idx="67">
                  <c:v>#N/A</c:v>
                </c:pt>
                <c:pt idx="68">
                  <c:v>#N/A</c:v>
                </c:pt>
                <c:pt idx="69">
                  <c:v>#N/A</c:v>
                </c:pt>
                <c:pt idx="70">
                  <c:v>#N/A</c:v>
                </c:pt>
                <c:pt idx="71">
                  <c:v>0.50900000000000001</c:v>
                </c:pt>
                <c:pt idx="72">
                  <c:v>#N/A</c:v>
                </c:pt>
                <c:pt idx="73">
                  <c:v>#N/A</c:v>
                </c:pt>
                <c:pt idx="74">
                  <c:v>0.54700000000000004</c:v>
                </c:pt>
                <c:pt idx="75">
                  <c:v>#N/A</c:v>
                </c:pt>
                <c:pt idx="76">
                  <c:v>#N/A</c:v>
                </c:pt>
                <c:pt idx="77">
                  <c:v>#N/A</c:v>
                </c:pt>
                <c:pt idx="78">
                  <c:v>#N/A</c:v>
                </c:pt>
                <c:pt idx="79">
                  <c:v>#N/A</c:v>
                </c:pt>
                <c:pt idx="80">
                  <c:v>0.55700000000000005</c:v>
                </c:pt>
                <c:pt idx="81">
                  <c:v>#N/A</c:v>
                </c:pt>
                <c:pt idx="82">
                  <c:v>#N/A</c:v>
                </c:pt>
                <c:pt idx="83">
                  <c:v>#N/A</c:v>
                </c:pt>
                <c:pt idx="84">
                  <c:v>#N/A</c:v>
                </c:pt>
                <c:pt idx="85">
                  <c:v>#N/A</c:v>
                </c:pt>
                <c:pt idx="86">
                  <c:v>#N/A</c:v>
                </c:pt>
                <c:pt idx="87">
                  <c:v>#N/A</c:v>
                </c:pt>
                <c:pt idx="88">
                  <c:v>#N/A</c:v>
                </c:pt>
                <c:pt idx="89">
                  <c:v>#N/A</c:v>
                </c:pt>
                <c:pt idx="90">
                  <c:v>#N/A</c:v>
                </c:pt>
                <c:pt idx="91">
                  <c:v>#N/A</c:v>
                </c:pt>
                <c:pt idx="92">
                  <c:v>#N/A</c:v>
                </c:pt>
                <c:pt idx="93">
                  <c:v>#N/A</c:v>
                </c:pt>
                <c:pt idx="94">
                  <c:v>#N/A</c:v>
                </c:pt>
                <c:pt idx="95">
                  <c:v>#N/A</c:v>
                </c:pt>
                <c:pt idx="96">
                  <c:v>#N/A</c:v>
                </c:pt>
                <c:pt idx="97">
                  <c:v>#N/A</c:v>
                </c:pt>
                <c:pt idx="98">
                  <c:v>#N/A</c:v>
                </c:pt>
                <c:pt idx="99">
                  <c:v>#N/A</c:v>
                </c:pt>
              </c:numCache>
            </c:numRef>
          </c:val>
          <c:smooth val="0"/>
          <c:extLst>
            <c:ext xmlns:c16="http://schemas.microsoft.com/office/drawing/2014/chart" uri="{C3380CC4-5D6E-409C-BE32-E72D297353CC}">
              <c16:uniqueId val="{00000000-6436-43DD-8A4E-F4F5879F69A8}"/>
            </c:ext>
          </c:extLst>
        </c:ser>
        <c:ser>
          <c:idx val="2"/>
          <c:order val="2"/>
          <c:tx>
            <c:strRef>
              <c:f>Sheet1!$D$1</c:f>
              <c:strCache>
                <c:ptCount val="1"/>
                <c:pt idx="0">
                  <c:v>Ad2</c:v>
                </c:pt>
              </c:strCache>
            </c:strRef>
          </c:tx>
          <c:spPr>
            <a:ln w="28575" cap="rnd">
              <a:solidFill>
                <a:schemeClr val="tx1"/>
              </a:solidFill>
              <a:round/>
            </a:ln>
            <a:effectLst/>
          </c:spPr>
          <c:marker>
            <c:symbol val="triangle"/>
            <c:size val="6"/>
            <c:spPr>
              <a:solidFill>
                <a:schemeClr val="tx1"/>
              </a:solidFill>
              <a:ln w="9525">
                <a:solidFill>
                  <a:schemeClr val="tx1"/>
                </a:solidFill>
              </a:ln>
              <a:effectLst/>
            </c:spPr>
          </c:marker>
          <c:cat>
            <c:numRef>
              <c:f>Sheet1!$A$2:$A$101</c:f>
              <c:numCache>
                <c:formatCode>General</c:formatCode>
                <c:ptCount val="10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pt idx="40">
                  <c:v>410</c:v>
                </c:pt>
                <c:pt idx="41">
                  <c:v>420</c:v>
                </c:pt>
                <c:pt idx="42">
                  <c:v>430</c:v>
                </c:pt>
                <c:pt idx="43">
                  <c:v>440</c:v>
                </c:pt>
                <c:pt idx="44">
                  <c:v>450</c:v>
                </c:pt>
                <c:pt idx="45">
                  <c:v>460</c:v>
                </c:pt>
                <c:pt idx="46">
                  <c:v>470</c:v>
                </c:pt>
                <c:pt idx="47">
                  <c:v>480</c:v>
                </c:pt>
                <c:pt idx="48">
                  <c:v>490</c:v>
                </c:pt>
                <c:pt idx="49">
                  <c:v>500</c:v>
                </c:pt>
                <c:pt idx="50">
                  <c:v>510</c:v>
                </c:pt>
                <c:pt idx="51">
                  <c:v>520</c:v>
                </c:pt>
                <c:pt idx="52">
                  <c:v>530</c:v>
                </c:pt>
                <c:pt idx="53">
                  <c:v>540</c:v>
                </c:pt>
                <c:pt idx="54">
                  <c:v>550</c:v>
                </c:pt>
                <c:pt idx="55">
                  <c:v>560</c:v>
                </c:pt>
                <c:pt idx="56">
                  <c:v>570</c:v>
                </c:pt>
                <c:pt idx="57">
                  <c:v>580</c:v>
                </c:pt>
                <c:pt idx="58">
                  <c:v>590</c:v>
                </c:pt>
                <c:pt idx="59">
                  <c:v>600</c:v>
                </c:pt>
                <c:pt idx="60">
                  <c:v>610</c:v>
                </c:pt>
                <c:pt idx="61">
                  <c:v>620</c:v>
                </c:pt>
                <c:pt idx="62">
                  <c:v>630</c:v>
                </c:pt>
                <c:pt idx="63">
                  <c:v>640</c:v>
                </c:pt>
                <c:pt idx="64">
                  <c:v>650</c:v>
                </c:pt>
                <c:pt idx="65">
                  <c:v>660</c:v>
                </c:pt>
                <c:pt idx="66">
                  <c:v>670</c:v>
                </c:pt>
                <c:pt idx="67">
                  <c:v>680</c:v>
                </c:pt>
                <c:pt idx="68">
                  <c:v>690</c:v>
                </c:pt>
                <c:pt idx="69">
                  <c:v>700</c:v>
                </c:pt>
                <c:pt idx="70">
                  <c:v>710</c:v>
                </c:pt>
                <c:pt idx="71">
                  <c:v>720</c:v>
                </c:pt>
                <c:pt idx="72">
                  <c:v>730</c:v>
                </c:pt>
                <c:pt idx="73">
                  <c:v>740</c:v>
                </c:pt>
                <c:pt idx="74">
                  <c:v>750</c:v>
                </c:pt>
                <c:pt idx="75">
                  <c:v>760</c:v>
                </c:pt>
                <c:pt idx="76">
                  <c:v>770</c:v>
                </c:pt>
                <c:pt idx="77">
                  <c:v>780</c:v>
                </c:pt>
                <c:pt idx="78">
                  <c:v>790</c:v>
                </c:pt>
                <c:pt idx="79">
                  <c:v>800</c:v>
                </c:pt>
                <c:pt idx="80">
                  <c:v>810</c:v>
                </c:pt>
                <c:pt idx="81">
                  <c:v>820</c:v>
                </c:pt>
                <c:pt idx="82">
                  <c:v>830</c:v>
                </c:pt>
                <c:pt idx="83">
                  <c:v>840</c:v>
                </c:pt>
                <c:pt idx="84">
                  <c:v>850</c:v>
                </c:pt>
                <c:pt idx="85">
                  <c:v>860</c:v>
                </c:pt>
                <c:pt idx="86">
                  <c:v>870</c:v>
                </c:pt>
                <c:pt idx="87">
                  <c:v>880</c:v>
                </c:pt>
                <c:pt idx="88">
                  <c:v>890</c:v>
                </c:pt>
                <c:pt idx="89">
                  <c:v>900</c:v>
                </c:pt>
                <c:pt idx="90">
                  <c:v>910</c:v>
                </c:pt>
                <c:pt idx="91">
                  <c:v>920</c:v>
                </c:pt>
                <c:pt idx="92">
                  <c:v>930</c:v>
                </c:pt>
                <c:pt idx="93">
                  <c:v>940</c:v>
                </c:pt>
                <c:pt idx="94">
                  <c:v>950</c:v>
                </c:pt>
                <c:pt idx="95">
                  <c:v>960</c:v>
                </c:pt>
                <c:pt idx="96">
                  <c:v>970</c:v>
                </c:pt>
                <c:pt idx="97">
                  <c:v>980</c:v>
                </c:pt>
                <c:pt idx="98">
                  <c:v>990</c:v>
                </c:pt>
                <c:pt idx="99">
                  <c:v>1000</c:v>
                </c:pt>
              </c:numCache>
            </c:numRef>
          </c:cat>
          <c:val>
            <c:numRef>
              <c:f>Sheet1!$D$2:$D$101</c:f>
              <c:numCache>
                <c:formatCode>0</c:formatCode>
                <c:ptCount val="100"/>
                <c:pt idx="0">
                  <c:v>#N/A</c:v>
                </c:pt>
                <c:pt idx="1">
                  <c:v>#N/A</c:v>
                </c:pt>
                <c:pt idx="2">
                  <c:v>#N/A</c:v>
                </c:pt>
                <c:pt idx="3">
                  <c:v>#N/A</c:v>
                </c:pt>
                <c:pt idx="4">
                  <c:v>#N/A</c:v>
                </c:pt>
                <c:pt idx="5">
                  <c:v>#N/A</c:v>
                </c:pt>
                <c:pt idx="6">
                  <c:v>#N/A</c:v>
                </c:pt>
                <c:pt idx="7">
                  <c:v>#N/A</c:v>
                </c:pt>
                <c:pt idx="8">
                  <c:v>#N/A</c:v>
                </c:pt>
                <c:pt idx="9">
                  <c:v>#N/A</c:v>
                </c:pt>
                <c:pt idx="10">
                  <c:v>#N/A</c:v>
                </c:pt>
                <c:pt idx="11">
                  <c:v>#N/A</c:v>
                </c:pt>
                <c:pt idx="12">
                  <c:v>#N/A</c:v>
                </c:pt>
                <c:pt idx="13">
                  <c:v>#N/A</c:v>
                </c:pt>
                <c:pt idx="14">
                  <c:v>#N/A</c:v>
                </c:pt>
                <c:pt idx="15">
                  <c:v>#N/A</c:v>
                </c:pt>
                <c:pt idx="16">
                  <c:v>#N/A</c:v>
                </c:pt>
                <c:pt idx="17">
                  <c:v>#N/A</c:v>
                </c:pt>
                <c:pt idx="18">
                  <c:v>#N/A</c:v>
                </c:pt>
                <c:pt idx="19">
                  <c:v>0.29699999999999999</c:v>
                </c:pt>
                <c:pt idx="20">
                  <c:v>#N/A</c:v>
                </c:pt>
                <c:pt idx="21">
                  <c:v>#N/A</c:v>
                </c:pt>
                <c:pt idx="22">
                  <c:v>#N/A</c:v>
                </c:pt>
                <c:pt idx="23">
                  <c:v>#N/A</c:v>
                </c:pt>
                <c:pt idx="24">
                  <c:v>#N/A</c:v>
                </c:pt>
                <c:pt idx="25">
                  <c:v>#N/A</c:v>
                </c:pt>
                <c:pt idx="26">
                  <c:v>#N/A</c:v>
                </c:pt>
                <c:pt idx="27">
                  <c:v>#N/A</c:v>
                </c:pt>
                <c:pt idx="28">
                  <c:v>#N/A</c:v>
                </c:pt>
                <c:pt idx="29">
                  <c:v>#N/A</c:v>
                </c:pt>
                <c:pt idx="30">
                  <c:v>#N/A</c:v>
                </c:pt>
                <c:pt idx="31">
                  <c:v>#N/A</c:v>
                </c:pt>
                <c:pt idx="32">
                  <c:v>#N/A</c:v>
                </c:pt>
                <c:pt idx="33">
                  <c:v>#N/A</c:v>
                </c:pt>
                <c:pt idx="34">
                  <c:v>#N/A</c:v>
                </c:pt>
                <c:pt idx="35">
                  <c:v>#N/A</c:v>
                </c:pt>
                <c:pt idx="36">
                  <c:v>#N/A</c:v>
                </c:pt>
                <c:pt idx="37">
                  <c:v>0.46200000000000002</c:v>
                </c:pt>
                <c:pt idx="38">
                  <c:v>#N/A</c:v>
                </c:pt>
                <c:pt idx="39">
                  <c:v>#N/A</c:v>
                </c:pt>
                <c:pt idx="40">
                  <c:v>#N/A</c:v>
                </c:pt>
                <c:pt idx="41">
                  <c:v>#N/A</c:v>
                </c:pt>
                <c:pt idx="42">
                  <c:v>#N/A</c:v>
                </c:pt>
                <c:pt idx="43">
                  <c:v>#N/A</c:v>
                </c:pt>
                <c:pt idx="44">
                  <c:v>#N/A</c:v>
                </c:pt>
                <c:pt idx="45">
                  <c:v>#N/A</c:v>
                </c:pt>
                <c:pt idx="46">
                  <c:v>#N/A</c:v>
                </c:pt>
                <c:pt idx="47">
                  <c:v>#N/A</c:v>
                </c:pt>
                <c:pt idx="48">
                  <c:v>#N/A</c:v>
                </c:pt>
                <c:pt idx="49">
                  <c:v>#N/A</c:v>
                </c:pt>
                <c:pt idx="50">
                  <c:v>0.52700000000000002</c:v>
                </c:pt>
                <c:pt idx="51">
                  <c:v>#N/A</c:v>
                </c:pt>
                <c:pt idx="52">
                  <c:v>#N/A</c:v>
                </c:pt>
                <c:pt idx="53">
                  <c:v>#N/A</c:v>
                </c:pt>
                <c:pt idx="54">
                  <c:v>0.53200000000000003</c:v>
                </c:pt>
                <c:pt idx="55">
                  <c:v>#N/A</c:v>
                </c:pt>
                <c:pt idx="56">
                  <c:v>#N/A</c:v>
                </c:pt>
                <c:pt idx="57">
                  <c:v>#N/A</c:v>
                </c:pt>
                <c:pt idx="58">
                  <c:v>#N/A</c:v>
                </c:pt>
                <c:pt idx="59">
                  <c:v>#N/A</c:v>
                </c:pt>
                <c:pt idx="60">
                  <c:v>#N/A</c:v>
                </c:pt>
                <c:pt idx="61">
                  <c:v>#N/A</c:v>
                </c:pt>
                <c:pt idx="62">
                  <c:v>0.53400000000000003</c:v>
                </c:pt>
                <c:pt idx="63">
                  <c:v>#N/A</c:v>
                </c:pt>
                <c:pt idx="64">
                  <c:v>#N/A</c:v>
                </c:pt>
                <c:pt idx="65">
                  <c:v>#N/A</c:v>
                </c:pt>
                <c:pt idx="66">
                  <c:v>#N/A</c:v>
                </c:pt>
                <c:pt idx="67">
                  <c:v>#N/A</c:v>
                </c:pt>
                <c:pt idx="68">
                  <c:v>#N/A</c:v>
                </c:pt>
                <c:pt idx="69">
                  <c:v>#N/A</c:v>
                </c:pt>
                <c:pt idx="70">
                  <c:v>#N/A</c:v>
                </c:pt>
                <c:pt idx="71">
                  <c:v>#N/A</c:v>
                </c:pt>
                <c:pt idx="72">
                  <c:v>#N/A</c:v>
                </c:pt>
                <c:pt idx="73">
                  <c:v>#N/A</c:v>
                </c:pt>
                <c:pt idx="74">
                  <c:v>#N/A</c:v>
                </c:pt>
                <c:pt idx="75">
                  <c:v>#N/A</c:v>
                </c:pt>
                <c:pt idx="76">
                  <c:v>#N/A</c:v>
                </c:pt>
                <c:pt idx="77">
                  <c:v>#N/A</c:v>
                </c:pt>
                <c:pt idx="78">
                  <c:v>#N/A</c:v>
                </c:pt>
                <c:pt idx="79">
                  <c:v>#N/A</c:v>
                </c:pt>
                <c:pt idx="80">
                  <c:v>#N/A</c:v>
                </c:pt>
                <c:pt idx="81">
                  <c:v>#N/A</c:v>
                </c:pt>
                <c:pt idx="82">
                  <c:v>#N/A</c:v>
                </c:pt>
                <c:pt idx="83">
                  <c:v>#N/A</c:v>
                </c:pt>
                <c:pt idx="84">
                  <c:v>#N/A</c:v>
                </c:pt>
                <c:pt idx="85">
                  <c:v>#N/A</c:v>
                </c:pt>
                <c:pt idx="86">
                  <c:v>#N/A</c:v>
                </c:pt>
                <c:pt idx="87">
                  <c:v>#N/A</c:v>
                </c:pt>
                <c:pt idx="88">
                  <c:v>#N/A</c:v>
                </c:pt>
                <c:pt idx="89">
                  <c:v>#N/A</c:v>
                </c:pt>
                <c:pt idx="90">
                  <c:v>#N/A</c:v>
                </c:pt>
                <c:pt idx="91">
                  <c:v>#N/A</c:v>
                </c:pt>
                <c:pt idx="92">
                  <c:v>#N/A</c:v>
                </c:pt>
                <c:pt idx="93">
                  <c:v>#N/A</c:v>
                </c:pt>
                <c:pt idx="94">
                  <c:v>#N/A</c:v>
                </c:pt>
                <c:pt idx="95">
                  <c:v>#N/A</c:v>
                </c:pt>
                <c:pt idx="96">
                  <c:v>#N/A</c:v>
                </c:pt>
                <c:pt idx="97">
                  <c:v>#N/A</c:v>
                </c:pt>
                <c:pt idx="98">
                  <c:v>#N/A</c:v>
                </c:pt>
                <c:pt idx="99">
                  <c:v>#N/A</c:v>
                </c:pt>
              </c:numCache>
            </c:numRef>
          </c:val>
          <c:smooth val="0"/>
          <c:extLst>
            <c:ext xmlns:c16="http://schemas.microsoft.com/office/drawing/2014/chart" uri="{C3380CC4-5D6E-409C-BE32-E72D297353CC}">
              <c16:uniqueId val="{00000001-6436-43DD-8A4E-F4F5879F69A8}"/>
            </c:ext>
          </c:extLst>
        </c:ser>
        <c:ser>
          <c:idx val="3"/>
          <c:order val="3"/>
          <c:tx>
            <c:strRef>
              <c:f>Sheet1!$E$1</c:f>
              <c:strCache>
                <c:ptCount val="1"/>
                <c:pt idx="0">
                  <c:v>Ad3</c:v>
                </c:pt>
              </c:strCache>
            </c:strRef>
          </c:tx>
          <c:spPr>
            <a:ln w="28575" cap="rnd">
              <a:solidFill>
                <a:schemeClr val="accent4"/>
              </a:solidFill>
              <a:round/>
            </a:ln>
            <a:effectLst/>
          </c:spPr>
          <c:marker>
            <c:symbol val="square"/>
            <c:size val="6"/>
            <c:spPr>
              <a:solidFill>
                <a:schemeClr val="accent4"/>
              </a:solidFill>
              <a:ln w="9525">
                <a:solidFill>
                  <a:schemeClr val="accent4"/>
                </a:solidFill>
              </a:ln>
              <a:effectLst/>
            </c:spPr>
          </c:marker>
          <c:cat>
            <c:numRef>
              <c:f>Sheet1!$A$2:$A$101</c:f>
              <c:numCache>
                <c:formatCode>General</c:formatCode>
                <c:ptCount val="10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pt idx="40">
                  <c:v>410</c:v>
                </c:pt>
                <c:pt idx="41">
                  <c:v>420</c:v>
                </c:pt>
                <c:pt idx="42">
                  <c:v>430</c:v>
                </c:pt>
                <c:pt idx="43">
                  <c:v>440</c:v>
                </c:pt>
                <c:pt idx="44">
                  <c:v>450</c:v>
                </c:pt>
                <c:pt idx="45">
                  <c:v>460</c:v>
                </c:pt>
                <c:pt idx="46">
                  <c:v>470</c:v>
                </c:pt>
                <c:pt idx="47">
                  <c:v>480</c:v>
                </c:pt>
                <c:pt idx="48">
                  <c:v>490</c:v>
                </c:pt>
                <c:pt idx="49">
                  <c:v>500</c:v>
                </c:pt>
                <c:pt idx="50">
                  <c:v>510</c:v>
                </c:pt>
                <c:pt idx="51">
                  <c:v>520</c:v>
                </c:pt>
                <c:pt idx="52">
                  <c:v>530</c:v>
                </c:pt>
                <c:pt idx="53">
                  <c:v>540</c:v>
                </c:pt>
                <c:pt idx="54">
                  <c:v>550</c:v>
                </c:pt>
                <c:pt idx="55">
                  <c:v>560</c:v>
                </c:pt>
                <c:pt idx="56">
                  <c:v>570</c:v>
                </c:pt>
                <c:pt idx="57">
                  <c:v>580</c:v>
                </c:pt>
                <c:pt idx="58">
                  <c:v>590</c:v>
                </c:pt>
                <c:pt idx="59">
                  <c:v>600</c:v>
                </c:pt>
                <c:pt idx="60">
                  <c:v>610</c:v>
                </c:pt>
                <c:pt idx="61">
                  <c:v>620</c:v>
                </c:pt>
                <c:pt idx="62">
                  <c:v>630</c:v>
                </c:pt>
                <c:pt idx="63">
                  <c:v>640</c:v>
                </c:pt>
                <c:pt idx="64">
                  <c:v>650</c:v>
                </c:pt>
                <c:pt idx="65">
                  <c:v>660</c:v>
                </c:pt>
                <c:pt idx="66">
                  <c:v>670</c:v>
                </c:pt>
                <c:pt idx="67">
                  <c:v>680</c:v>
                </c:pt>
                <c:pt idx="68">
                  <c:v>690</c:v>
                </c:pt>
                <c:pt idx="69">
                  <c:v>700</c:v>
                </c:pt>
                <c:pt idx="70">
                  <c:v>710</c:v>
                </c:pt>
                <c:pt idx="71">
                  <c:v>720</c:v>
                </c:pt>
                <c:pt idx="72">
                  <c:v>730</c:v>
                </c:pt>
                <c:pt idx="73">
                  <c:v>740</c:v>
                </c:pt>
                <c:pt idx="74">
                  <c:v>750</c:v>
                </c:pt>
                <c:pt idx="75">
                  <c:v>760</c:v>
                </c:pt>
                <c:pt idx="76">
                  <c:v>770</c:v>
                </c:pt>
                <c:pt idx="77">
                  <c:v>780</c:v>
                </c:pt>
                <c:pt idx="78">
                  <c:v>790</c:v>
                </c:pt>
                <c:pt idx="79">
                  <c:v>800</c:v>
                </c:pt>
                <c:pt idx="80">
                  <c:v>810</c:v>
                </c:pt>
                <c:pt idx="81">
                  <c:v>820</c:v>
                </c:pt>
                <c:pt idx="82">
                  <c:v>830</c:v>
                </c:pt>
                <c:pt idx="83">
                  <c:v>840</c:v>
                </c:pt>
                <c:pt idx="84">
                  <c:v>850</c:v>
                </c:pt>
                <c:pt idx="85">
                  <c:v>860</c:v>
                </c:pt>
                <c:pt idx="86">
                  <c:v>870</c:v>
                </c:pt>
                <c:pt idx="87">
                  <c:v>880</c:v>
                </c:pt>
                <c:pt idx="88">
                  <c:v>890</c:v>
                </c:pt>
                <c:pt idx="89">
                  <c:v>900</c:v>
                </c:pt>
                <c:pt idx="90">
                  <c:v>910</c:v>
                </c:pt>
                <c:pt idx="91">
                  <c:v>920</c:v>
                </c:pt>
                <c:pt idx="92">
                  <c:v>930</c:v>
                </c:pt>
                <c:pt idx="93">
                  <c:v>940</c:v>
                </c:pt>
                <c:pt idx="94">
                  <c:v>950</c:v>
                </c:pt>
                <c:pt idx="95">
                  <c:v>960</c:v>
                </c:pt>
                <c:pt idx="96">
                  <c:v>970</c:v>
                </c:pt>
                <c:pt idx="97">
                  <c:v>980</c:v>
                </c:pt>
                <c:pt idx="98">
                  <c:v>990</c:v>
                </c:pt>
                <c:pt idx="99">
                  <c:v>1000</c:v>
                </c:pt>
              </c:numCache>
            </c:numRef>
          </c:cat>
          <c:val>
            <c:numRef>
              <c:f>Sheet1!$E$2:$E$101</c:f>
              <c:numCache>
                <c:formatCode>0</c:formatCode>
                <c:ptCount val="100"/>
                <c:pt idx="0">
                  <c:v>#N/A</c:v>
                </c:pt>
                <c:pt idx="1">
                  <c:v>#N/A</c:v>
                </c:pt>
                <c:pt idx="2">
                  <c:v>#N/A</c:v>
                </c:pt>
                <c:pt idx="3">
                  <c:v>#N/A</c:v>
                </c:pt>
                <c:pt idx="4">
                  <c:v>#N/A</c:v>
                </c:pt>
                <c:pt idx="5">
                  <c:v>#N/A</c:v>
                </c:pt>
                <c:pt idx="6">
                  <c:v>#N/A</c:v>
                </c:pt>
                <c:pt idx="7">
                  <c:v>#N/A</c:v>
                </c:pt>
                <c:pt idx="8">
                  <c:v>#N/A</c:v>
                </c:pt>
                <c:pt idx="9">
                  <c:v>0.29799999999999999</c:v>
                </c:pt>
                <c:pt idx="10">
                  <c:v>#N/A</c:v>
                </c:pt>
                <c:pt idx="11">
                  <c:v>#N/A</c:v>
                </c:pt>
                <c:pt idx="12">
                  <c:v>#N/A</c:v>
                </c:pt>
                <c:pt idx="13">
                  <c:v>#N/A</c:v>
                </c:pt>
                <c:pt idx="14">
                  <c:v>#N/A</c:v>
                </c:pt>
                <c:pt idx="15">
                  <c:v>#N/A</c:v>
                </c:pt>
                <c:pt idx="16">
                  <c:v>#N/A</c:v>
                </c:pt>
                <c:pt idx="17">
                  <c:v>0.48599999999999999</c:v>
                </c:pt>
                <c:pt idx="18">
                  <c:v>#N/A</c:v>
                </c:pt>
                <c:pt idx="19">
                  <c:v>#N/A</c:v>
                </c:pt>
                <c:pt idx="20">
                  <c:v>#N/A</c:v>
                </c:pt>
                <c:pt idx="21">
                  <c:v>#N/A</c:v>
                </c:pt>
                <c:pt idx="22">
                  <c:v>0.51600000000000001</c:v>
                </c:pt>
                <c:pt idx="23">
                  <c:v>#N/A</c:v>
                </c:pt>
                <c:pt idx="24">
                  <c:v>#N/A</c:v>
                </c:pt>
                <c:pt idx="25">
                  <c:v>#N/A</c:v>
                </c:pt>
                <c:pt idx="26">
                  <c:v>#N/A</c:v>
                </c:pt>
                <c:pt idx="27">
                  <c:v>#N/A</c:v>
                </c:pt>
                <c:pt idx="28">
                  <c:v>0.56100000000000005</c:v>
                </c:pt>
                <c:pt idx="29">
                  <c:v>#N/A</c:v>
                </c:pt>
                <c:pt idx="30">
                  <c:v>#N/A</c:v>
                </c:pt>
                <c:pt idx="31">
                  <c:v>#N/A</c:v>
                </c:pt>
                <c:pt idx="32">
                  <c:v>#N/A</c:v>
                </c:pt>
                <c:pt idx="33">
                  <c:v>#N/A</c:v>
                </c:pt>
                <c:pt idx="34">
                  <c:v>#N/A</c:v>
                </c:pt>
                <c:pt idx="35">
                  <c:v>0.55600000000000005</c:v>
                </c:pt>
                <c:pt idx="36">
                  <c:v>#N/A</c:v>
                </c:pt>
                <c:pt idx="37">
                  <c:v>#N/A</c:v>
                </c:pt>
                <c:pt idx="38">
                  <c:v>#N/A</c:v>
                </c:pt>
                <c:pt idx="39">
                  <c:v>#N/A</c:v>
                </c:pt>
                <c:pt idx="40">
                  <c:v>#N/A</c:v>
                </c:pt>
                <c:pt idx="41">
                  <c:v>#N/A</c:v>
                </c:pt>
                <c:pt idx="42">
                  <c:v>#N/A</c:v>
                </c:pt>
                <c:pt idx="43">
                  <c:v>#N/A</c:v>
                </c:pt>
                <c:pt idx="44">
                  <c:v>0.61599999999999999</c:v>
                </c:pt>
                <c:pt idx="45">
                  <c:v>#N/A</c:v>
                </c:pt>
                <c:pt idx="46">
                  <c:v>#N/A</c:v>
                </c:pt>
                <c:pt idx="47">
                  <c:v>#N/A</c:v>
                </c:pt>
                <c:pt idx="48">
                  <c:v>#N/A</c:v>
                </c:pt>
                <c:pt idx="49">
                  <c:v>#N/A</c:v>
                </c:pt>
                <c:pt idx="50">
                  <c:v>#N/A</c:v>
                </c:pt>
                <c:pt idx="51">
                  <c:v>#N/A</c:v>
                </c:pt>
                <c:pt idx="52">
                  <c:v>#N/A</c:v>
                </c:pt>
                <c:pt idx="53">
                  <c:v>#N/A</c:v>
                </c:pt>
                <c:pt idx="54">
                  <c:v>#N/A</c:v>
                </c:pt>
                <c:pt idx="55">
                  <c:v>#N/A</c:v>
                </c:pt>
                <c:pt idx="56">
                  <c:v>#N/A</c:v>
                </c:pt>
                <c:pt idx="57">
                  <c:v>#N/A</c:v>
                </c:pt>
                <c:pt idx="58">
                  <c:v>#N/A</c:v>
                </c:pt>
                <c:pt idx="59">
                  <c:v>#N/A</c:v>
                </c:pt>
                <c:pt idx="60">
                  <c:v>#N/A</c:v>
                </c:pt>
                <c:pt idx="61">
                  <c:v>#N/A</c:v>
                </c:pt>
                <c:pt idx="62">
                  <c:v>#N/A</c:v>
                </c:pt>
                <c:pt idx="63">
                  <c:v>#N/A</c:v>
                </c:pt>
                <c:pt idx="64">
                  <c:v>#N/A</c:v>
                </c:pt>
                <c:pt idx="65">
                  <c:v>#N/A</c:v>
                </c:pt>
                <c:pt idx="66">
                  <c:v>#N/A</c:v>
                </c:pt>
                <c:pt idx="67">
                  <c:v>#N/A</c:v>
                </c:pt>
                <c:pt idx="68">
                  <c:v>#N/A</c:v>
                </c:pt>
                <c:pt idx="69">
                  <c:v>#N/A</c:v>
                </c:pt>
                <c:pt idx="70">
                  <c:v>#N/A</c:v>
                </c:pt>
                <c:pt idx="71">
                  <c:v>#N/A</c:v>
                </c:pt>
                <c:pt idx="72">
                  <c:v>#N/A</c:v>
                </c:pt>
                <c:pt idx="73">
                  <c:v>#N/A</c:v>
                </c:pt>
                <c:pt idx="74">
                  <c:v>#N/A</c:v>
                </c:pt>
                <c:pt idx="75">
                  <c:v>#N/A</c:v>
                </c:pt>
                <c:pt idx="76">
                  <c:v>#N/A</c:v>
                </c:pt>
                <c:pt idx="77">
                  <c:v>#N/A</c:v>
                </c:pt>
                <c:pt idx="78">
                  <c:v>#N/A</c:v>
                </c:pt>
                <c:pt idx="79">
                  <c:v>#N/A</c:v>
                </c:pt>
                <c:pt idx="80">
                  <c:v>#N/A</c:v>
                </c:pt>
                <c:pt idx="81">
                  <c:v>#N/A</c:v>
                </c:pt>
                <c:pt idx="82">
                  <c:v>#N/A</c:v>
                </c:pt>
                <c:pt idx="83">
                  <c:v>#N/A</c:v>
                </c:pt>
                <c:pt idx="84">
                  <c:v>#N/A</c:v>
                </c:pt>
                <c:pt idx="85">
                  <c:v>#N/A</c:v>
                </c:pt>
                <c:pt idx="86">
                  <c:v>#N/A</c:v>
                </c:pt>
                <c:pt idx="87">
                  <c:v>#N/A</c:v>
                </c:pt>
                <c:pt idx="88">
                  <c:v>#N/A</c:v>
                </c:pt>
                <c:pt idx="89">
                  <c:v>#N/A</c:v>
                </c:pt>
                <c:pt idx="90">
                  <c:v>#N/A</c:v>
                </c:pt>
                <c:pt idx="91">
                  <c:v>#N/A</c:v>
                </c:pt>
                <c:pt idx="92">
                  <c:v>#N/A</c:v>
                </c:pt>
                <c:pt idx="93">
                  <c:v>#N/A</c:v>
                </c:pt>
                <c:pt idx="94">
                  <c:v>#N/A</c:v>
                </c:pt>
                <c:pt idx="95">
                  <c:v>#N/A</c:v>
                </c:pt>
                <c:pt idx="96">
                  <c:v>#N/A</c:v>
                </c:pt>
                <c:pt idx="97">
                  <c:v>#N/A</c:v>
                </c:pt>
                <c:pt idx="98">
                  <c:v>#N/A</c:v>
                </c:pt>
                <c:pt idx="99">
                  <c:v>#N/A</c:v>
                </c:pt>
              </c:numCache>
            </c:numRef>
          </c:val>
          <c:smooth val="0"/>
          <c:extLst>
            <c:ext xmlns:c16="http://schemas.microsoft.com/office/drawing/2014/chart" uri="{C3380CC4-5D6E-409C-BE32-E72D297353CC}">
              <c16:uniqueId val="{00000002-6436-43DD-8A4E-F4F5879F69A8}"/>
            </c:ext>
          </c:extLst>
        </c:ser>
        <c:ser>
          <c:idx val="4"/>
          <c:order val="4"/>
          <c:tx>
            <c:strRef>
              <c:f>Sheet1!$F$1</c:f>
              <c:strCache>
                <c:ptCount val="1"/>
                <c:pt idx="0">
                  <c:v>Ad4</c:v>
                </c:pt>
              </c:strCache>
            </c:strRef>
          </c:tx>
          <c:spPr>
            <a:ln w="28575" cap="rnd">
              <a:solidFill>
                <a:schemeClr val="accent5"/>
              </a:solidFill>
              <a:round/>
            </a:ln>
            <a:effectLst/>
          </c:spPr>
          <c:marker>
            <c:symbol val="none"/>
          </c:marker>
          <c:cat>
            <c:numRef>
              <c:f>Sheet1!$A$2:$A$101</c:f>
              <c:numCache>
                <c:formatCode>General</c:formatCode>
                <c:ptCount val="10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pt idx="40">
                  <c:v>410</c:v>
                </c:pt>
                <c:pt idx="41">
                  <c:v>420</c:v>
                </c:pt>
                <c:pt idx="42">
                  <c:v>430</c:v>
                </c:pt>
                <c:pt idx="43">
                  <c:v>440</c:v>
                </c:pt>
                <c:pt idx="44">
                  <c:v>450</c:v>
                </c:pt>
                <c:pt idx="45">
                  <c:v>460</c:v>
                </c:pt>
                <c:pt idx="46">
                  <c:v>470</c:v>
                </c:pt>
                <c:pt idx="47">
                  <c:v>480</c:v>
                </c:pt>
                <c:pt idx="48">
                  <c:v>490</c:v>
                </c:pt>
                <c:pt idx="49">
                  <c:v>500</c:v>
                </c:pt>
                <c:pt idx="50">
                  <c:v>510</c:v>
                </c:pt>
                <c:pt idx="51">
                  <c:v>520</c:v>
                </c:pt>
                <c:pt idx="52">
                  <c:v>530</c:v>
                </c:pt>
                <c:pt idx="53">
                  <c:v>540</c:v>
                </c:pt>
                <c:pt idx="54">
                  <c:v>550</c:v>
                </c:pt>
                <c:pt idx="55">
                  <c:v>560</c:v>
                </c:pt>
                <c:pt idx="56">
                  <c:v>570</c:v>
                </c:pt>
                <c:pt idx="57">
                  <c:v>580</c:v>
                </c:pt>
                <c:pt idx="58">
                  <c:v>590</c:v>
                </c:pt>
                <c:pt idx="59">
                  <c:v>600</c:v>
                </c:pt>
                <c:pt idx="60">
                  <c:v>610</c:v>
                </c:pt>
                <c:pt idx="61">
                  <c:v>620</c:v>
                </c:pt>
                <c:pt idx="62">
                  <c:v>630</c:v>
                </c:pt>
                <c:pt idx="63">
                  <c:v>640</c:v>
                </c:pt>
                <c:pt idx="64">
                  <c:v>650</c:v>
                </c:pt>
                <c:pt idx="65">
                  <c:v>660</c:v>
                </c:pt>
                <c:pt idx="66">
                  <c:v>670</c:v>
                </c:pt>
                <c:pt idx="67">
                  <c:v>680</c:v>
                </c:pt>
                <c:pt idx="68">
                  <c:v>690</c:v>
                </c:pt>
                <c:pt idx="69">
                  <c:v>700</c:v>
                </c:pt>
                <c:pt idx="70">
                  <c:v>710</c:v>
                </c:pt>
                <c:pt idx="71">
                  <c:v>720</c:v>
                </c:pt>
                <c:pt idx="72">
                  <c:v>730</c:v>
                </c:pt>
                <c:pt idx="73">
                  <c:v>740</c:v>
                </c:pt>
                <c:pt idx="74">
                  <c:v>750</c:v>
                </c:pt>
                <c:pt idx="75">
                  <c:v>760</c:v>
                </c:pt>
                <c:pt idx="76">
                  <c:v>770</c:v>
                </c:pt>
                <c:pt idx="77">
                  <c:v>780</c:v>
                </c:pt>
                <c:pt idx="78">
                  <c:v>790</c:v>
                </c:pt>
                <c:pt idx="79">
                  <c:v>800</c:v>
                </c:pt>
                <c:pt idx="80">
                  <c:v>810</c:v>
                </c:pt>
                <c:pt idx="81">
                  <c:v>820</c:v>
                </c:pt>
                <c:pt idx="82">
                  <c:v>830</c:v>
                </c:pt>
                <c:pt idx="83">
                  <c:v>840</c:v>
                </c:pt>
                <c:pt idx="84">
                  <c:v>850</c:v>
                </c:pt>
                <c:pt idx="85">
                  <c:v>860</c:v>
                </c:pt>
                <c:pt idx="86">
                  <c:v>870</c:v>
                </c:pt>
                <c:pt idx="87">
                  <c:v>880</c:v>
                </c:pt>
                <c:pt idx="88">
                  <c:v>890</c:v>
                </c:pt>
                <c:pt idx="89">
                  <c:v>900</c:v>
                </c:pt>
                <c:pt idx="90">
                  <c:v>910</c:v>
                </c:pt>
                <c:pt idx="91">
                  <c:v>920</c:v>
                </c:pt>
                <c:pt idx="92">
                  <c:v>930</c:v>
                </c:pt>
                <c:pt idx="93">
                  <c:v>940</c:v>
                </c:pt>
                <c:pt idx="94">
                  <c:v>950</c:v>
                </c:pt>
                <c:pt idx="95">
                  <c:v>960</c:v>
                </c:pt>
                <c:pt idx="96">
                  <c:v>970</c:v>
                </c:pt>
                <c:pt idx="97">
                  <c:v>980</c:v>
                </c:pt>
                <c:pt idx="98">
                  <c:v>990</c:v>
                </c:pt>
                <c:pt idx="99">
                  <c:v>1000</c:v>
                </c:pt>
              </c:numCache>
            </c:numRef>
          </c:cat>
          <c:val>
            <c:numRef>
              <c:f>Sheet1!$F$2:$F$101</c:f>
              <c:numCache>
                <c:formatCode>0</c:formatCode>
                <c:ptCount val="100"/>
                <c:pt idx="0">
                  <c:v>#N/A</c:v>
                </c:pt>
                <c:pt idx="1">
                  <c:v>#N/A</c:v>
                </c:pt>
                <c:pt idx="2">
                  <c:v>#N/A</c:v>
                </c:pt>
                <c:pt idx="3">
                  <c:v>#N/A</c:v>
                </c:pt>
                <c:pt idx="4">
                  <c:v>#N/A</c:v>
                </c:pt>
                <c:pt idx="5">
                  <c:v>#N/A</c:v>
                </c:pt>
                <c:pt idx="6">
                  <c:v>#N/A</c:v>
                </c:pt>
                <c:pt idx="7">
                  <c:v>#N/A</c:v>
                </c:pt>
                <c:pt idx="8">
                  <c:v>#N/A</c:v>
                </c:pt>
                <c:pt idx="9">
                  <c:v>0.23100000000000001</c:v>
                </c:pt>
                <c:pt idx="10">
                  <c:v>#N/A</c:v>
                </c:pt>
                <c:pt idx="11">
                  <c:v>#N/A</c:v>
                </c:pt>
                <c:pt idx="12">
                  <c:v>#N/A</c:v>
                </c:pt>
                <c:pt idx="13">
                  <c:v>#N/A</c:v>
                </c:pt>
                <c:pt idx="14">
                  <c:v>#N/A</c:v>
                </c:pt>
                <c:pt idx="15">
                  <c:v>#N/A</c:v>
                </c:pt>
                <c:pt idx="16">
                  <c:v>#N/A</c:v>
                </c:pt>
                <c:pt idx="17">
                  <c:v>0.36399999999999999</c:v>
                </c:pt>
                <c:pt idx="18">
                  <c:v>#N/A</c:v>
                </c:pt>
                <c:pt idx="19">
                  <c:v>#N/A</c:v>
                </c:pt>
                <c:pt idx="20">
                  <c:v>#N/A</c:v>
                </c:pt>
                <c:pt idx="21">
                  <c:v>#N/A</c:v>
                </c:pt>
                <c:pt idx="22">
                  <c:v>#N/A</c:v>
                </c:pt>
                <c:pt idx="23">
                  <c:v>#N/A</c:v>
                </c:pt>
                <c:pt idx="24">
                  <c:v>0.41899999999999998</c:v>
                </c:pt>
                <c:pt idx="25">
                  <c:v>#N/A</c:v>
                </c:pt>
                <c:pt idx="26">
                  <c:v>#N/A</c:v>
                </c:pt>
                <c:pt idx="27">
                  <c:v>#N/A</c:v>
                </c:pt>
                <c:pt idx="28">
                  <c:v>0.434</c:v>
                </c:pt>
                <c:pt idx="29">
                  <c:v>#N/A</c:v>
                </c:pt>
                <c:pt idx="30">
                  <c:v>#N/A</c:v>
                </c:pt>
                <c:pt idx="31">
                  <c:v>#N/A</c:v>
                </c:pt>
                <c:pt idx="32">
                  <c:v>#N/A</c:v>
                </c:pt>
                <c:pt idx="33">
                  <c:v>#N/A</c:v>
                </c:pt>
                <c:pt idx="34">
                  <c:v>#N/A</c:v>
                </c:pt>
                <c:pt idx="35">
                  <c:v>0.45400000000000001</c:v>
                </c:pt>
                <c:pt idx="36">
                  <c:v>#N/A</c:v>
                </c:pt>
                <c:pt idx="37">
                  <c:v>#N/A</c:v>
                </c:pt>
                <c:pt idx="38">
                  <c:v>#N/A</c:v>
                </c:pt>
                <c:pt idx="39">
                  <c:v>#N/A</c:v>
                </c:pt>
                <c:pt idx="40">
                  <c:v>#N/A</c:v>
                </c:pt>
                <c:pt idx="41">
                  <c:v>#N/A</c:v>
                </c:pt>
                <c:pt idx="42">
                  <c:v>#N/A</c:v>
                </c:pt>
                <c:pt idx="43">
                  <c:v>#N/A</c:v>
                </c:pt>
                <c:pt idx="44">
                  <c:v>#N/A</c:v>
                </c:pt>
                <c:pt idx="45">
                  <c:v>#N/A</c:v>
                </c:pt>
                <c:pt idx="46">
                  <c:v>#N/A</c:v>
                </c:pt>
                <c:pt idx="47">
                  <c:v>#N/A</c:v>
                </c:pt>
                <c:pt idx="48">
                  <c:v>#N/A</c:v>
                </c:pt>
                <c:pt idx="49">
                  <c:v>#N/A</c:v>
                </c:pt>
                <c:pt idx="50">
                  <c:v>#N/A</c:v>
                </c:pt>
                <c:pt idx="51">
                  <c:v>#N/A</c:v>
                </c:pt>
                <c:pt idx="52">
                  <c:v>#N/A</c:v>
                </c:pt>
                <c:pt idx="53">
                  <c:v>#N/A</c:v>
                </c:pt>
                <c:pt idx="54">
                  <c:v>#N/A</c:v>
                </c:pt>
                <c:pt idx="55">
                  <c:v>#N/A</c:v>
                </c:pt>
                <c:pt idx="56">
                  <c:v>#N/A</c:v>
                </c:pt>
                <c:pt idx="57">
                  <c:v>#N/A</c:v>
                </c:pt>
                <c:pt idx="58">
                  <c:v>#N/A</c:v>
                </c:pt>
                <c:pt idx="59">
                  <c:v>#N/A</c:v>
                </c:pt>
                <c:pt idx="60">
                  <c:v>#N/A</c:v>
                </c:pt>
                <c:pt idx="61">
                  <c:v>#N/A</c:v>
                </c:pt>
                <c:pt idx="62">
                  <c:v>#N/A</c:v>
                </c:pt>
                <c:pt idx="63">
                  <c:v>#N/A</c:v>
                </c:pt>
                <c:pt idx="64">
                  <c:v>#N/A</c:v>
                </c:pt>
                <c:pt idx="65">
                  <c:v>#N/A</c:v>
                </c:pt>
                <c:pt idx="66">
                  <c:v>#N/A</c:v>
                </c:pt>
                <c:pt idx="67">
                  <c:v>#N/A</c:v>
                </c:pt>
                <c:pt idx="68">
                  <c:v>#N/A</c:v>
                </c:pt>
                <c:pt idx="69">
                  <c:v>#N/A</c:v>
                </c:pt>
                <c:pt idx="70">
                  <c:v>#N/A</c:v>
                </c:pt>
                <c:pt idx="71">
                  <c:v>#N/A</c:v>
                </c:pt>
                <c:pt idx="72">
                  <c:v>#N/A</c:v>
                </c:pt>
                <c:pt idx="73">
                  <c:v>#N/A</c:v>
                </c:pt>
                <c:pt idx="74">
                  <c:v>#N/A</c:v>
                </c:pt>
                <c:pt idx="75">
                  <c:v>#N/A</c:v>
                </c:pt>
                <c:pt idx="76">
                  <c:v>#N/A</c:v>
                </c:pt>
                <c:pt idx="77">
                  <c:v>#N/A</c:v>
                </c:pt>
                <c:pt idx="78">
                  <c:v>#N/A</c:v>
                </c:pt>
                <c:pt idx="79">
                  <c:v>#N/A</c:v>
                </c:pt>
                <c:pt idx="80">
                  <c:v>#N/A</c:v>
                </c:pt>
                <c:pt idx="81">
                  <c:v>#N/A</c:v>
                </c:pt>
                <c:pt idx="82">
                  <c:v>#N/A</c:v>
                </c:pt>
                <c:pt idx="83">
                  <c:v>#N/A</c:v>
                </c:pt>
                <c:pt idx="84">
                  <c:v>#N/A</c:v>
                </c:pt>
                <c:pt idx="85">
                  <c:v>#N/A</c:v>
                </c:pt>
                <c:pt idx="86">
                  <c:v>#N/A</c:v>
                </c:pt>
                <c:pt idx="87">
                  <c:v>#N/A</c:v>
                </c:pt>
                <c:pt idx="88">
                  <c:v>#N/A</c:v>
                </c:pt>
                <c:pt idx="89">
                  <c:v>#N/A</c:v>
                </c:pt>
                <c:pt idx="90">
                  <c:v>#N/A</c:v>
                </c:pt>
                <c:pt idx="91">
                  <c:v>#N/A</c:v>
                </c:pt>
                <c:pt idx="92">
                  <c:v>#N/A</c:v>
                </c:pt>
                <c:pt idx="93">
                  <c:v>#N/A</c:v>
                </c:pt>
                <c:pt idx="94">
                  <c:v>#N/A</c:v>
                </c:pt>
                <c:pt idx="95">
                  <c:v>#N/A</c:v>
                </c:pt>
                <c:pt idx="96">
                  <c:v>#N/A</c:v>
                </c:pt>
                <c:pt idx="97">
                  <c:v>#N/A</c:v>
                </c:pt>
                <c:pt idx="98">
                  <c:v>#N/A</c:v>
                </c:pt>
                <c:pt idx="99">
                  <c:v>#N/A</c:v>
                </c:pt>
              </c:numCache>
            </c:numRef>
          </c:val>
          <c:smooth val="0"/>
          <c:extLst>
            <c:ext xmlns:c16="http://schemas.microsoft.com/office/drawing/2014/chart" uri="{C3380CC4-5D6E-409C-BE32-E72D297353CC}">
              <c16:uniqueId val="{00000003-6436-43DD-8A4E-F4F5879F69A8}"/>
            </c:ext>
          </c:extLst>
        </c:ser>
        <c:ser>
          <c:idx val="5"/>
          <c:order val="5"/>
          <c:tx>
            <c:strRef>
              <c:f>Sheet1!$G$1</c:f>
              <c:strCache>
                <c:ptCount val="1"/>
                <c:pt idx="0">
                  <c:v>Ad5</c:v>
                </c:pt>
              </c:strCache>
            </c:strRef>
          </c:tx>
          <c:spPr>
            <a:ln w="28575" cap="rnd">
              <a:solidFill>
                <a:schemeClr val="accent6"/>
              </a:solidFill>
              <a:round/>
            </a:ln>
            <a:effectLst/>
          </c:spPr>
          <c:marker>
            <c:symbol val="square"/>
            <c:size val="6"/>
            <c:spPr>
              <a:solidFill>
                <a:schemeClr val="accent6"/>
              </a:solidFill>
              <a:ln w="9525">
                <a:solidFill>
                  <a:schemeClr val="accent6"/>
                </a:solidFill>
              </a:ln>
              <a:effectLst/>
            </c:spPr>
          </c:marker>
          <c:cat>
            <c:numRef>
              <c:f>Sheet1!$A$2:$A$101</c:f>
              <c:numCache>
                <c:formatCode>General</c:formatCode>
                <c:ptCount val="10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pt idx="40">
                  <c:v>410</c:v>
                </c:pt>
                <c:pt idx="41">
                  <c:v>420</c:v>
                </c:pt>
                <c:pt idx="42">
                  <c:v>430</c:v>
                </c:pt>
                <c:pt idx="43">
                  <c:v>440</c:v>
                </c:pt>
                <c:pt idx="44">
                  <c:v>450</c:v>
                </c:pt>
                <c:pt idx="45">
                  <c:v>460</c:v>
                </c:pt>
                <c:pt idx="46">
                  <c:v>470</c:v>
                </c:pt>
                <c:pt idx="47">
                  <c:v>480</c:v>
                </c:pt>
                <c:pt idx="48">
                  <c:v>490</c:v>
                </c:pt>
                <c:pt idx="49">
                  <c:v>500</c:v>
                </c:pt>
                <c:pt idx="50">
                  <c:v>510</c:v>
                </c:pt>
                <c:pt idx="51">
                  <c:v>520</c:v>
                </c:pt>
                <c:pt idx="52">
                  <c:v>530</c:v>
                </c:pt>
                <c:pt idx="53">
                  <c:v>540</c:v>
                </c:pt>
                <c:pt idx="54">
                  <c:v>550</c:v>
                </c:pt>
                <c:pt idx="55">
                  <c:v>560</c:v>
                </c:pt>
                <c:pt idx="56">
                  <c:v>570</c:v>
                </c:pt>
                <c:pt idx="57">
                  <c:v>580</c:v>
                </c:pt>
                <c:pt idx="58">
                  <c:v>590</c:v>
                </c:pt>
                <c:pt idx="59">
                  <c:v>600</c:v>
                </c:pt>
                <c:pt idx="60">
                  <c:v>610</c:v>
                </c:pt>
                <c:pt idx="61">
                  <c:v>620</c:v>
                </c:pt>
                <c:pt idx="62">
                  <c:v>630</c:v>
                </c:pt>
                <c:pt idx="63">
                  <c:v>640</c:v>
                </c:pt>
                <c:pt idx="64">
                  <c:v>650</c:v>
                </c:pt>
                <c:pt idx="65">
                  <c:v>660</c:v>
                </c:pt>
                <c:pt idx="66">
                  <c:v>670</c:v>
                </c:pt>
                <c:pt idx="67">
                  <c:v>680</c:v>
                </c:pt>
                <c:pt idx="68">
                  <c:v>690</c:v>
                </c:pt>
                <c:pt idx="69">
                  <c:v>700</c:v>
                </c:pt>
                <c:pt idx="70">
                  <c:v>710</c:v>
                </c:pt>
                <c:pt idx="71">
                  <c:v>720</c:v>
                </c:pt>
                <c:pt idx="72">
                  <c:v>730</c:v>
                </c:pt>
                <c:pt idx="73">
                  <c:v>740</c:v>
                </c:pt>
                <c:pt idx="74">
                  <c:v>750</c:v>
                </c:pt>
                <c:pt idx="75">
                  <c:v>760</c:v>
                </c:pt>
                <c:pt idx="76">
                  <c:v>770</c:v>
                </c:pt>
                <c:pt idx="77">
                  <c:v>780</c:v>
                </c:pt>
                <c:pt idx="78">
                  <c:v>790</c:v>
                </c:pt>
                <c:pt idx="79">
                  <c:v>800</c:v>
                </c:pt>
                <c:pt idx="80">
                  <c:v>810</c:v>
                </c:pt>
                <c:pt idx="81">
                  <c:v>820</c:v>
                </c:pt>
                <c:pt idx="82">
                  <c:v>830</c:v>
                </c:pt>
                <c:pt idx="83">
                  <c:v>840</c:v>
                </c:pt>
                <c:pt idx="84">
                  <c:v>850</c:v>
                </c:pt>
                <c:pt idx="85">
                  <c:v>860</c:v>
                </c:pt>
                <c:pt idx="86">
                  <c:v>870</c:v>
                </c:pt>
                <c:pt idx="87">
                  <c:v>880</c:v>
                </c:pt>
                <c:pt idx="88">
                  <c:v>890</c:v>
                </c:pt>
                <c:pt idx="89">
                  <c:v>900</c:v>
                </c:pt>
                <c:pt idx="90">
                  <c:v>910</c:v>
                </c:pt>
                <c:pt idx="91">
                  <c:v>920</c:v>
                </c:pt>
                <c:pt idx="92">
                  <c:v>930</c:v>
                </c:pt>
                <c:pt idx="93">
                  <c:v>940</c:v>
                </c:pt>
                <c:pt idx="94">
                  <c:v>950</c:v>
                </c:pt>
                <c:pt idx="95">
                  <c:v>960</c:v>
                </c:pt>
                <c:pt idx="96">
                  <c:v>970</c:v>
                </c:pt>
                <c:pt idx="97">
                  <c:v>980</c:v>
                </c:pt>
                <c:pt idx="98">
                  <c:v>990</c:v>
                </c:pt>
                <c:pt idx="99">
                  <c:v>1000</c:v>
                </c:pt>
              </c:numCache>
            </c:numRef>
          </c:cat>
          <c:val>
            <c:numRef>
              <c:f>Sheet1!$G$2:$G$101</c:f>
              <c:numCache>
                <c:formatCode>0</c:formatCode>
                <c:ptCount val="100"/>
                <c:pt idx="0">
                  <c:v>#N/A</c:v>
                </c:pt>
                <c:pt idx="1">
                  <c:v>#N/A</c:v>
                </c:pt>
                <c:pt idx="2">
                  <c:v>#N/A</c:v>
                </c:pt>
                <c:pt idx="3">
                  <c:v>#N/A</c:v>
                </c:pt>
                <c:pt idx="4">
                  <c:v>#N/A</c:v>
                </c:pt>
                <c:pt idx="5">
                  <c:v>#N/A</c:v>
                </c:pt>
                <c:pt idx="6">
                  <c:v>#N/A</c:v>
                </c:pt>
                <c:pt idx="7">
                  <c:v>#N/A</c:v>
                </c:pt>
                <c:pt idx="8">
                  <c:v>0.33400000000000002</c:v>
                </c:pt>
                <c:pt idx="9">
                  <c:v>#N/A</c:v>
                </c:pt>
                <c:pt idx="10">
                  <c:v>#N/A</c:v>
                </c:pt>
                <c:pt idx="11">
                  <c:v>#N/A</c:v>
                </c:pt>
                <c:pt idx="12">
                  <c:v>#N/A</c:v>
                </c:pt>
                <c:pt idx="13">
                  <c:v>#N/A</c:v>
                </c:pt>
                <c:pt idx="14">
                  <c:v>#N/A</c:v>
                </c:pt>
                <c:pt idx="15">
                  <c:v>#N/A</c:v>
                </c:pt>
                <c:pt idx="16">
                  <c:v>0.39400000000000002</c:v>
                </c:pt>
                <c:pt idx="17">
                  <c:v>#N/A</c:v>
                </c:pt>
                <c:pt idx="18">
                  <c:v>#N/A</c:v>
                </c:pt>
                <c:pt idx="19">
                  <c:v>#N/A</c:v>
                </c:pt>
                <c:pt idx="20">
                  <c:v>#N/A</c:v>
                </c:pt>
                <c:pt idx="21">
                  <c:v>#N/A</c:v>
                </c:pt>
                <c:pt idx="22">
                  <c:v>#N/A</c:v>
                </c:pt>
                <c:pt idx="23">
                  <c:v>#N/A</c:v>
                </c:pt>
                <c:pt idx="24">
                  <c:v>#N/A</c:v>
                </c:pt>
                <c:pt idx="25">
                  <c:v>#N/A</c:v>
                </c:pt>
                <c:pt idx="26">
                  <c:v>#N/A</c:v>
                </c:pt>
                <c:pt idx="27">
                  <c:v>0.41899999999999998</c:v>
                </c:pt>
                <c:pt idx="28">
                  <c:v>#N/A</c:v>
                </c:pt>
                <c:pt idx="29">
                  <c:v>#N/A</c:v>
                </c:pt>
                <c:pt idx="30">
                  <c:v>#N/A</c:v>
                </c:pt>
                <c:pt idx="31">
                  <c:v>#N/A</c:v>
                </c:pt>
                <c:pt idx="32">
                  <c:v>0.44500000000000001</c:v>
                </c:pt>
                <c:pt idx="33">
                  <c:v>#N/A</c:v>
                </c:pt>
                <c:pt idx="34">
                  <c:v>0.436</c:v>
                </c:pt>
                <c:pt idx="35">
                  <c:v>#N/A</c:v>
                </c:pt>
                <c:pt idx="36">
                  <c:v>#N/A</c:v>
                </c:pt>
                <c:pt idx="37">
                  <c:v>#N/A</c:v>
                </c:pt>
                <c:pt idx="38">
                  <c:v>0.48899999999999999</c:v>
                </c:pt>
                <c:pt idx="39">
                  <c:v>#N/A</c:v>
                </c:pt>
                <c:pt idx="40">
                  <c:v>#N/A</c:v>
                </c:pt>
                <c:pt idx="41">
                  <c:v>#N/A</c:v>
                </c:pt>
                <c:pt idx="42">
                  <c:v>#N/A</c:v>
                </c:pt>
                <c:pt idx="43">
                  <c:v>#N/A</c:v>
                </c:pt>
                <c:pt idx="44">
                  <c:v>#N/A</c:v>
                </c:pt>
                <c:pt idx="45">
                  <c:v>#N/A</c:v>
                </c:pt>
                <c:pt idx="46">
                  <c:v>#N/A</c:v>
                </c:pt>
                <c:pt idx="47">
                  <c:v>#N/A</c:v>
                </c:pt>
                <c:pt idx="48">
                  <c:v>#N/A</c:v>
                </c:pt>
                <c:pt idx="49">
                  <c:v>#N/A</c:v>
                </c:pt>
                <c:pt idx="50">
                  <c:v>#N/A</c:v>
                </c:pt>
                <c:pt idx="51">
                  <c:v>#N/A</c:v>
                </c:pt>
                <c:pt idx="52">
                  <c:v>#N/A</c:v>
                </c:pt>
                <c:pt idx="53">
                  <c:v>#N/A</c:v>
                </c:pt>
                <c:pt idx="54">
                  <c:v>#N/A</c:v>
                </c:pt>
                <c:pt idx="55">
                  <c:v>#N/A</c:v>
                </c:pt>
                <c:pt idx="56">
                  <c:v>#N/A</c:v>
                </c:pt>
                <c:pt idx="57">
                  <c:v>#N/A</c:v>
                </c:pt>
                <c:pt idx="58">
                  <c:v>#N/A</c:v>
                </c:pt>
                <c:pt idx="59">
                  <c:v>#N/A</c:v>
                </c:pt>
                <c:pt idx="60">
                  <c:v>#N/A</c:v>
                </c:pt>
                <c:pt idx="61">
                  <c:v>#N/A</c:v>
                </c:pt>
                <c:pt idx="62">
                  <c:v>#N/A</c:v>
                </c:pt>
                <c:pt idx="63">
                  <c:v>#N/A</c:v>
                </c:pt>
                <c:pt idx="64">
                  <c:v>#N/A</c:v>
                </c:pt>
                <c:pt idx="65">
                  <c:v>#N/A</c:v>
                </c:pt>
                <c:pt idx="66">
                  <c:v>#N/A</c:v>
                </c:pt>
                <c:pt idx="67">
                  <c:v>#N/A</c:v>
                </c:pt>
                <c:pt idx="68">
                  <c:v>#N/A</c:v>
                </c:pt>
                <c:pt idx="69">
                  <c:v>#N/A</c:v>
                </c:pt>
                <c:pt idx="70">
                  <c:v>#N/A</c:v>
                </c:pt>
                <c:pt idx="71">
                  <c:v>#N/A</c:v>
                </c:pt>
                <c:pt idx="72">
                  <c:v>#N/A</c:v>
                </c:pt>
                <c:pt idx="73">
                  <c:v>#N/A</c:v>
                </c:pt>
                <c:pt idx="74">
                  <c:v>#N/A</c:v>
                </c:pt>
                <c:pt idx="75">
                  <c:v>#N/A</c:v>
                </c:pt>
                <c:pt idx="76">
                  <c:v>#N/A</c:v>
                </c:pt>
                <c:pt idx="77">
                  <c:v>#N/A</c:v>
                </c:pt>
                <c:pt idx="78">
                  <c:v>#N/A</c:v>
                </c:pt>
                <c:pt idx="79">
                  <c:v>#N/A</c:v>
                </c:pt>
                <c:pt idx="80">
                  <c:v>#N/A</c:v>
                </c:pt>
                <c:pt idx="81">
                  <c:v>#N/A</c:v>
                </c:pt>
                <c:pt idx="82">
                  <c:v>#N/A</c:v>
                </c:pt>
                <c:pt idx="83">
                  <c:v>#N/A</c:v>
                </c:pt>
                <c:pt idx="84">
                  <c:v>#N/A</c:v>
                </c:pt>
                <c:pt idx="85">
                  <c:v>#N/A</c:v>
                </c:pt>
                <c:pt idx="86">
                  <c:v>#N/A</c:v>
                </c:pt>
                <c:pt idx="87">
                  <c:v>#N/A</c:v>
                </c:pt>
                <c:pt idx="88">
                  <c:v>#N/A</c:v>
                </c:pt>
                <c:pt idx="89">
                  <c:v>#N/A</c:v>
                </c:pt>
                <c:pt idx="90">
                  <c:v>#N/A</c:v>
                </c:pt>
                <c:pt idx="91">
                  <c:v>#N/A</c:v>
                </c:pt>
                <c:pt idx="92">
                  <c:v>#N/A</c:v>
                </c:pt>
                <c:pt idx="93">
                  <c:v>#N/A</c:v>
                </c:pt>
                <c:pt idx="94">
                  <c:v>#N/A</c:v>
                </c:pt>
                <c:pt idx="95">
                  <c:v>#N/A</c:v>
                </c:pt>
                <c:pt idx="96">
                  <c:v>#N/A</c:v>
                </c:pt>
                <c:pt idx="97">
                  <c:v>#N/A</c:v>
                </c:pt>
                <c:pt idx="98">
                  <c:v>#N/A</c:v>
                </c:pt>
                <c:pt idx="99">
                  <c:v>#N/A</c:v>
                </c:pt>
              </c:numCache>
            </c:numRef>
          </c:val>
          <c:smooth val="0"/>
          <c:extLst>
            <c:ext xmlns:c16="http://schemas.microsoft.com/office/drawing/2014/chart" uri="{C3380CC4-5D6E-409C-BE32-E72D297353CC}">
              <c16:uniqueId val="{00000004-6436-43DD-8A4E-F4F5879F69A8}"/>
            </c:ext>
          </c:extLst>
        </c:ser>
        <c:ser>
          <c:idx val="6"/>
          <c:order val="6"/>
          <c:tx>
            <c:strRef>
              <c:f>Sheet1!$H$1</c:f>
              <c:strCache>
                <c:ptCount val="1"/>
                <c:pt idx="0">
                  <c:v>Ad6</c:v>
                </c:pt>
              </c:strCache>
            </c:strRef>
          </c:tx>
          <c:spPr>
            <a:ln w="28575" cap="rnd">
              <a:solidFill>
                <a:schemeClr val="accent1">
                  <a:lumMod val="60000"/>
                </a:schemeClr>
              </a:solidFill>
              <a:round/>
            </a:ln>
            <a:effectLst/>
          </c:spPr>
          <c:marker>
            <c:symbol val="square"/>
            <c:size val="6"/>
            <c:spPr>
              <a:solidFill>
                <a:schemeClr val="accent1">
                  <a:lumMod val="60000"/>
                </a:schemeClr>
              </a:solidFill>
              <a:ln w="9525">
                <a:solidFill>
                  <a:schemeClr val="accent1">
                    <a:lumMod val="60000"/>
                  </a:schemeClr>
                </a:solidFill>
              </a:ln>
              <a:effectLst/>
            </c:spPr>
          </c:marker>
          <c:cat>
            <c:numRef>
              <c:f>Sheet1!$A$2:$A$101</c:f>
              <c:numCache>
                <c:formatCode>General</c:formatCode>
                <c:ptCount val="10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pt idx="40">
                  <c:v>410</c:v>
                </c:pt>
                <c:pt idx="41">
                  <c:v>420</c:v>
                </c:pt>
                <c:pt idx="42">
                  <c:v>430</c:v>
                </c:pt>
                <c:pt idx="43">
                  <c:v>440</c:v>
                </c:pt>
                <c:pt idx="44">
                  <c:v>450</c:v>
                </c:pt>
                <c:pt idx="45">
                  <c:v>460</c:v>
                </c:pt>
                <c:pt idx="46">
                  <c:v>470</c:v>
                </c:pt>
                <c:pt idx="47">
                  <c:v>480</c:v>
                </c:pt>
                <c:pt idx="48">
                  <c:v>490</c:v>
                </c:pt>
                <c:pt idx="49">
                  <c:v>500</c:v>
                </c:pt>
                <c:pt idx="50">
                  <c:v>510</c:v>
                </c:pt>
                <c:pt idx="51">
                  <c:v>520</c:v>
                </c:pt>
                <c:pt idx="52">
                  <c:v>530</c:v>
                </c:pt>
                <c:pt idx="53">
                  <c:v>540</c:v>
                </c:pt>
                <c:pt idx="54">
                  <c:v>550</c:v>
                </c:pt>
                <c:pt idx="55">
                  <c:v>560</c:v>
                </c:pt>
                <c:pt idx="56">
                  <c:v>570</c:v>
                </c:pt>
                <c:pt idx="57">
                  <c:v>580</c:v>
                </c:pt>
                <c:pt idx="58">
                  <c:v>590</c:v>
                </c:pt>
                <c:pt idx="59">
                  <c:v>600</c:v>
                </c:pt>
                <c:pt idx="60">
                  <c:v>610</c:v>
                </c:pt>
                <c:pt idx="61">
                  <c:v>620</c:v>
                </c:pt>
                <c:pt idx="62">
                  <c:v>630</c:v>
                </c:pt>
                <c:pt idx="63">
                  <c:v>640</c:v>
                </c:pt>
                <c:pt idx="64">
                  <c:v>650</c:v>
                </c:pt>
                <c:pt idx="65">
                  <c:v>660</c:v>
                </c:pt>
                <c:pt idx="66">
                  <c:v>670</c:v>
                </c:pt>
                <c:pt idx="67">
                  <c:v>680</c:v>
                </c:pt>
                <c:pt idx="68">
                  <c:v>690</c:v>
                </c:pt>
                <c:pt idx="69">
                  <c:v>700</c:v>
                </c:pt>
                <c:pt idx="70">
                  <c:v>710</c:v>
                </c:pt>
                <c:pt idx="71">
                  <c:v>720</c:v>
                </c:pt>
                <c:pt idx="72">
                  <c:v>730</c:v>
                </c:pt>
                <c:pt idx="73">
                  <c:v>740</c:v>
                </c:pt>
                <c:pt idx="74">
                  <c:v>750</c:v>
                </c:pt>
                <c:pt idx="75">
                  <c:v>760</c:v>
                </c:pt>
                <c:pt idx="76">
                  <c:v>770</c:v>
                </c:pt>
                <c:pt idx="77">
                  <c:v>780</c:v>
                </c:pt>
                <c:pt idx="78">
                  <c:v>790</c:v>
                </c:pt>
                <c:pt idx="79">
                  <c:v>800</c:v>
                </c:pt>
                <c:pt idx="80">
                  <c:v>810</c:v>
                </c:pt>
                <c:pt idx="81">
                  <c:v>820</c:v>
                </c:pt>
                <c:pt idx="82">
                  <c:v>830</c:v>
                </c:pt>
                <c:pt idx="83">
                  <c:v>840</c:v>
                </c:pt>
                <c:pt idx="84">
                  <c:v>850</c:v>
                </c:pt>
                <c:pt idx="85">
                  <c:v>860</c:v>
                </c:pt>
                <c:pt idx="86">
                  <c:v>870</c:v>
                </c:pt>
                <c:pt idx="87">
                  <c:v>880</c:v>
                </c:pt>
                <c:pt idx="88">
                  <c:v>890</c:v>
                </c:pt>
                <c:pt idx="89">
                  <c:v>900</c:v>
                </c:pt>
                <c:pt idx="90">
                  <c:v>910</c:v>
                </c:pt>
                <c:pt idx="91">
                  <c:v>920</c:v>
                </c:pt>
                <c:pt idx="92">
                  <c:v>930</c:v>
                </c:pt>
                <c:pt idx="93">
                  <c:v>940</c:v>
                </c:pt>
                <c:pt idx="94">
                  <c:v>950</c:v>
                </c:pt>
                <c:pt idx="95">
                  <c:v>960</c:v>
                </c:pt>
                <c:pt idx="96">
                  <c:v>970</c:v>
                </c:pt>
                <c:pt idx="97">
                  <c:v>980</c:v>
                </c:pt>
                <c:pt idx="98">
                  <c:v>990</c:v>
                </c:pt>
                <c:pt idx="99">
                  <c:v>1000</c:v>
                </c:pt>
              </c:numCache>
            </c:numRef>
          </c:cat>
          <c:val>
            <c:numRef>
              <c:f>Sheet1!$H$2:$H$101</c:f>
              <c:numCache>
                <c:formatCode>0</c:formatCode>
                <c:ptCount val="100"/>
                <c:pt idx="0">
                  <c:v>#N/A</c:v>
                </c:pt>
                <c:pt idx="1">
                  <c:v>#N/A</c:v>
                </c:pt>
                <c:pt idx="2">
                  <c:v>#N/A</c:v>
                </c:pt>
                <c:pt idx="3">
                  <c:v>#N/A</c:v>
                </c:pt>
                <c:pt idx="4">
                  <c:v>#N/A</c:v>
                </c:pt>
                <c:pt idx="5">
                  <c:v>#N/A</c:v>
                </c:pt>
                <c:pt idx="6">
                  <c:v>#N/A</c:v>
                </c:pt>
                <c:pt idx="7">
                  <c:v>#N/A</c:v>
                </c:pt>
                <c:pt idx="8">
                  <c:v>#N/A</c:v>
                </c:pt>
                <c:pt idx="9">
                  <c:v>0.30499999999999999</c:v>
                </c:pt>
                <c:pt idx="10">
                  <c:v>#N/A</c:v>
                </c:pt>
                <c:pt idx="11">
                  <c:v>#N/A</c:v>
                </c:pt>
                <c:pt idx="12">
                  <c:v>#N/A</c:v>
                </c:pt>
                <c:pt idx="13">
                  <c:v>#N/A</c:v>
                </c:pt>
                <c:pt idx="14">
                  <c:v>#N/A</c:v>
                </c:pt>
                <c:pt idx="15">
                  <c:v>#N/A</c:v>
                </c:pt>
                <c:pt idx="16">
                  <c:v>#N/A</c:v>
                </c:pt>
                <c:pt idx="17">
                  <c:v>0.36399999999999999</c:v>
                </c:pt>
                <c:pt idx="18">
                  <c:v>#N/A</c:v>
                </c:pt>
                <c:pt idx="19">
                  <c:v>#N/A</c:v>
                </c:pt>
                <c:pt idx="20">
                  <c:v>#N/A</c:v>
                </c:pt>
                <c:pt idx="21">
                  <c:v>#N/A</c:v>
                </c:pt>
                <c:pt idx="22">
                  <c:v>#N/A</c:v>
                </c:pt>
                <c:pt idx="23">
                  <c:v>#N/A</c:v>
                </c:pt>
                <c:pt idx="24">
                  <c:v>#N/A</c:v>
                </c:pt>
                <c:pt idx="25">
                  <c:v>#N/A</c:v>
                </c:pt>
                <c:pt idx="26">
                  <c:v>#N/A</c:v>
                </c:pt>
                <c:pt idx="27">
                  <c:v>#N/A</c:v>
                </c:pt>
                <c:pt idx="28">
                  <c:v>#N/A</c:v>
                </c:pt>
                <c:pt idx="29">
                  <c:v>0.39700000000000002</c:v>
                </c:pt>
                <c:pt idx="30">
                  <c:v>#N/A</c:v>
                </c:pt>
                <c:pt idx="31">
                  <c:v>#N/A</c:v>
                </c:pt>
                <c:pt idx="32">
                  <c:v>0.49</c:v>
                </c:pt>
                <c:pt idx="33">
                  <c:v>#N/A</c:v>
                </c:pt>
                <c:pt idx="34">
                  <c:v>#N/A</c:v>
                </c:pt>
                <c:pt idx="35">
                  <c:v>#N/A</c:v>
                </c:pt>
                <c:pt idx="36">
                  <c:v>#N/A</c:v>
                </c:pt>
                <c:pt idx="37">
                  <c:v>#N/A</c:v>
                </c:pt>
                <c:pt idx="38">
                  <c:v>#N/A</c:v>
                </c:pt>
                <c:pt idx="39">
                  <c:v>#N/A</c:v>
                </c:pt>
                <c:pt idx="40">
                  <c:v>#N/A</c:v>
                </c:pt>
                <c:pt idx="41">
                  <c:v>#N/A</c:v>
                </c:pt>
                <c:pt idx="42">
                  <c:v>#N/A</c:v>
                </c:pt>
                <c:pt idx="43">
                  <c:v>#N/A</c:v>
                </c:pt>
                <c:pt idx="44">
                  <c:v>#N/A</c:v>
                </c:pt>
                <c:pt idx="45">
                  <c:v>#N/A</c:v>
                </c:pt>
                <c:pt idx="46">
                  <c:v>#N/A</c:v>
                </c:pt>
                <c:pt idx="47">
                  <c:v>#N/A</c:v>
                </c:pt>
                <c:pt idx="48">
                  <c:v>#N/A</c:v>
                </c:pt>
                <c:pt idx="49">
                  <c:v>#N/A</c:v>
                </c:pt>
                <c:pt idx="50">
                  <c:v>#N/A</c:v>
                </c:pt>
                <c:pt idx="51">
                  <c:v>#N/A</c:v>
                </c:pt>
                <c:pt idx="52">
                  <c:v>#N/A</c:v>
                </c:pt>
                <c:pt idx="53">
                  <c:v>#N/A</c:v>
                </c:pt>
                <c:pt idx="54">
                  <c:v>#N/A</c:v>
                </c:pt>
                <c:pt idx="55">
                  <c:v>#N/A</c:v>
                </c:pt>
                <c:pt idx="56">
                  <c:v>#N/A</c:v>
                </c:pt>
                <c:pt idx="57">
                  <c:v>#N/A</c:v>
                </c:pt>
                <c:pt idx="58">
                  <c:v>#N/A</c:v>
                </c:pt>
                <c:pt idx="59">
                  <c:v>#N/A</c:v>
                </c:pt>
                <c:pt idx="60">
                  <c:v>#N/A</c:v>
                </c:pt>
                <c:pt idx="61">
                  <c:v>#N/A</c:v>
                </c:pt>
                <c:pt idx="62">
                  <c:v>#N/A</c:v>
                </c:pt>
                <c:pt idx="63">
                  <c:v>#N/A</c:v>
                </c:pt>
                <c:pt idx="64">
                  <c:v>#N/A</c:v>
                </c:pt>
                <c:pt idx="65">
                  <c:v>#N/A</c:v>
                </c:pt>
                <c:pt idx="66">
                  <c:v>#N/A</c:v>
                </c:pt>
                <c:pt idx="67">
                  <c:v>#N/A</c:v>
                </c:pt>
                <c:pt idx="68">
                  <c:v>#N/A</c:v>
                </c:pt>
                <c:pt idx="69">
                  <c:v>#N/A</c:v>
                </c:pt>
                <c:pt idx="70">
                  <c:v>#N/A</c:v>
                </c:pt>
                <c:pt idx="71">
                  <c:v>#N/A</c:v>
                </c:pt>
                <c:pt idx="72">
                  <c:v>#N/A</c:v>
                </c:pt>
                <c:pt idx="73">
                  <c:v>#N/A</c:v>
                </c:pt>
                <c:pt idx="74">
                  <c:v>#N/A</c:v>
                </c:pt>
                <c:pt idx="75">
                  <c:v>#N/A</c:v>
                </c:pt>
                <c:pt idx="76">
                  <c:v>#N/A</c:v>
                </c:pt>
                <c:pt idx="77">
                  <c:v>#N/A</c:v>
                </c:pt>
                <c:pt idx="78">
                  <c:v>#N/A</c:v>
                </c:pt>
                <c:pt idx="79">
                  <c:v>#N/A</c:v>
                </c:pt>
                <c:pt idx="80">
                  <c:v>#N/A</c:v>
                </c:pt>
                <c:pt idx="81">
                  <c:v>#N/A</c:v>
                </c:pt>
                <c:pt idx="82">
                  <c:v>#N/A</c:v>
                </c:pt>
                <c:pt idx="83">
                  <c:v>#N/A</c:v>
                </c:pt>
                <c:pt idx="84">
                  <c:v>#N/A</c:v>
                </c:pt>
                <c:pt idx="85">
                  <c:v>#N/A</c:v>
                </c:pt>
                <c:pt idx="86">
                  <c:v>#N/A</c:v>
                </c:pt>
                <c:pt idx="87">
                  <c:v>#N/A</c:v>
                </c:pt>
                <c:pt idx="88">
                  <c:v>#N/A</c:v>
                </c:pt>
                <c:pt idx="89">
                  <c:v>#N/A</c:v>
                </c:pt>
                <c:pt idx="90">
                  <c:v>#N/A</c:v>
                </c:pt>
                <c:pt idx="91">
                  <c:v>#N/A</c:v>
                </c:pt>
                <c:pt idx="92">
                  <c:v>#N/A</c:v>
                </c:pt>
                <c:pt idx="93">
                  <c:v>#N/A</c:v>
                </c:pt>
                <c:pt idx="94">
                  <c:v>#N/A</c:v>
                </c:pt>
                <c:pt idx="95">
                  <c:v>#N/A</c:v>
                </c:pt>
                <c:pt idx="96">
                  <c:v>#N/A</c:v>
                </c:pt>
                <c:pt idx="97">
                  <c:v>#N/A</c:v>
                </c:pt>
                <c:pt idx="98">
                  <c:v>#N/A</c:v>
                </c:pt>
                <c:pt idx="99">
                  <c:v>#N/A</c:v>
                </c:pt>
              </c:numCache>
            </c:numRef>
          </c:val>
          <c:smooth val="0"/>
          <c:extLst>
            <c:ext xmlns:c16="http://schemas.microsoft.com/office/drawing/2014/chart" uri="{C3380CC4-5D6E-409C-BE32-E72D297353CC}">
              <c16:uniqueId val="{00000005-6436-43DD-8A4E-F4F5879F69A8}"/>
            </c:ext>
          </c:extLst>
        </c:ser>
        <c:dLbls>
          <c:showLegendKey val="0"/>
          <c:showVal val="0"/>
          <c:showCatName val="0"/>
          <c:showSerName val="0"/>
          <c:showPercent val="0"/>
          <c:showBubbleSize val="0"/>
        </c:dLbls>
        <c:marker val="1"/>
        <c:smooth val="0"/>
        <c:axId val="1744163056"/>
        <c:axId val="1744164688"/>
      </c:lineChart>
      <c:scatterChart>
        <c:scatterStyle val="lineMarker"/>
        <c:varyColors val="0"/>
        <c:ser>
          <c:idx val="0"/>
          <c:order val="0"/>
          <c:tx>
            <c:strRef>
              <c:f>Sheet1!$B$1</c:f>
              <c:strCache>
                <c:ptCount val="1"/>
                <c:pt idx="0">
                  <c:v>Line of Best Fit</c:v>
                </c:pt>
              </c:strCache>
            </c:strRef>
          </c:tx>
          <c:spPr>
            <a:ln w="25400" cap="rnd">
              <a:noFill/>
              <a:round/>
            </a:ln>
            <a:effectLst/>
          </c:spPr>
          <c:marker>
            <c:symbol val="circle"/>
            <c:size val="5"/>
            <c:spPr>
              <a:solidFill>
                <a:schemeClr val="accent1"/>
              </a:solidFill>
              <a:ln w="9525">
                <a:solidFill>
                  <a:schemeClr val="accent1"/>
                </a:solidFill>
              </a:ln>
              <a:effectLst/>
            </c:spPr>
          </c:marker>
          <c:xVal>
            <c:numRef>
              <c:f>Sheet1!$A$2:$A$101</c:f>
              <c:numCache>
                <c:formatCode>General</c:formatCode>
                <c:ptCount val="10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pt idx="40">
                  <c:v>410</c:v>
                </c:pt>
                <c:pt idx="41">
                  <c:v>420</c:v>
                </c:pt>
                <c:pt idx="42">
                  <c:v>430</c:v>
                </c:pt>
                <c:pt idx="43">
                  <c:v>440</c:v>
                </c:pt>
                <c:pt idx="44">
                  <c:v>450</c:v>
                </c:pt>
                <c:pt idx="45">
                  <c:v>460</c:v>
                </c:pt>
                <c:pt idx="46">
                  <c:v>470</c:v>
                </c:pt>
                <c:pt idx="47">
                  <c:v>480</c:v>
                </c:pt>
                <c:pt idx="48">
                  <c:v>490</c:v>
                </c:pt>
                <c:pt idx="49">
                  <c:v>500</c:v>
                </c:pt>
                <c:pt idx="50">
                  <c:v>510</c:v>
                </c:pt>
                <c:pt idx="51">
                  <c:v>520</c:v>
                </c:pt>
                <c:pt idx="52">
                  <c:v>530</c:v>
                </c:pt>
                <c:pt idx="53">
                  <c:v>540</c:v>
                </c:pt>
                <c:pt idx="54">
                  <c:v>550</c:v>
                </c:pt>
                <c:pt idx="55">
                  <c:v>560</c:v>
                </c:pt>
                <c:pt idx="56">
                  <c:v>570</c:v>
                </c:pt>
                <c:pt idx="57">
                  <c:v>580</c:v>
                </c:pt>
                <c:pt idx="58">
                  <c:v>590</c:v>
                </c:pt>
                <c:pt idx="59">
                  <c:v>600</c:v>
                </c:pt>
                <c:pt idx="60">
                  <c:v>610</c:v>
                </c:pt>
                <c:pt idx="61">
                  <c:v>620</c:v>
                </c:pt>
                <c:pt idx="62">
                  <c:v>630</c:v>
                </c:pt>
                <c:pt idx="63">
                  <c:v>640</c:v>
                </c:pt>
                <c:pt idx="64">
                  <c:v>650</c:v>
                </c:pt>
                <c:pt idx="65">
                  <c:v>660</c:v>
                </c:pt>
                <c:pt idx="66">
                  <c:v>670</c:v>
                </c:pt>
                <c:pt idx="67">
                  <c:v>680</c:v>
                </c:pt>
                <c:pt idx="68">
                  <c:v>690</c:v>
                </c:pt>
                <c:pt idx="69">
                  <c:v>700</c:v>
                </c:pt>
                <c:pt idx="70">
                  <c:v>710</c:v>
                </c:pt>
                <c:pt idx="71">
                  <c:v>720</c:v>
                </c:pt>
                <c:pt idx="72">
                  <c:v>730</c:v>
                </c:pt>
                <c:pt idx="73">
                  <c:v>740</c:v>
                </c:pt>
                <c:pt idx="74">
                  <c:v>750</c:v>
                </c:pt>
                <c:pt idx="75">
                  <c:v>760</c:v>
                </c:pt>
                <c:pt idx="76">
                  <c:v>770</c:v>
                </c:pt>
                <c:pt idx="77">
                  <c:v>780</c:v>
                </c:pt>
                <c:pt idx="78">
                  <c:v>790</c:v>
                </c:pt>
                <c:pt idx="79">
                  <c:v>800</c:v>
                </c:pt>
                <c:pt idx="80">
                  <c:v>810</c:v>
                </c:pt>
                <c:pt idx="81">
                  <c:v>820</c:v>
                </c:pt>
                <c:pt idx="82">
                  <c:v>830</c:v>
                </c:pt>
                <c:pt idx="83">
                  <c:v>840</c:v>
                </c:pt>
                <c:pt idx="84">
                  <c:v>850</c:v>
                </c:pt>
                <c:pt idx="85">
                  <c:v>860</c:v>
                </c:pt>
                <c:pt idx="86">
                  <c:v>870</c:v>
                </c:pt>
                <c:pt idx="87">
                  <c:v>880</c:v>
                </c:pt>
                <c:pt idx="88">
                  <c:v>890</c:v>
                </c:pt>
                <c:pt idx="89">
                  <c:v>900</c:v>
                </c:pt>
                <c:pt idx="90">
                  <c:v>910</c:v>
                </c:pt>
                <c:pt idx="91">
                  <c:v>920</c:v>
                </c:pt>
                <c:pt idx="92">
                  <c:v>930</c:v>
                </c:pt>
                <c:pt idx="93">
                  <c:v>940</c:v>
                </c:pt>
                <c:pt idx="94">
                  <c:v>950</c:v>
                </c:pt>
                <c:pt idx="95">
                  <c:v>960</c:v>
                </c:pt>
                <c:pt idx="96">
                  <c:v>970</c:v>
                </c:pt>
                <c:pt idx="97">
                  <c:v>980</c:v>
                </c:pt>
                <c:pt idx="98">
                  <c:v>990</c:v>
                </c:pt>
                <c:pt idx="99">
                  <c:v>1000</c:v>
                </c:pt>
              </c:numCache>
            </c:numRef>
          </c:xVal>
          <c:yVal>
            <c:numRef>
              <c:f>Sheet1!$B$2:$B$101</c:f>
              <c:numCache>
                <c:formatCode>0%</c:formatCode>
                <c:ptCount val="100"/>
                <c:pt idx="0">
                  <c:v>9.0635662241108333E-2</c:v>
                </c:pt>
                <c:pt idx="1">
                  <c:v>0.10139536130289775</c:v>
                </c:pt>
                <c:pt idx="2">
                  <c:v>0.1126759141770491</c:v>
                </c:pt>
                <c:pt idx="3">
                  <c:v>0.12442609070177134</c:v>
                </c:pt>
                <c:pt idx="4">
                  <c:v>0.13659103020951743</c:v>
                </c:pt>
                <c:pt idx="5">
                  <c:v>0.14911335302375925</c:v>
                </c:pt>
                <c:pt idx="6">
                  <c:v>0.16193422731775375</c:v>
                </c:pt>
                <c:pt idx="7">
                  <c:v>0.17499436580117519</c:v>
                </c:pt>
                <c:pt idx="8">
                  <c:v>0.18823493303609429</c:v>
                </c:pt>
                <c:pt idx="9">
                  <c:v>0.20159835021653047</c:v>
                </c:pt>
                <c:pt idx="10">
                  <c:v>0.21502898973765916</c:v>
                </c:pt>
                <c:pt idx="11">
                  <c:v>0.22847375667829078</c:v>
                </c:pt>
                <c:pt idx="12">
                  <c:v>0.24188255834335715</c:v>
                </c:pt>
                <c:pt idx="13">
                  <c:v>0.25520866624157879</c:v>
                </c:pt>
                <c:pt idx="14">
                  <c:v>0.26840897733293606</c:v>
                </c:pt>
                <c:pt idx="15">
                  <c:v>0.28144418312944408</c:v>
                </c:pt>
                <c:pt idx="16">
                  <c:v>0.29427885635051904</c:v>
                </c:pt>
                <c:pt idx="17">
                  <c:v>0.30688146541165434</c:v>
                </c:pt>
                <c:pt idx="18">
                  <c:v>0.31922432715639304</c:v>
                </c:pt>
                <c:pt idx="19">
                  <c:v>0.33128350801855971</c:v>
                </c:pt>
                <c:pt idx="20">
                  <c:v>0.34303868330981002</c:v>
                </c:pt>
                <c:pt idx="21">
                  <c:v>0.35447296364324188</c:v>
                </c:pt>
                <c:pt idx="22">
                  <c:v>0.36557269669316617</c:v>
                </c:pt>
                <c:pt idx="23">
                  <c:v>0.37632725160951325</c:v>
                </c:pt>
                <c:pt idx="24">
                  <c:v>0.38672879249759728</c:v>
                </c:pt>
                <c:pt idx="25">
                  <c:v>0.39677204647513853</c:v>
                </c:pt>
                <c:pt idx="26">
                  <c:v>0.40645407095488839</c:v>
                </c:pt>
                <c:pt idx="27">
                  <c:v>0.41577402399162833</c:v>
                </c:pt>
                <c:pt idx="28">
                  <c:v>0.42473294078903984</c:v>
                </c:pt>
                <c:pt idx="29">
                  <c:v>0.43333351879206428</c:v>
                </c:pt>
                <c:pt idx="30">
                  <c:v>0.44157991319678958</c:v>
                </c:pt>
                <c:pt idx="31">
                  <c:v>0.44947754419234365</c:v>
                </c:pt>
                <c:pt idx="32">
                  <c:v>0.45703291680508856</c:v>
                </c:pt>
                <c:pt idx="33">
                  <c:v>0.46425345384027683</c:v>
                </c:pt>
                <c:pt idx="34">
                  <c:v>0.4711473421048602</c:v>
                </c:pt>
                <c:pt idx="35">
                  <c:v>0.47772339184131524</c:v>
                </c:pt>
                <c:pt idx="36">
                  <c:v>0.48399090909989256</c:v>
                </c:pt>
                <c:pt idx="37">
                  <c:v>0.48995958061935652</c:v>
                </c:pt>
                <c:pt idx="38">
                  <c:v>0.49563937066801078</c:v>
                </c:pt>
                <c:pt idx="39">
                  <c:v>0.50104042921192582</c:v>
                </c:pt>
                <c:pt idx="40">
                  <c:v>0.50617301072052867</c:v>
                </c:pt>
                <c:pt idx="41">
                  <c:v>0.51104740288634554</c:v>
                </c:pt>
                <c:pt idx="42">
                  <c:v>0.51567386452142938</c:v>
                </c:pt>
                <c:pt idx="43">
                  <c:v>0.52006257189413041</c:v>
                </c:pt>
                <c:pt idx="44">
                  <c:v>0.52422357278310128</c:v>
                </c:pt>
                <c:pt idx="45">
                  <c:v>0.52816674754797377</c:v>
                </c:pt>
                <c:pt idx="46">
                  <c:v>0.53190177654562065</c:v>
                </c:pt>
                <c:pt idx="47">
                  <c:v>0.53543811325531643</c:v>
                </c:pt>
                <c:pt idx="48">
                  <c:v>0.53878496251377639</c:v>
                </c:pt>
                <c:pt idx="49">
                  <c:v>0.54195126330063759</c:v>
                </c:pt>
                <c:pt idx="50">
                  <c:v>0.54494567555532603</c:v>
                </c:pt>
                <c:pt idx="51">
                  <c:v>0.54777657054659323</c:v>
                </c:pt>
                <c:pt idx="52">
                  <c:v>0.55045202435559526</c:v>
                </c:pt>
                <c:pt idx="53">
                  <c:v>0.55297981407173991</c:v>
                </c:pt>
                <c:pt idx="54">
                  <c:v>0.5553674163372454</c:v>
                </c:pt>
                <c:pt idx="55">
                  <c:v>0.55762200791118866</c:v>
                </c:pt>
                <c:pt idx="56">
                  <c:v>0.55975046795659433</c:v>
                </c:pt>
                <c:pt idx="57">
                  <c:v>0.56175938178472395</c:v>
                </c:pt>
                <c:pt idx="58">
                  <c:v>0.56365504581915093</c:v>
                </c:pt>
                <c:pt idx="59">
                  <c:v>0.56544347356843727</c:v>
                </c:pt>
                <c:pt idx="60">
                  <c:v>0.56713040242032076</c:v>
                </c:pt>
                <c:pt idx="61">
                  <c:v>0.56872130109235042</c:v>
                </c:pt>
                <c:pt idx="62">
                  <c:v>0.57022137759395863</c:v>
                </c:pt>
                <c:pt idx="63">
                  <c:v>0.57163558757313127</c:v>
                </c:pt>
                <c:pt idx="64">
                  <c:v>0.57296864293726191</c:v>
                </c:pt>
                <c:pt idx="65">
                  <c:v>0.57422502065255088</c:v>
                </c:pt>
                <c:pt idx="66">
                  <c:v>0.57540897163956595</c:v>
                </c:pt>
                <c:pt idx="67">
                  <c:v>0.57652452969442824</c:v>
                </c:pt>
                <c:pt idx="68">
                  <c:v>0.57757552037564897</c:v>
                </c:pt>
                <c:pt idx="69">
                  <c:v>0.5785655698060157</c:v>
                </c:pt>
                <c:pt idx="70">
                  <c:v>0.57949811334723411</c:v>
                </c:pt>
                <c:pt idx="71">
                  <c:v>0.58037640411235147</c:v>
                </c:pt>
                <c:pt idx="72">
                  <c:v>0.58120352128743591</c:v>
                </c:pt>
                <c:pt idx="73">
                  <c:v>0.58198237823962906</c:v>
                </c:pt>
                <c:pt idx="74">
                  <c:v>0.58271573039362168</c:v>
                </c:pt>
                <c:pt idx="75">
                  <c:v>0.58340618286289081</c:v>
                </c:pt>
                <c:pt idx="76">
                  <c:v>0.58405619782575091</c:v>
                </c:pt>
                <c:pt idx="77">
                  <c:v>0.5846681016394768</c:v>
                </c:pt>
                <c:pt idx="78">
                  <c:v>0.58524409168850511</c:v>
                </c:pt>
                <c:pt idx="79">
                  <c:v>0.58578624296506321</c:v>
                </c:pt>
                <c:pt idx="80">
                  <c:v>0.58629651438256758</c:v>
                </c:pt>
                <c:pt idx="81">
                  <c:v>0.5867767548238032</c:v>
                </c:pt>
                <c:pt idx="82">
                  <c:v>0.58722870892729484</c:v>
                </c:pt>
                <c:pt idx="83">
                  <c:v>0.58765402261643251</c:v>
                </c:pt>
                <c:pt idx="84">
                  <c:v>0.58805424837685594</c:v>
                </c:pt>
                <c:pt idx="85">
                  <c:v>0.58843085028835485</c:v>
                </c:pt>
                <c:pt idx="86">
                  <c:v>0.58878520881814211</c:v>
                </c:pt>
                <c:pt idx="87">
                  <c:v>0.58911862538280246</c:v>
                </c:pt>
                <c:pt idx="88">
                  <c:v>0.58943232668656143</c:v>
                </c:pt>
                <c:pt idx="89">
                  <c:v>0.5897274688437425</c:v>
                </c:pt>
                <c:pt idx="90">
                  <c:v>0.59000514129342718</c:v>
                </c:pt>
                <c:pt idx="91">
                  <c:v>0.5902663705143949</c:v>
                </c:pt>
                <c:pt idx="92">
                  <c:v>0.59051212354842342</c:v>
                </c:pt>
                <c:pt idx="93">
                  <c:v>0.59074331133997937</c:v>
                </c:pt>
                <c:pt idx="94">
                  <c:v>0.59096079190023187</c:v>
                </c:pt>
                <c:pt idx="95">
                  <c:v>0.59116537330318875</c:v>
                </c:pt>
                <c:pt idx="96">
                  <c:v>0.59135781652159447</c:v>
                </c:pt>
                <c:pt idx="97">
                  <c:v>0.59153883811003971</c:v>
                </c:pt>
                <c:pt idx="98">
                  <c:v>0.59170911274252702</c:v>
                </c:pt>
                <c:pt idx="99">
                  <c:v>0.59186927561151903</c:v>
                </c:pt>
              </c:numCache>
            </c:numRef>
          </c:yVal>
          <c:smooth val="0"/>
          <c:extLst>
            <c:ext xmlns:c16="http://schemas.microsoft.com/office/drawing/2014/chart" uri="{C3380CC4-5D6E-409C-BE32-E72D297353CC}">
              <c16:uniqueId val="{00000006-6436-43DD-8A4E-F4F5879F69A8}"/>
            </c:ext>
          </c:extLst>
        </c:ser>
        <c:dLbls>
          <c:showLegendKey val="0"/>
          <c:showVal val="0"/>
          <c:showCatName val="0"/>
          <c:showSerName val="0"/>
          <c:showPercent val="0"/>
          <c:showBubbleSize val="0"/>
        </c:dLbls>
        <c:axId val="1744166864"/>
        <c:axId val="1744165776"/>
      </c:scatterChart>
      <c:catAx>
        <c:axId val="1744163056"/>
        <c:scaling>
          <c:orientation val="minMax"/>
        </c:scaling>
        <c:delete val="0"/>
        <c:axPos val="b"/>
        <c:numFmt formatCode="#,##0" sourceLinked="0"/>
        <c:majorTickMark val="none"/>
        <c:minorTickMark val="none"/>
        <c:tickLblPos val="nextTo"/>
        <c:spPr>
          <a:noFill/>
          <a:ln w="9525" cap="flat" cmpd="sng" algn="ctr">
            <a:solidFill>
              <a:sysClr val="window" lastClr="FFFFFF">
                <a:lumMod val="85000"/>
              </a:sysClr>
            </a:solidFill>
            <a:round/>
          </a:ln>
          <a:effectLst/>
        </c:spPr>
        <c:txPr>
          <a:bodyPr rot="0" spcFirstLastPara="1" vertOverflow="ellipsis"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744164688"/>
        <c:crosses val="autoZero"/>
        <c:auto val="1"/>
        <c:lblAlgn val="ctr"/>
        <c:lblOffset val="100"/>
        <c:noMultiLvlLbl val="0"/>
      </c:catAx>
      <c:valAx>
        <c:axId val="1744164688"/>
        <c:scaling>
          <c:orientation val="minMax"/>
        </c:scaling>
        <c:delete val="0"/>
        <c:axPos val="l"/>
        <c:numFmt formatCode="0%" sourceLinked="0"/>
        <c:majorTickMark val="none"/>
        <c:minorTickMark val="none"/>
        <c:tickLblPos val="nextTo"/>
        <c:spPr>
          <a:noFill/>
          <a:ln>
            <a:solidFill>
              <a:sysClr val="window" lastClr="FFFFFF">
                <a:lumMod val="85000"/>
              </a:sysClr>
            </a:solid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744163056"/>
        <c:crossesAt val="1"/>
        <c:crossBetween val="between"/>
      </c:valAx>
      <c:valAx>
        <c:axId val="1744165776"/>
        <c:scaling>
          <c:orientation val="minMax"/>
        </c:scaling>
        <c:delete val="1"/>
        <c:axPos val="r"/>
        <c:numFmt formatCode="0%" sourceLinked="1"/>
        <c:majorTickMark val="out"/>
        <c:minorTickMark val="none"/>
        <c:tickLblPos val="nextTo"/>
        <c:crossAx val="1744166864"/>
        <c:crosses val="max"/>
        <c:crossBetween val="midCat"/>
      </c:valAx>
      <c:valAx>
        <c:axId val="1744166864"/>
        <c:scaling>
          <c:orientation val="minMax"/>
        </c:scaling>
        <c:delete val="0"/>
        <c:axPos val="t"/>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744165776"/>
        <c:crosses val="max"/>
        <c:crossBetween val="midCat"/>
      </c:valAx>
      <c:spPr>
        <a:noFill/>
        <a:ln>
          <a:noFill/>
        </a:ln>
        <a:effectLst/>
      </c:spPr>
    </c:plotArea>
    <c:legend>
      <c:legendPos val="b"/>
      <c:layout>
        <c:manualLayout>
          <c:xMode val="edge"/>
          <c:yMode val="edge"/>
          <c:x val="0.30132893096441421"/>
          <c:y val="0.55502077865266841"/>
          <c:w val="0.67852782873911843"/>
          <c:h val="0.22275699912510935"/>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solidFill>
        <a:sysClr val="window" lastClr="FFFFFF">
          <a:lumMod val="85000"/>
        </a:sysClr>
      </a:solidFill>
    </a:ln>
    <a:effectLst/>
  </c:spPr>
  <c:txPr>
    <a:bodyPr/>
    <a:lstStyle/>
    <a:p>
      <a:pPr>
        <a:defRPr/>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Ad Recall</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1 Ad</c:v>
                </c:pt>
                <c:pt idx="1">
                  <c:v>2 Ads</c:v>
                </c:pt>
                <c:pt idx="2">
                  <c:v>3 Ads</c:v>
                </c:pt>
                <c:pt idx="3">
                  <c:v>4 Ads</c:v>
                </c:pt>
                <c:pt idx="4">
                  <c:v>5 Ads</c:v>
                </c:pt>
              </c:strCache>
            </c:strRef>
          </c:cat>
          <c:val>
            <c:numRef>
              <c:f>Sheet1!$B$2:$B$6</c:f>
              <c:numCache>
                <c:formatCode>0.00%</c:formatCode>
                <c:ptCount val="5"/>
                <c:pt idx="0">
                  <c:v>0.61599999999999999</c:v>
                </c:pt>
                <c:pt idx="1">
                  <c:v>0.76300000000000001</c:v>
                </c:pt>
                <c:pt idx="2">
                  <c:v>0.82099999999999995</c:v>
                </c:pt>
                <c:pt idx="3">
                  <c:v>0.84699999999999998</c:v>
                </c:pt>
                <c:pt idx="4">
                  <c:v>0.86299999999999999</c:v>
                </c:pt>
              </c:numCache>
            </c:numRef>
          </c:val>
          <c:extLst>
            <c:ext xmlns:c16="http://schemas.microsoft.com/office/drawing/2014/chart" uri="{C3380CC4-5D6E-409C-BE32-E72D297353CC}">
              <c16:uniqueId val="{00000000-0F6D-45FC-B001-C7D112D902EC}"/>
            </c:ext>
          </c:extLst>
        </c:ser>
        <c:dLbls>
          <c:dLblPos val="outEnd"/>
          <c:showLegendKey val="0"/>
          <c:showVal val="1"/>
          <c:showCatName val="0"/>
          <c:showSerName val="0"/>
          <c:showPercent val="0"/>
          <c:showBubbleSize val="0"/>
        </c:dLbls>
        <c:gapWidth val="219"/>
        <c:overlap val="-27"/>
        <c:axId val="1744164144"/>
        <c:axId val="1744174480"/>
      </c:barChart>
      <c:catAx>
        <c:axId val="1744164144"/>
        <c:scaling>
          <c:orientation val="minMax"/>
        </c:scaling>
        <c:delete val="0"/>
        <c:axPos val="b"/>
        <c:numFmt formatCode="General" sourceLinked="1"/>
        <c:majorTickMark val="none"/>
        <c:minorTickMark val="none"/>
        <c:tickLblPos val="high"/>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744174480"/>
        <c:crosses val="autoZero"/>
        <c:auto val="1"/>
        <c:lblAlgn val="ctr"/>
        <c:lblOffset val="100"/>
        <c:noMultiLvlLbl val="0"/>
      </c:catAx>
      <c:valAx>
        <c:axId val="1744174480"/>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744164144"/>
        <c:crosses val="autoZero"/>
        <c:crossBetween val="between"/>
      </c:valAx>
      <c:spPr>
        <a:noFill/>
        <a:ln>
          <a:noFill/>
        </a:ln>
        <a:effectLst/>
      </c:spPr>
    </c:plotArea>
    <c:plotVisOnly val="1"/>
    <c:dispBlanksAs val="gap"/>
    <c:showDLblsOverMax val="0"/>
  </c:chart>
  <c:spPr>
    <a:noFill/>
    <a:ln>
      <a:solidFill>
        <a:schemeClr val="bg1">
          <a:lumMod val="85000"/>
        </a:schemeClr>
      </a:solidFill>
    </a:ln>
    <a:effectLst/>
  </c:spPr>
  <c:txPr>
    <a:bodyPr/>
    <a:lstStyle/>
    <a:p>
      <a:pPr>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1"/>
          <c:showBubbleSize val="0"/>
          <c:showLeaderLines val="0"/>
        </c:dLbls>
        <c:firstSliceAng val="0"/>
        <c:holeSize val="70"/>
      </c:doughnutChart>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defRPr sz="1197"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22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AC5B98-498B-41EF-B5DB-DD10A2C1582E}" type="doc">
      <dgm:prSet loTypeId="urn:microsoft.com/office/officeart/2005/8/layout/pyramid3" loCatId="pyramid" qsTypeId="urn:microsoft.com/office/officeart/2005/8/quickstyle/simple1" qsCatId="simple" csTypeId="urn:microsoft.com/office/officeart/2005/8/colors/accent1_2" csCatId="accent1" phldr="1"/>
      <dgm:spPr/>
    </dgm:pt>
    <dgm:pt modelId="{C194268E-37FF-4EB0-9B7E-6704C2DA780C}">
      <dgm:prSet phldrT="[Text]" custT="1"/>
      <dgm:spPr>
        <a:solidFill>
          <a:srgbClr val="394555"/>
        </a:solidFill>
      </dgm:spPr>
      <dgm:t>
        <a:bodyPr/>
        <a:lstStyle/>
        <a:p>
          <a:r>
            <a:rPr lang="en-IN" sz="1200" dirty="0">
              <a:solidFill>
                <a:schemeClr val="bg1"/>
              </a:solidFill>
              <a:latin typeface="Segoe UI Light" panose="020B0502040204020203" pitchFamily="34" charset="0"/>
            </a:rPr>
            <a:t>Sector/Sub Sector/Country</a:t>
          </a:r>
          <a:endParaRPr lang="en-US" sz="1200" dirty="0">
            <a:solidFill>
              <a:schemeClr val="bg1"/>
            </a:solidFill>
            <a:latin typeface="Segoe UI Light" panose="020B0502040204020203" pitchFamily="34" charset="0"/>
          </a:endParaRPr>
        </a:p>
      </dgm:t>
    </dgm:pt>
    <dgm:pt modelId="{81CA6B3D-E686-402D-BFFA-70E98F000572}" type="parTrans" cxnId="{0E27BED3-318E-4E59-B9E4-157353F1F78E}">
      <dgm:prSet/>
      <dgm:spPr/>
      <dgm:t>
        <a:bodyPr/>
        <a:lstStyle/>
        <a:p>
          <a:endParaRPr lang="en-US" sz="1200"/>
        </a:p>
      </dgm:t>
    </dgm:pt>
    <dgm:pt modelId="{B29961D5-8A15-481B-85DC-C25D542AEB23}" type="sibTrans" cxnId="{0E27BED3-318E-4E59-B9E4-157353F1F78E}">
      <dgm:prSet/>
      <dgm:spPr/>
      <dgm:t>
        <a:bodyPr/>
        <a:lstStyle/>
        <a:p>
          <a:endParaRPr lang="en-US" sz="1200"/>
        </a:p>
      </dgm:t>
    </dgm:pt>
    <dgm:pt modelId="{1EFF2C68-9E74-4FE1-940A-D20690B05C4D}">
      <dgm:prSet phldrT="[Text]" custT="1"/>
      <dgm:spPr>
        <a:solidFill>
          <a:srgbClr val="5B6E87"/>
        </a:solidFill>
      </dgm:spPr>
      <dgm:t>
        <a:bodyPr/>
        <a:lstStyle/>
        <a:p>
          <a:r>
            <a:rPr lang="en-IN" sz="1200" dirty="0">
              <a:solidFill>
                <a:schemeClr val="bg1"/>
              </a:solidFill>
              <a:latin typeface="Segoe UI Light" panose="020B0502040204020203" pitchFamily="34" charset="0"/>
            </a:rPr>
            <a:t>Material Attributes</a:t>
          </a:r>
          <a:endParaRPr lang="en-US" sz="1200" dirty="0">
            <a:solidFill>
              <a:schemeClr val="bg1"/>
            </a:solidFill>
            <a:latin typeface="Segoe UI Light" panose="020B0502040204020203" pitchFamily="34" charset="0"/>
          </a:endParaRPr>
        </a:p>
      </dgm:t>
    </dgm:pt>
    <dgm:pt modelId="{2B6C61F0-8C29-4F81-88DD-948CE925C976}" type="parTrans" cxnId="{FEC85C0D-653E-4DD2-B60C-3DB5D0B858C5}">
      <dgm:prSet/>
      <dgm:spPr/>
      <dgm:t>
        <a:bodyPr/>
        <a:lstStyle/>
        <a:p>
          <a:endParaRPr lang="en-US" sz="1200"/>
        </a:p>
      </dgm:t>
    </dgm:pt>
    <dgm:pt modelId="{9396232B-6A95-4B41-912B-469CAB45750A}" type="sibTrans" cxnId="{FEC85C0D-653E-4DD2-B60C-3DB5D0B858C5}">
      <dgm:prSet/>
      <dgm:spPr/>
      <dgm:t>
        <a:bodyPr/>
        <a:lstStyle/>
        <a:p>
          <a:endParaRPr lang="en-US" sz="1200"/>
        </a:p>
      </dgm:t>
    </dgm:pt>
    <dgm:pt modelId="{D40914D3-2BA2-4C04-A401-38E75F40F08C}">
      <dgm:prSet phldrT="[Text]" custT="1"/>
      <dgm:spPr>
        <a:solidFill>
          <a:schemeClr val="accent5">
            <a:lumMod val="20000"/>
            <a:lumOff val="80000"/>
          </a:schemeClr>
        </a:solidFill>
      </dgm:spPr>
      <dgm:t>
        <a:bodyPr/>
        <a:lstStyle/>
        <a:p>
          <a:r>
            <a:rPr lang="en-IN" sz="1200" dirty="0">
              <a:latin typeface="Segoe UI Light" panose="020B0502040204020203" pitchFamily="34" charset="0"/>
            </a:rPr>
            <a:t>Business Segments</a:t>
          </a:r>
          <a:endParaRPr lang="en-US" sz="1200" dirty="0">
            <a:latin typeface="Segoe UI Light" panose="020B0502040204020203" pitchFamily="34" charset="0"/>
          </a:endParaRPr>
        </a:p>
      </dgm:t>
    </dgm:pt>
    <dgm:pt modelId="{D08C5040-808E-4246-AA59-22D8A9AA0B37}" type="parTrans" cxnId="{B8887286-3D06-4B84-81D1-1FC9773F7BE6}">
      <dgm:prSet/>
      <dgm:spPr/>
      <dgm:t>
        <a:bodyPr/>
        <a:lstStyle/>
        <a:p>
          <a:endParaRPr lang="en-US" sz="1200"/>
        </a:p>
      </dgm:t>
    </dgm:pt>
    <dgm:pt modelId="{A8ED68C7-6AB3-460B-9787-926BE8AA0A9A}" type="sibTrans" cxnId="{B8887286-3D06-4B84-81D1-1FC9773F7BE6}">
      <dgm:prSet/>
      <dgm:spPr/>
      <dgm:t>
        <a:bodyPr/>
        <a:lstStyle/>
        <a:p>
          <a:endParaRPr lang="en-US" sz="1200"/>
        </a:p>
      </dgm:t>
    </dgm:pt>
    <dgm:pt modelId="{4F777D81-7D6D-4E6B-9D8E-DA96BEBDB7C8}">
      <dgm:prSet phldrT="[Text]" custT="1"/>
      <dgm:spPr>
        <a:solidFill>
          <a:schemeClr val="bg1">
            <a:lumMod val="85000"/>
          </a:schemeClr>
        </a:solidFill>
      </dgm:spPr>
      <dgm:t>
        <a:bodyPr/>
        <a:lstStyle/>
        <a:p>
          <a:r>
            <a:rPr lang="en-IN" sz="1200" dirty="0">
              <a:latin typeface="Segoe UI Light" panose="020B0502040204020203" pitchFamily="34" charset="0"/>
            </a:rPr>
            <a:t>Brands</a:t>
          </a:r>
          <a:endParaRPr lang="en-US" sz="1200" dirty="0">
            <a:latin typeface="Segoe UI Light" panose="020B0502040204020203" pitchFamily="34" charset="0"/>
          </a:endParaRPr>
        </a:p>
      </dgm:t>
    </dgm:pt>
    <dgm:pt modelId="{78C678AE-7DEA-4CA0-86C9-5813ACD2149B}" type="parTrans" cxnId="{54532C40-8FFC-4D0A-9789-593D8628CC37}">
      <dgm:prSet/>
      <dgm:spPr/>
      <dgm:t>
        <a:bodyPr/>
        <a:lstStyle/>
        <a:p>
          <a:endParaRPr lang="en-US" sz="1200"/>
        </a:p>
      </dgm:t>
    </dgm:pt>
    <dgm:pt modelId="{B872BBDB-6FB6-4626-B852-909C6311ED58}" type="sibTrans" cxnId="{54532C40-8FFC-4D0A-9789-593D8628CC37}">
      <dgm:prSet/>
      <dgm:spPr/>
      <dgm:t>
        <a:bodyPr/>
        <a:lstStyle/>
        <a:p>
          <a:endParaRPr lang="en-US" sz="1200"/>
        </a:p>
      </dgm:t>
    </dgm:pt>
    <dgm:pt modelId="{71767AF4-740E-46E6-8723-4E0DF9F3DAD7}">
      <dgm:prSet phldrT="[Text]" custT="1"/>
      <dgm:spPr>
        <a:solidFill>
          <a:schemeClr val="bg1">
            <a:lumMod val="95000"/>
          </a:schemeClr>
        </a:solidFill>
      </dgm:spPr>
      <dgm:t>
        <a:bodyPr/>
        <a:lstStyle/>
        <a:p>
          <a:r>
            <a:rPr lang="en-IN" sz="1200" dirty="0">
              <a:latin typeface="Segoe UI Light" panose="020B0502040204020203" pitchFamily="34" charset="0"/>
            </a:rPr>
            <a:t>SKU</a:t>
          </a:r>
          <a:endParaRPr lang="en-US" sz="1200" dirty="0">
            <a:latin typeface="Segoe UI Light" panose="020B0502040204020203" pitchFamily="34" charset="0"/>
          </a:endParaRPr>
        </a:p>
      </dgm:t>
    </dgm:pt>
    <dgm:pt modelId="{C6CB565E-F647-4319-BFDE-9A041C9C0BAA}" type="parTrans" cxnId="{2E822199-F401-40C8-8B4A-D7640E256246}">
      <dgm:prSet/>
      <dgm:spPr/>
      <dgm:t>
        <a:bodyPr/>
        <a:lstStyle/>
        <a:p>
          <a:endParaRPr lang="en-US" sz="1200"/>
        </a:p>
      </dgm:t>
    </dgm:pt>
    <dgm:pt modelId="{B0F119D4-AC49-4D67-9984-531AAD415E96}" type="sibTrans" cxnId="{2E822199-F401-40C8-8B4A-D7640E256246}">
      <dgm:prSet/>
      <dgm:spPr/>
      <dgm:t>
        <a:bodyPr/>
        <a:lstStyle/>
        <a:p>
          <a:endParaRPr lang="en-US" sz="1200"/>
        </a:p>
      </dgm:t>
    </dgm:pt>
    <dgm:pt modelId="{29F34FB2-D90B-4270-8C6A-B2E4B1665DFA}" type="pres">
      <dgm:prSet presAssocID="{D8AC5B98-498B-41EF-B5DB-DD10A2C1582E}" presName="Name0" presStyleCnt="0">
        <dgm:presLayoutVars>
          <dgm:dir/>
          <dgm:animLvl val="lvl"/>
          <dgm:resizeHandles val="exact"/>
        </dgm:presLayoutVars>
      </dgm:prSet>
      <dgm:spPr/>
    </dgm:pt>
    <dgm:pt modelId="{578786C0-93C1-4112-A0FF-50A9355E34FF}" type="pres">
      <dgm:prSet presAssocID="{C194268E-37FF-4EB0-9B7E-6704C2DA780C}" presName="Name8" presStyleCnt="0"/>
      <dgm:spPr/>
    </dgm:pt>
    <dgm:pt modelId="{4935FC91-6694-4E9F-A5C4-DCA5259D0476}" type="pres">
      <dgm:prSet presAssocID="{C194268E-37FF-4EB0-9B7E-6704C2DA780C}" presName="level" presStyleLbl="node1" presStyleIdx="0" presStyleCnt="5" custLinFactNeighborX="-481">
        <dgm:presLayoutVars>
          <dgm:chMax val="1"/>
          <dgm:bulletEnabled val="1"/>
        </dgm:presLayoutVars>
      </dgm:prSet>
      <dgm:spPr/>
    </dgm:pt>
    <dgm:pt modelId="{83924082-CD07-4A4F-BE19-FC8B36C1F3D4}" type="pres">
      <dgm:prSet presAssocID="{C194268E-37FF-4EB0-9B7E-6704C2DA780C}" presName="levelTx" presStyleLbl="revTx" presStyleIdx="0" presStyleCnt="0">
        <dgm:presLayoutVars>
          <dgm:chMax val="1"/>
          <dgm:bulletEnabled val="1"/>
        </dgm:presLayoutVars>
      </dgm:prSet>
      <dgm:spPr/>
    </dgm:pt>
    <dgm:pt modelId="{DAC6E421-C5B6-4AE2-A76A-69AB6336DBE0}" type="pres">
      <dgm:prSet presAssocID="{1EFF2C68-9E74-4FE1-940A-D20690B05C4D}" presName="Name8" presStyleCnt="0"/>
      <dgm:spPr/>
    </dgm:pt>
    <dgm:pt modelId="{1E2F150C-903E-4DB0-9788-B5BF7174300B}" type="pres">
      <dgm:prSet presAssocID="{1EFF2C68-9E74-4FE1-940A-D20690B05C4D}" presName="level" presStyleLbl="node1" presStyleIdx="1" presStyleCnt="5">
        <dgm:presLayoutVars>
          <dgm:chMax val="1"/>
          <dgm:bulletEnabled val="1"/>
        </dgm:presLayoutVars>
      </dgm:prSet>
      <dgm:spPr/>
    </dgm:pt>
    <dgm:pt modelId="{9B02F555-6DC2-4EEB-9ECE-81E3970BE5EE}" type="pres">
      <dgm:prSet presAssocID="{1EFF2C68-9E74-4FE1-940A-D20690B05C4D}" presName="levelTx" presStyleLbl="revTx" presStyleIdx="0" presStyleCnt="0">
        <dgm:presLayoutVars>
          <dgm:chMax val="1"/>
          <dgm:bulletEnabled val="1"/>
        </dgm:presLayoutVars>
      </dgm:prSet>
      <dgm:spPr/>
    </dgm:pt>
    <dgm:pt modelId="{757382B7-873B-4CF0-8D63-AEA1EB9DA9D2}" type="pres">
      <dgm:prSet presAssocID="{D40914D3-2BA2-4C04-A401-38E75F40F08C}" presName="Name8" presStyleCnt="0"/>
      <dgm:spPr/>
    </dgm:pt>
    <dgm:pt modelId="{9CC39095-0A21-42AF-B418-D891E90F83DB}" type="pres">
      <dgm:prSet presAssocID="{D40914D3-2BA2-4C04-A401-38E75F40F08C}" presName="level" presStyleLbl="node1" presStyleIdx="2" presStyleCnt="5">
        <dgm:presLayoutVars>
          <dgm:chMax val="1"/>
          <dgm:bulletEnabled val="1"/>
        </dgm:presLayoutVars>
      </dgm:prSet>
      <dgm:spPr/>
    </dgm:pt>
    <dgm:pt modelId="{CFA2AB6B-3ABB-4B6D-ABF7-6DCA08420449}" type="pres">
      <dgm:prSet presAssocID="{D40914D3-2BA2-4C04-A401-38E75F40F08C}" presName="levelTx" presStyleLbl="revTx" presStyleIdx="0" presStyleCnt="0">
        <dgm:presLayoutVars>
          <dgm:chMax val="1"/>
          <dgm:bulletEnabled val="1"/>
        </dgm:presLayoutVars>
      </dgm:prSet>
      <dgm:spPr/>
    </dgm:pt>
    <dgm:pt modelId="{F0B81F40-8773-4B90-982C-C6D575A44369}" type="pres">
      <dgm:prSet presAssocID="{4F777D81-7D6D-4E6B-9D8E-DA96BEBDB7C8}" presName="Name8" presStyleCnt="0"/>
      <dgm:spPr/>
    </dgm:pt>
    <dgm:pt modelId="{FD86618A-241F-4B2B-9F87-69660EF10FF7}" type="pres">
      <dgm:prSet presAssocID="{4F777D81-7D6D-4E6B-9D8E-DA96BEBDB7C8}" presName="level" presStyleLbl="node1" presStyleIdx="3" presStyleCnt="5">
        <dgm:presLayoutVars>
          <dgm:chMax val="1"/>
          <dgm:bulletEnabled val="1"/>
        </dgm:presLayoutVars>
      </dgm:prSet>
      <dgm:spPr/>
    </dgm:pt>
    <dgm:pt modelId="{C6E34039-1822-4F75-B7CA-5A1D4E35C117}" type="pres">
      <dgm:prSet presAssocID="{4F777D81-7D6D-4E6B-9D8E-DA96BEBDB7C8}" presName="levelTx" presStyleLbl="revTx" presStyleIdx="0" presStyleCnt="0">
        <dgm:presLayoutVars>
          <dgm:chMax val="1"/>
          <dgm:bulletEnabled val="1"/>
        </dgm:presLayoutVars>
      </dgm:prSet>
      <dgm:spPr/>
    </dgm:pt>
    <dgm:pt modelId="{0795639E-9895-405F-A972-C712810FFAB5}" type="pres">
      <dgm:prSet presAssocID="{71767AF4-740E-46E6-8723-4E0DF9F3DAD7}" presName="Name8" presStyleCnt="0"/>
      <dgm:spPr/>
    </dgm:pt>
    <dgm:pt modelId="{BFD2A7A3-70CA-49B8-BD4E-4AD3F50790AD}" type="pres">
      <dgm:prSet presAssocID="{71767AF4-740E-46E6-8723-4E0DF9F3DAD7}" presName="level" presStyleLbl="node1" presStyleIdx="4" presStyleCnt="5">
        <dgm:presLayoutVars>
          <dgm:chMax val="1"/>
          <dgm:bulletEnabled val="1"/>
        </dgm:presLayoutVars>
      </dgm:prSet>
      <dgm:spPr/>
    </dgm:pt>
    <dgm:pt modelId="{348089FE-99F0-4AD8-8A7E-8524924CE130}" type="pres">
      <dgm:prSet presAssocID="{71767AF4-740E-46E6-8723-4E0DF9F3DAD7}" presName="levelTx" presStyleLbl="revTx" presStyleIdx="0" presStyleCnt="0">
        <dgm:presLayoutVars>
          <dgm:chMax val="1"/>
          <dgm:bulletEnabled val="1"/>
        </dgm:presLayoutVars>
      </dgm:prSet>
      <dgm:spPr/>
    </dgm:pt>
  </dgm:ptLst>
  <dgm:cxnLst>
    <dgm:cxn modelId="{71E6C906-E6F2-42F2-9F4C-95E0BC9A7225}" type="presOf" srcId="{C194268E-37FF-4EB0-9B7E-6704C2DA780C}" destId="{83924082-CD07-4A4F-BE19-FC8B36C1F3D4}" srcOrd="1" destOrd="0" presId="urn:microsoft.com/office/officeart/2005/8/layout/pyramid3"/>
    <dgm:cxn modelId="{14C0D20B-D19F-473A-AB04-DD2B70DB8D21}" type="presOf" srcId="{1EFF2C68-9E74-4FE1-940A-D20690B05C4D}" destId="{9B02F555-6DC2-4EEB-9ECE-81E3970BE5EE}" srcOrd="1" destOrd="0" presId="urn:microsoft.com/office/officeart/2005/8/layout/pyramid3"/>
    <dgm:cxn modelId="{FEC85C0D-653E-4DD2-B60C-3DB5D0B858C5}" srcId="{D8AC5B98-498B-41EF-B5DB-DD10A2C1582E}" destId="{1EFF2C68-9E74-4FE1-940A-D20690B05C4D}" srcOrd="1" destOrd="0" parTransId="{2B6C61F0-8C29-4F81-88DD-948CE925C976}" sibTransId="{9396232B-6A95-4B41-912B-469CAB45750A}"/>
    <dgm:cxn modelId="{F7578B0F-20E3-4900-A13E-93256DE3A408}" type="presOf" srcId="{1EFF2C68-9E74-4FE1-940A-D20690B05C4D}" destId="{1E2F150C-903E-4DB0-9788-B5BF7174300B}" srcOrd="0" destOrd="0" presId="urn:microsoft.com/office/officeart/2005/8/layout/pyramid3"/>
    <dgm:cxn modelId="{19B3C837-1E69-4D58-B634-B937BAEC91E0}" type="presOf" srcId="{71767AF4-740E-46E6-8723-4E0DF9F3DAD7}" destId="{348089FE-99F0-4AD8-8A7E-8524924CE130}" srcOrd="1" destOrd="0" presId="urn:microsoft.com/office/officeart/2005/8/layout/pyramid3"/>
    <dgm:cxn modelId="{54532C40-8FFC-4D0A-9789-593D8628CC37}" srcId="{D8AC5B98-498B-41EF-B5DB-DD10A2C1582E}" destId="{4F777D81-7D6D-4E6B-9D8E-DA96BEBDB7C8}" srcOrd="3" destOrd="0" parTransId="{78C678AE-7DEA-4CA0-86C9-5813ACD2149B}" sibTransId="{B872BBDB-6FB6-4626-B852-909C6311ED58}"/>
    <dgm:cxn modelId="{8A27045A-53FD-4A99-8C9A-83A8835DBE5C}" type="presOf" srcId="{71767AF4-740E-46E6-8723-4E0DF9F3DAD7}" destId="{BFD2A7A3-70CA-49B8-BD4E-4AD3F50790AD}" srcOrd="0" destOrd="0" presId="urn:microsoft.com/office/officeart/2005/8/layout/pyramid3"/>
    <dgm:cxn modelId="{7DC5C581-0DFA-4148-9278-4431B800924C}" type="presOf" srcId="{D8AC5B98-498B-41EF-B5DB-DD10A2C1582E}" destId="{29F34FB2-D90B-4270-8C6A-B2E4B1665DFA}" srcOrd="0" destOrd="0" presId="urn:microsoft.com/office/officeart/2005/8/layout/pyramid3"/>
    <dgm:cxn modelId="{B8887286-3D06-4B84-81D1-1FC9773F7BE6}" srcId="{D8AC5B98-498B-41EF-B5DB-DD10A2C1582E}" destId="{D40914D3-2BA2-4C04-A401-38E75F40F08C}" srcOrd="2" destOrd="0" parTransId="{D08C5040-808E-4246-AA59-22D8A9AA0B37}" sibTransId="{A8ED68C7-6AB3-460B-9787-926BE8AA0A9A}"/>
    <dgm:cxn modelId="{85899F8E-C878-48DC-8EEE-154DB32164CE}" type="presOf" srcId="{4F777D81-7D6D-4E6B-9D8E-DA96BEBDB7C8}" destId="{FD86618A-241F-4B2B-9F87-69660EF10FF7}" srcOrd="0" destOrd="0" presId="urn:microsoft.com/office/officeart/2005/8/layout/pyramid3"/>
    <dgm:cxn modelId="{1F534C97-DA9B-4808-9C02-8130A6ACD94F}" type="presOf" srcId="{D40914D3-2BA2-4C04-A401-38E75F40F08C}" destId="{9CC39095-0A21-42AF-B418-D891E90F83DB}" srcOrd="0" destOrd="0" presId="urn:microsoft.com/office/officeart/2005/8/layout/pyramid3"/>
    <dgm:cxn modelId="{2E822199-F401-40C8-8B4A-D7640E256246}" srcId="{D8AC5B98-498B-41EF-B5DB-DD10A2C1582E}" destId="{71767AF4-740E-46E6-8723-4E0DF9F3DAD7}" srcOrd="4" destOrd="0" parTransId="{C6CB565E-F647-4319-BFDE-9A041C9C0BAA}" sibTransId="{B0F119D4-AC49-4D67-9984-531AAD415E96}"/>
    <dgm:cxn modelId="{97674CBC-07C8-4CAD-966C-F4CE7201E53A}" type="presOf" srcId="{D40914D3-2BA2-4C04-A401-38E75F40F08C}" destId="{CFA2AB6B-3ABB-4B6D-ABF7-6DCA08420449}" srcOrd="1" destOrd="0" presId="urn:microsoft.com/office/officeart/2005/8/layout/pyramid3"/>
    <dgm:cxn modelId="{507702C1-2146-41B0-B948-CBA439C4ABA2}" type="presOf" srcId="{C194268E-37FF-4EB0-9B7E-6704C2DA780C}" destId="{4935FC91-6694-4E9F-A5C4-DCA5259D0476}" srcOrd="0" destOrd="0" presId="urn:microsoft.com/office/officeart/2005/8/layout/pyramid3"/>
    <dgm:cxn modelId="{86D26FCD-E5CD-4FF9-99B2-A7F410754FF6}" type="presOf" srcId="{4F777D81-7D6D-4E6B-9D8E-DA96BEBDB7C8}" destId="{C6E34039-1822-4F75-B7CA-5A1D4E35C117}" srcOrd="1" destOrd="0" presId="urn:microsoft.com/office/officeart/2005/8/layout/pyramid3"/>
    <dgm:cxn modelId="{0E27BED3-318E-4E59-B9E4-157353F1F78E}" srcId="{D8AC5B98-498B-41EF-B5DB-DD10A2C1582E}" destId="{C194268E-37FF-4EB0-9B7E-6704C2DA780C}" srcOrd="0" destOrd="0" parTransId="{81CA6B3D-E686-402D-BFFA-70E98F000572}" sibTransId="{B29961D5-8A15-481B-85DC-C25D542AEB23}"/>
    <dgm:cxn modelId="{2975C670-7C69-4914-B0B5-A151CAA6126B}" type="presParOf" srcId="{29F34FB2-D90B-4270-8C6A-B2E4B1665DFA}" destId="{578786C0-93C1-4112-A0FF-50A9355E34FF}" srcOrd="0" destOrd="0" presId="urn:microsoft.com/office/officeart/2005/8/layout/pyramid3"/>
    <dgm:cxn modelId="{1AFDE9AD-05FC-4D72-A0C7-879FDB79378D}" type="presParOf" srcId="{578786C0-93C1-4112-A0FF-50A9355E34FF}" destId="{4935FC91-6694-4E9F-A5C4-DCA5259D0476}" srcOrd="0" destOrd="0" presId="urn:microsoft.com/office/officeart/2005/8/layout/pyramid3"/>
    <dgm:cxn modelId="{14F51596-AC5F-4DBC-A375-18516554D222}" type="presParOf" srcId="{578786C0-93C1-4112-A0FF-50A9355E34FF}" destId="{83924082-CD07-4A4F-BE19-FC8B36C1F3D4}" srcOrd="1" destOrd="0" presId="urn:microsoft.com/office/officeart/2005/8/layout/pyramid3"/>
    <dgm:cxn modelId="{D9011341-217C-45D4-8C22-E92DCF799C94}" type="presParOf" srcId="{29F34FB2-D90B-4270-8C6A-B2E4B1665DFA}" destId="{DAC6E421-C5B6-4AE2-A76A-69AB6336DBE0}" srcOrd="1" destOrd="0" presId="urn:microsoft.com/office/officeart/2005/8/layout/pyramid3"/>
    <dgm:cxn modelId="{85D60126-BFDF-431D-A292-C18C6CE15971}" type="presParOf" srcId="{DAC6E421-C5B6-4AE2-A76A-69AB6336DBE0}" destId="{1E2F150C-903E-4DB0-9788-B5BF7174300B}" srcOrd="0" destOrd="0" presId="urn:microsoft.com/office/officeart/2005/8/layout/pyramid3"/>
    <dgm:cxn modelId="{F4DE748E-B58C-47C8-AAC7-FAF28A9225FD}" type="presParOf" srcId="{DAC6E421-C5B6-4AE2-A76A-69AB6336DBE0}" destId="{9B02F555-6DC2-4EEB-9ECE-81E3970BE5EE}" srcOrd="1" destOrd="0" presId="urn:microsoft.com/office/officeart/2005/8/layout/pyramid3"/>
    <dgm:cxn modelId="{444AAC7A-DD1F-4336-9FF1-ED60BD13119F}" type="presParOf" srcId="{29F34FB2-D90B-4270-8C6A-B2E4B1665DFA}" destId="{757382B7-873B-4CF0-8D63-AEA1EB9DA9D2}" srcOrd="2" destOrd="0" presId="urn:microsoft.com/office/officeart/2005/8/layout/pyramid3"/>
    <dgm:cxn modelId="{485D8C6B-80AD-491C-A96E-02242F124D26}" type="presParOf" srcId="{757382B7-873B-4CF0-8D63-AEA1EB9DA9D2}" destId="{9CC39095-0A21-42AF-B418-D891E90F83DB}" srcOrd="0" destOrd="0" presId="urn:microsoft.com/office/officeart/2005/8/layout/pyramid3"/>
    <dgm:cxn modelId="{E825855F-4CB3-4384-81D6-6DD3D626D70A}" type="presParOf" srcId="{757382B7-873B-4CF0-8D63-AEA1EB9DA9D2}" destId="{CFA2AB6B-3ABB-4B6D-ABF7-6DCA08420449}" srcOrd="1" destOrd="0" presId="urn:microsoft.com/office/officeart/2005/8/layout/pyramid3"/>
    <dgm:cxn modelId="{A2684DF4-2F91-4378-9814-1EBAE12DA901}" type="presParOf" srcId="{29F34FB2-D90B-4270-8C6A-B2E4B1665DFA}" destId="{F0B81F40-8773-4B90-982C-C6D575A44369}" srcOrd="3" destOrd="0" presId="urn:microsoft.com/office/officeart/2005/8/layout/pyramid3"/>
    <dgm:cxn modelId="{2BAB170C-B666-4D32-AC88-66997C5979A3}" type="presParOf" srcId="{F0B81F40-8773-4B90-982C-C6D575A44369}" destId="{FD86618A-241F-4B2B-9F87-69660EF10FF7}" srcOrd="0" destOrd="0" presId="urn:microsoft.com/office/officeart/2005/8/layout/pyramid3"/>
    <dgm:cxn modelId="{EDBA82F5-FE66-434F-A80D-41629D386233}" type="presParOf" srcId="{F0B81F40-8773-4B90-982C-C6D575A44369}" destId="{C6E34039-1822-4F75-B7CA-5A1D4E35C117}" srcOrd="1" destOrd="0" presId="urn:microsoft.com/office/officeart/2005/8/layout/pyramid3"/>
    <dgm:cxn modelId="{B42B16E8-587F-40CF-A272-33092011F3F9}" type="presParOf" srcId="{29F34FB2-D90B-4270-8C6A-B2E4B1665DFA}" destId="{0795639E-9895-405F-A972-C712810FFAB5}" srcOrd="4" destOrd="0" presId="urn:microsoft.com/office/officeart/2005/8/layout/pyramid3"/>
    <dgm:cxn modelId="{0E3BB3CE-6024-4547-9AED-2850755CEA0F}" type="presParOf" srcId="{0795639E-9895-405F-A972-C712810FFAB5}" destId="{BFD2A7A3-70CA-49B8-BD4E-4AD3F50790AD}" srcOrd="0" destOrd="0" presId="urn:microsoft.com/office/officeart/2005/8/layout/pyramid3"/>
    <dgm:cxn modelId="{464063FA-6ADD-4A5F-B096-C1324C931803}" type="presParOf" srcId="{0795639E-9895-405F-A972-C712810FFAB5}" destId="{348089FE-99F0-4AD8-8A7E-8524924CE130}" srcOrd="1" destOrd="0" presId="urn:microsoft.com/office/officeart/2005/8/layout/pyramid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B795A26-DC6D-4109-8F74-632F74E9A160}" type="doc">
      <dgm:prSet loTypeId="urn:microsoft.com/office/officeart/2005/8/layout/chevron1" loCatId="process" qsTypeId="urn:microsoft.com/office/officeart/2005/8/quickstyle/simple2" qsCatId="simple" csTypeId="urn:microsoft.com/office/officeart/2005/8/colors/accent1_2" csCatId="accent1" phldr="1"/>
      <dgm:spPr>
        <a:scene3d>
          <a:camera prst="orthographicFront"/>
          <a:lightRig rig="threePt" dir="t">
            <a:rot lat="0" lon="0" rev="3600000"/>
          </a:lightRig>
        </a:scene3d>
      </dgm:spPr>
    </dgm:pt>
    <dgm:pt modelId="{1EB78EAB-D1AD-4BBB-B235-9FF425B12144}">
      <dgm:prSet phldrT="[Text]" custT="1"/>
      <dgm:spPr>
        <a:solidFill>
          <a:schemeClr val="accent1">
            <a:lumMod val="60000"/>
            <a:lumOff val="40000"/>
          </a:schemeClr>
        </a:solidFill>
        <a:ln w="19050">
          <a:solidFill>
            <a:srgbClr val="FFFFFF"/>
          </a:solidFill>
        </a:ln>
        <a:effectLst>
          <a:outerShdw blurRad="127000" dist="63500" dir="2700000" algn="tl" rotWithShape="0">
            <a:prstClr val="black">
              <a:alpha val="40000"/>
            </a:prstClr>
          </a:outerShdw>
        </a:effectLst>
        <a:scene3d>
          <a:camera prst="orthographicFront"/>
          <a:lightRig rig="threePt" dir="t">
            <a:rot lat="0" lon="0" rev="3600000"/>
          </a:lightRig>
        </a:scene3d>
        <a:sp3d/>
      </dgm:spPr>
      <dgm:t>
        <a:bodyPr/>
        <a:lstStyle/>
        <a:p>
          <a:pPr algn="ctr">
            <a:lnSpc>
              <a:spcPct val="100000"/>
            </a:lnSpc>
          </a:pPr>
          <a:r>
            <a:rPr lang="en-US" sz="2000" b="1" kern="1200" noProof="0" dirty="0">
              <a:solidFill>
                <a:srgbClr val="FFFFFF"/>
              </a:solidFill>
              <a:effectLst>
                <a:outerShdw blurRad="190500" algn="tl" rotWithShape="0">
                  <a:prstClr val="black">
                    <a:alpha val="50000"/>
                  </a:prstClr>
                </a:outerShdw>
              </a:effectLst>
              <a:latin typeface="+mn-lt"/>
              <a:ea typeface="+mn-ea"/>
              <a:cs typeface="Arial" charset="0"/>
            </a:rPr>
            <a:t>Business Context</a:t>
          </a:r>
        </a:p>
      </dgm:t>
    </dgm:pt>
    <dgm:pt modelId="{8E83BEDE-0D97-4A58-9519-956928FDF1CB}" type="sibTrans" cxnId="{637D6005-8614-498E-8A89-A6FF519856B1}">
      <dgm:prSet/>
      <dgm:spPr/>
      <dgm:t>
        <a:bodyPr/>
        <a:lstStyle/>
        <a:p>
          <a:endParaRPr lang="de-DE" sz="2000">
            <a:solidFill>
              <a:schemeClr val="tx1"/>
            </a:solidFill>
          </a:endParaRPr>
        </a:p>
      </dgm:t>
    </dgm:pt>
    <dgm:pt modelId="{FD08B016-FEE6-4116-A596-82F0E738CB53}" type="parTrans" cxnId="{637D6005-8614-498E-8A89-A6FF519856B1}">
      <dgm:prSet/>
      <dgm:spPr/>
      <dgm:t>
        <a:bodyPr/>
        <a:lstStyle/>
        <a:p>
          <a:endParaRPr lang="de-DE" sz="2000">
            <a:solidFill>
              <a:schemeClr val="tx1"/>
            </a:solidFill>
          </a:endParaRPr>
        </a:p>
      </dgm:t>
    </dgm:pt>
    <dgm:pt modelId="{3D8C0FD2-E3EF-43F6-A925-3CAF51F5739F}">
      <dgm:prSet phldrT="[Text]" custT="1"/>
      <dgm:spPr>
        <a:solidFill>
          <a:schemeClr val="accent1">
            <a:lumMod val="75000"/>
          </a:schemeClr>
        </a:solidFill>
        <a:ln w="19050">
          <a:solidFill>
            <a:srgbClr val="FFFFFF"/>
          </a:solidFill>
        </a:ln>
        <a:effectLst>
          <a:outerShdw blurRad="127000" dist="63500" dir="2700000" algn="tl" rotWithShape="0">
            <a:prstClr val="black">
              <a:alpha val="40000"/>
            </a:prstClr>
          </a:outerShdw>
        </a:effectLst>
        <a:scene3d>
          <a:camera prst="orthographicFront"/>
          <a:lightRig rig="threePt" dir="t">
            <a:rot lat="0" lon="0" rev="3600000"/>
          </a:lightRig>
        </a:scene3d>
        <a:sp3d/>
      </dgm:spPr>
      <dgm:t>
        <a:bodyPr/>
        <a:lstStyle/>
        <a:p>
          <a:pPr algn="ctr">
            <a:lnSpc>
              <a:spcPct val="100000"/>
            </a:lnSpc>
          </a:pPr>
          <a:r>
            <a:rPr lang="en-US" sz="2000" b="1" kern="1200" noProof="0" dirty="0">
              <a:solidFill>
                <a:srgbClr val="FFFFFF"/>
              </a:solidFill>
              <a:effectLst>
                <a:outerShdw blurRad="190500" algn="tl" rotWithShape="0">
                  <a:prstClr val="black">
                    <a:alpha val="50000"/>
                  </a:prstClr>
                </a:outerShdw>
              </a:effectLst>
              <a:latin typeface="+mn-lt"/>
              <a:ea typeface="+mn-ea"/>
              <a:cs typeface="Arial" charset="0"/>
            </a:rPr>
            <a:t>LatentView Solution</a:t>
          </a:r>
          <a:endParaRPr lang="en-GB" sz="2000" b="1" kern="1200" dirty="0">
            <a:solidFill>
              <a:srgbClr val="FFFFFF"/>
            </a:solidFill>
            <a:effectLst>
              <a:outerShdw blurRad="190500" algn="tl" rotWithShape="0">
                <a:prstClr val="black">
                  <a:alpha val="50000"/>
                </a:prstClr>
              </a:outerShdw>
            </a:effectLst>
            <a:latin typeface="+mn-lt"/>
            <a:ea typeface="+mn-ea"/>
            <a:cs typeface="Arial" charset="0"/>
          </a:endParaRPr>
        </a:p>
      </dgm:t>
    </dgm:pt>
    <dgm:pt modelId="{B711AF47-4617-4CAF-B6A3-77D6C90D44AC}" type="parTrans" cxnId="{876195A2-FCBB-4084-9527-CFDF843D8F4F}">
      <dgm:prSet/>
      <dgm:spPr/>
      <dgm:t>
        <a:bodyPr/>
        <a:lstStyle/>
        <a:p>
          <a:endParaRPr lang="de-DE" sz="2000"/>
        </a:p>
      </dgm:t>
    </dgm:pt>
    <dgm:pt modelId="{FF396CEE-A988-447F-A1B5-9F3D28E1EE55}" type="sibTrans" cxnId="{876195A2-FCBB-4084-9527-CFDF843D8F4F}">
      <dgm:prSet/>
      <dgm:spPr/>
      <dgm:t>
        <a:bodyPr/>
        <a:lstStyle/>
        <a:p>
          <a:endParaRPr lang="de-DE" sz="2000"/>
        </a:p>
      </dgm:t>
    </dgm:pt>
    <dgm:pt modelId="{D43B58CF-11C6-4481-BAAE-C4AD4B9FAA05}">
      <dgm:prSet phldrT="[Text]" custT="1"/>
      <dgm:spPr>
        <a:solidFill>
          <a:srgbClr val="002060"/>
        </a:solidFill>
        <a:ln w="19050">
          <a:solidFill>
            <a:srgbClr val="FFFFFF"/>
          </a:solidFill>
        </a:ln>
        <a:effectLst>
          <a:outerShdw blurRad="127000" dist="63500" dir="2700000" algn="tl" rotWithShape="0">
            <a:prstClr val="black">
              <a:alpha val="40000"/>
            </a:prstClr>
          </a:outerShdw>
        </a:effectLst>
        <a:scene3d>
          <a:camera prst="orthographicFront"/>
          <a:lightRig rig="threePt" dir="t">
            <a:rot lat="0" lon="0" rev="3600000"/>
          </a:lightRig>
        </a:scene3d>
        <a:sp3d/>
      </dgm:spPr>
      <dgm:t>
        <a:bodyPr/>
        <a:lstStyle/>
        <a:p>
          <a:pPr algn="ctr">
            <a:lnSpc>
              <a:spcPct val="100000"/>
            </a:lnSpc>
          </a:pPr>
          <a:r>
            <a:rPr lang="en-US" sz="2400" b="1" kern="1200" noProof="0" dirty="0">
              <a:solidFill>
                <a:srgbClr val="FFFFFF"/>
              </a:solidFill>
              <a:effectLst>
                <a:outerShdw blurRad="190500" algn="tl" rotWithShape="0">
                  <a:prstClr val="black">
                    <a:alpha val="50000"/>
                  </a:prstClr>
                </a:outerShdw>
              </a:effectLst>
              <a:latin typeface="+mn-lt"/>
              <a:ea typeface="+mn-ea"/>
              <a:cs typeface="Arial" charset="0"/>
            </a:rPr>
            <a:t> </a:t>
          </a:r>
          <a:r>
            <a:rPr lang="en-US" sz="2000" b="1" kern="1200" noProof="0" dirty="0">
              <a:solidFill>
                <a:srgbClr val="FFFFFF"/>
              </a:solidFill>
              <a:effectLst>
                <a:outerShdw blurRad="190500" algn="tl" rotWithShape="0">
                  <a:prstClr val="black">
                    <a:alpha val="50000"/>
                  </a:prstClr>
                </a:outerShdw>
              </a:effectLst>
              <a:latin typeface="+mn-lt"/>
              <a:ea typeface="+mn-ea"/>
              <a:cs typeface="Arial" charset="0"/>
            </a:rPr>
            <a:t>Business Benefits</a:t>
          </a:r>
        </a:p>
      </dgm:t>
    </dgm:pt>
    <dgm:pt modelId="{6F3F10BE-EEC7-47FD-8A3A-DE3D8FAE8E2D}" type="parTrans" cxnId="{B9ACA924-03AB-4D55-A510-4710E49951F8}">
      <dgm:prSet/>
      <dgm:spPr/>
      <dgm:t>
        <a:bodyPr/>
        <a:lstStyle/>
        <a:p>
          <a:endParaRPr lang="de-DE" sz="2000"/>
        </a:p>
      </dgm:t>
    </dgm:pt>
    <dgm:pt modelId="{A2E587A0-86DD-45C0-BCDE-2F7821F8DF0A}" type="sibTrans" cxnId="{B9ACA924-03AB-4D55-A510-4710E49951F8}">
      <dgm:prSet/>
      <dgm:spPr/>
      <dgm:t>
        <a:bodyPr/>
        <a:lstStyle/>
        <a:p>
          <a:endParaRPr lang="de-DE" sz="2000"/>
        </a:p>
      </dgm:t>
    </dgm:pt>
    <dgm:pt modelId="{319CD9AC-274E-407A-AA93-FE302CD92D35}" type="pres">
      <dgm:prSet presAssocID="{8B795A26-DC6D-4109-8F74-632F74E9A160}" presName="Name0" presStyleCnt="0">
        <dgm:presLayoutVars>
          <dgm:dir/>
          <dgm:animLvl val="lvl"/>
          <dgm:resizeHandles val="exact"/>
        </dgm:presLayoutVars>
      </dgm:prSet>
      <dgm:spPr/>
    </dgm:pt>
    <dgm:pt modelId="{FF93B11E-3003-40A7-A903-7420C7650579}" type="pres">
      <dgm:prSet presAssocID="{1EB78EAB-D1AD-4BBB-B235-9FF425B12144}" presName="parTxOnly" presStyleLbl="node1" presStyleIdx="0" presStyleCnt="3">
        <dgm:presLayoutVars>
          <dgm:chMax val="0"/>
          <dgm:chPref val="0"/>
          <dgm:bulletEnabled val="1"/>
        </dgm:presLayoutVars>
      </dgm:prSet>
      <dgm:spPr>
        <a:prstGeom prst="homePlate">
          <a:avLst/>
        </a:prstGeom>
      </dgm:spPr>
    </dgm:pt>
    <dgm:pt modelId="{7BADE975-64C5-4674-B129-07F1C933F9FB}" type="pres">
      <dgm:prSet presAssocID="{8E83BEDE-0D97-4A58-9519-956928FDF1CB}" presName="parTxOnlySpace" presStyleCnt="0"/>
      <dgm:spPr>
        <a:sp3d/>
      </dgm:spPr>
    </dgm:pt>
    <dgm:pt modelId="{8BE2C4C5-D39B-4089-B5FF-57A124528829}" type="pres">
      <dgm:prSet presAssocID="{3D8C0FD2-E3EF-43F6-A925-3CAF51F5739F}" presName="parTxOnly" presStyleLbl="node1" presStyleIdx="1" presStyleCnt="3">
        <dgm:presLayoutVars>
          <dgm:chMax val="0"/>
          <dgm:chPref val="0"/>
          <dgm:bulletEnabled val="1"/>
        </dgm:presLayoutVars>
      </dgm:prSet>
      <dgm:spPr/>
    </dgm:pt>
    <dgm:pt modelId="{4BD7E1D8-1499-44A5-B31F-CC1EBCE1ED4C}" type="pres">
      <dgm:prSet presAssocID="{FF396CEE-A988-447F-A1B5-9F3D28E1EE55}" presName="parTxOnlySpace" presStyleCnt="0"/>
      <dgm:spPr>
        <a:sp3d/>
      </dgm:spPr>
    </dgm:pt>
    <dgm:pt modelId="{5AE90DC1-B7E4-43F4-A2BF-82D94D3E883E}" type="pres">
      <dgm:prSet presAssocID="{D43B58CF-11C6-4481-BAAE-C4AD4B9FAA05}" presName="parTxOnly" presStyleLbl="node1" presStyleIdx="2" presStyleCnt="3">
        <dgm:presLayoutVars>
          <dgm:chMax val="0"/>
          <dgm:chPref val="0"/>
          <dgm:bulletEnabled val="1"/>
        </dgm:presLayoutVars>
      </dgm:prSet>
      <dgm:spPr/>
    </dgm:pt>
  </dgm:ptLst>
  <dgm:cxnLst>
    <dgm:cxn modelId="{637D6005-8614-498E-8A89-A6FF519856B1}" srcId="{8B795A26-DC6D-4109-8F74-632F74E9A160}" destId="{1EB78EAB-D1AD-4BBB-B235-9FF425B12144}" srcOrd="0" destOrd="0" parTransId="{FD08B016-FEE6-4116-A596-82F0E738CB53}" sibTransId="{8E83BEDE-0D97-4A58-9519-956928FDF1CB}"/>
    <dgm:cxn modelId="{B9ACA924-03AB-4D55-A510-4710E49951F8}" srcId="{8B795A26-DC6D-4109-8F74-632F74E9A160}" destId="{D43B58CF-11C6-4481-BAAE-C4AD4B9FAA05}" srcOrd="2" destOrd="0" parTransId="{6F3F10BE-EEC7-47FD-8A3A-DE3D8FAE8E2D}" sibTransId="{A2E587A0-86DD-45C0-BCDE-2F7821F8DF0A}"/>
    <dgm:cxn modelId="{30B8C526-1963-4F5E-8FF6-0D38478DFD42}" type="presOf" srcId="{D43B58CF-11C6-4481-BAAE-C4AD4B9FAA05}" destId="{5AE90DC1-B7E4-43F4-A2BF-82D94D3E883E}" srcOrd="0" destOrd="0" presId="urn:microsoft.com/office/officeart/2005/8/layout/chevron1"/>
    <dgm:cxn modelId="{5A1FD272-87B2-485A-A1A5-4373D5FAF89C}" type="presOf" srcId="{3D8C0FD2-E3EF-43F6-A925-3CAF51F5739F}" destId="{8BE2C4C5-D39B-4089-B5FF-57A124528829}" srcOrd="0" destOrd="0" presId="urn:microsoft.com/office/officeart/2005/8/layout/chevron1"/>
    <dgm:cxn modelId="{4DF57454-BD6B-4942-9C8B-BE4FBE14A104}" type="presOf" srcId="{8B795A26-DC6D-4109-8F74-632F74E9A160}" destId="{319CD9AC-274E-407A-AA93-FE302CD92D35}" srcOrd="0" destOrd="0" presId="urn:microsoft.com/office/officeart/2005/8/layout/chevron1"/>
    <dgm:cxn modelId="{1191B386-33F2-47B3-B966-32875AC88501}" type="presOf" srcId="{1EB78EAB-D1AD-4BBB-B235-9FF425B12144}" destId="{FF93B11E-3003-40A7-A903-7420C7650579}" srcOrd="0" destOrd="0" presId="urn:microsoft.com/office/officeart/2005/8/layout/chevron1"/>
    <dgm:cxn modelId="{876195A2-FCBB-4084-9527-CFDF843D8F4F}" srcId="{8B795A26-DC6D-4109-8F74-632F74E9A160}" destId="{3D8C0FD2-E3EF-43F6-A925-3CAF51F5739F}" srcOrd="1" destOrd="0" parTransId="{B711AF47-4617-4CAF-B6A3-77D6C90D44AC}" sibTransId="{FF396CEE-A988-447F-A1B5-9F3D28E1EE55}"/>
    <dgm:cxn modelId="{427084E1-7AED-4F46-A5FF-AA3262DB2BEB}" type="presParOf" srcId="{319CD9AC-274E-407A-AA93-FE302CD92D35}" destId="{FF93B11E-3003-40A7-A903-7420C7650579}" srcOrd="0" destOrd="0" presId="urn:microsoft.com/office/officeart/2005/8/layout/chevron1"/>
    <dgm:cxn modelId="{32968B9C-088A-4A2C-85C1-7A2E1A2B398E}" type="presParOf" srcId="{319CD9AC-274E-407A-AA93-FE302CD92D35}" destId="{7BADE975-64C5-4674-B129-07F1C933F9FB}" srcOrd="1" destOrd="0" presId="urn:microsoft.com/office/officeart/2005/8/layout/chevron1"/>
    <dgm:cxn modelId="{AE60FAAB-0B6D-4432-BB94-DB6DFA4F5A5B}" type="presParOf" srcId="{319CD9AC-274E-407A-AA93-FE302CD92D35}" destId="{8BE2C4C5-D39B-4089-B5FF-57A124528829}" srcOrd="2" destOrd="0" presId="urn:microsoft.com/office/officeart/2005/8/layout/chevron1"/>
    <dgm:cxn modelId="{CBB0FE80-7510-4DD9-AD34-242A2BF78152}" type="presParOf" srcId="{319CD9AC-274E-407A-AA93-FE302CD92D35}" destId="{4BD7E1D8-1499-44A5-B31F-CC1EBCE1ED4C}" srcOrd="3" destOrd="0" presId="urn:microsoft.com/office/officeart/2005/8/layout/chevron1"/>
    <dgm:cxn modelId="{2A83A13A-5814-4318-B964-F1B3C226BA51}" type="presParOf" srcId="{319CD9AC-274E-407A-AA93-FE302CD92D35}" destId="{5AE90DC1-B7E4-43F4-A2BF-82D94D3E883E}" srcOrd="4" destOrd="0" presId="urn:microsoft.com/office/officeart/2005/8/layout/chevron1"/>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1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AE353F0-C033-41DC-9FAB-67F890A9ACD4}" type="doc">
      <dgm:prSet loTypeId="urn:microsoft.com/office/officeart/2005/8/layout/process1" loCatId="process" qsTypeId="urn:microsoft.com/office/officeart/2005/8/quickstyle/simple5" qsCatId="simple" csTypeId="urn:microsoft.com/office/officeart/2005/8/colors/accent1_2" csCatId="accent1" phldr="1"/>
      <dgm:spPr/>
    </dgm:pt>
    <dgm:pt modelId="{2C6EFC3F-B8F9-408D-B651-B530FBE8E49B}">
      <dgm:prSet phldrT="[Text]" custT="1"/>
      <dgm:spPr/>
      <dgm:t>
        <a:bodyPr/>
        <a:lstStyle/>
        <a:p>
          <a:r>
            <a:rPr lang="en-US" sz="1100" dirty="0"/>
            <a:t>Model 1</a:t>
          </a:r>
          <a:endParaRPr lang="en-IN" sz="1100" dirty="0"/>
        </a:p>
      </dgm:t>
    </dgm:pt>
    <dgm:pt modelId="{D403CDBF-0CE0-4FC4-81E6-C3353132CCE9}" type="parTrans" cxnId="{D447271D-0D59-440B-994C-D832B89CA46E}">
      <dgm:prSet/>
      <dgm:spPr/>
      <dgm:t>
        <a:bodyPr/>
        <a:lstStyle/>
        <a:p>
          <a:endParaRPr lang="en-IN" sz="1200"/>
        </a:p>
      </dgm:t>
    </dgm:pt>
    <dgm:pt modelId="{44FFF9F6-3EBB-451A-8C49-6BC681DCFD08}" type="sibTrans" cxnId="{D447271D-0D59-440B-994C-D832B89CA46E}">
      <dgm:prSet custT="1"/>
      <dgm:spPr/>
      <dgm:t>
        <a:bodyPr/>
        <a:lstStyle/>
        <a:p>
          <a:endParaRPr lang="en-IN" sz="1200"/>
        </a:p>
      </dgm:t>
    </dgm:pt>
    <dgm:pt modelId="{009F7520-CCB0-4D6B-8801-AEF3C4D63C2B}">
      <dgm:prSet phldrT="[Text]" custT="1"/>
      <dgm:spPr/>
      <dgm:t>
        <a:bodyPr/>
        <a:lstStyle/>
        <a:p>
          <a:r>
            <a:rPr lang="en-US" sz="1100" dirty="0"/>
            <a:t>Validation</a:t>
          </a:r>
          <a:endParaRPr lang="en-IN" sz="1100" dirty="0"/>
        </a:p>
      </dgm:t>
    </dgm:pt>
    <dgm:pt modelId="{665709D3-BD6F-40B1-8775-9B1F4ED9CCEA}" type="parTrans" cxnId="{7E174024-F20B-4DFF-8415-E588E527B70A}">
      <dgm:prSet/>
      <dgm:spPr/>
      <dgm:t>
        <a:bodyPr/>
        <a:lstStyle/>
        <a:p>
          <a:endParaRPr lang="en-IN" sz="1200"/>
        </a:p>
      </dgm:t>
    </dgm:pt>
    <dgm:pt modelId="{6BAA9B08-4F41-470C-B3DA-A7792DC54413}" type="sibTrans" cxnId="{7E174024-F20B-4DFF-8415-E588E527B70A}">
      <dgm:prSet/>
      <dgm:spPr/>
      <dgm:t>
        <a:bodyPr/>
        <a:lstStyle/>
        <a:p>
          <a:endParaRPr lang="en-IN" sz="1200"/>
        </a:p>
      </dgm:t>
    </dgm:pt>
    <dgm:pt modelId="{4EC64952-C51D-4874-8D4C-A11709E16E65}" type="pres">
      <dgm:prSet presAssocID="{FAE353F0-C033-41DC-9FAB-67F890A9ACD4}" presName="Name0" presStyleCnt="0">
        <dgm:presLayoutVars>
          <dgm:dir/>
          <dgm:resizeHandles val="exact"/>
        </dgm:presLayoutVars>
      </dgm:prSet>
      <dgm:spPr/>
    </dgm:pt>
    <dgm:pt modelId="{AEB43559-F0CC-4E97-B0F6-2EE4E2C98A8C}" type="pres">
      <dgm:prSet presAssocID="{2C6EFC3F-B8F9-408D-B651-B530FBE8E49B}" presName="node" presStyleLbl="node1" presStyleIdx="0" presStyleCnt="2" custScaleX="62619" custScaleY="100000" custLinFactNeighborY="3373">
        <dgm:presLayoutVars>
          <dgm:bulletEnabled val="1"/>
        </dgm:presLayoutVars>
      </dgm:prSet>
      <dgm:spPr/>
    </dgm:pt>
    <dgm:pt modelId="{EDE0094B-8D76-4F9F-8986-C61753E42194}" type="pres">
      <dgm:prSet presAssocID="{44FFF9F6-3EBB-451A-8C49-6BC681DCFD08}" presName="sibTrans" presStyleLbl="sibTrans2D1" presStyleIdx="0" presStyleCnt="1" custScaleX="51811" custScaleY="67672"/>
      <dgm:spPr/>
    </dgm:pt>
    <dgm:pt modelId="{904237EE-DFC2-43B6-BE01-B20292599095}" type="pres">
      <dgm:prSet presAssocID="{44FFF9F6-3EBB-451A-8C49-6BC681DCFD08}" presName="connectorText" presStyleLbl="sibTrans2D1" presStyleIdx="0" presStyleCnt="1"/>
      <dgm:spPr/>
    </dgm:pt>
    <dgm:pt modelId="{2FCDE27B-EB49-4D47-9121-5639CFDFA3F8}" type="pres">
      <dgm:prSet presAssocID="{009F7520-CCB0-4D6B-8801-AEF3C4D63C2B}" presName="node" presStyleLbl="node1" presStyleIdx="1" presStyleCnt="2" custScaleX="63224">
        <dgm:presLayoutVars>
          <dgm:bulletEnabled val="1"/>
        </dgm:presLayoutVars>
      </dgm:prSet>
      <dgm:spPr/>
    </dgm:pt>
  </dgm:ptLst>
  <dgm:cxnLst>
    <dgm:cxn modelId="{D447271D-0D59-440B-994C-D832B89CA46E}" srcId="{FAE353F0-C033-41DC-9FAB-67F890A9ACD4}" destId="{2C6EFC3F-B8F9-408D-B651-B530FBE8E49B}" srcOrd="0" destOrd="0" parTransId="{D403CDBF-0CE0-4FC4-81E6-C3353132CCE9}" sibTransId="{44FFF9F6-3EBB-451A-8C49-6BC681DCFD08}"/>
    <dgm:cxn modelId="{7E174024-F20B-4DFF-8415-E588E527B70A}" srcId="{FAE353F0-C033-41DC-9FAB-67F890A9ACD4}" destId="{009F7520-CCB0-4D6B-8801-AEF3C4D63C2B}" srcOrd="1" destOrd="0" parTransId="{665709D3-BD6F-40B1-8775-9B1F4ED9CCEA}" sibTransId="{6BAA9B08-4F41-470C-B3DA-A7792DC54413}"/>
    <dgm:cxn modelId="{862635E5-32F7-4D92-9004-FF6660F681B8}" type="presOf" srcId="{44FFF9F6-3EBB-451A-8C49-6BC681DCFD08}" destId="{904237EE-DFC2-43B6-BE01-B20292599095}" srcOrd="1" destOrd="0" presId="urn:microsoft.com/office/officeart/2005/8/layout/process1"/>
    <dgm:cxn modelId="{55B687E8-66DD-437D-92B8-7161CF5723FA}" type="presOf" srcId="{FAE353F0-C033-41DC-9FAB-67F890A9ACD4}" destId="{4EC64952-C51D-4874-8D4C-A11709E16E65}" srcOrd="0" destOrd="0" presId="urn:microsoft.com/office/officeart/2005/8/layout/process1"/>
    <dgm:cxn modelId="{99CE88F6-9D65-450C-9569-29B714486F1F}" type="presOf" srcId="{2C6EFC3F-B8F9-408D-B651-B530FBE8E49B}" destId="{AEB43559-F0CC-4E97-B0F6-2EE4E2C98A8C}" srcOrd="0" destOrd="0" presId="urn:microsoft.com/office/officeart/2005/8/layout/process1"/>
    <dgm:cxn modelId="{FB1F62F8-AF27-4206-89CF-A08214B01C2E}" type="presOf" srcId="{009F7520-CCB0-4D6B-8801-AEF3C4D63C2B}" destId="{2FCDE27B-EB49-4D47-9121-5639CFDFA3F8}" srcOrd="0" destOrd="0" presId="urn:microsoft.com/office/officeart/2005/8/layout/process1"/>
    <dgm:cxn modelId="{189B5FFB-AC1B-4D81-8B0B-4C83653D35CA}" type="presOf" srcId="{44FFF9F6-3EBB-451A-8C49-6BC681DCFD08}" destId="{EDE0094B-8D76-4F9F-8986-C61753E42194}" srcOrd="0" destOrd="0" presId="urn:microsoft.com/office/officeart/2005/8/layout/process1"/>
    <dgm:cxn modelId="{0F2927B9-1314-4117-8023-97BB2BF0444B}" type="presParOf" srcId="{4EC64952-C51D-4874-8D4C-A11709E16E65}" destId="{AEB43559-F0CC-4E97-B0F6-2EE4E2C98A8C}" srcOrd="0" destOrd="0" presId="urn:microsoft.com/office/officeart/2005/8/layout/process1"/>
    <dgm:cxn modelId="{42434E11-26BF-4118-A450-7FCC2A91761C}" type="presParOf" srcId="{4EC64952-C51D-4874-8D4C-A11709E16E65}" destId="{EDE0094B-8D76-4F9F-8986-C61753E42194}" srcOrd="1" destOrd="0" presId="urn:microsoft.com/office/officeart/2005/8/layout/process1"/>
    <dgm:cxn modelId="{9690A146-90B3-4341-9B45-30DA2193A600}" type="presParOf" srcId="{EDE0094B-8D76-4F9F-8986-C61753E42194}" destId="{904237EE-DFC2-43B6-BE01-B20292599095}" srcOrd="0" destOrd="0" presId="urn:microsoft.com/office/officeart/2005/8/layout/process1"/>
    <dgm:cxn modelId="{5C7F9363-6F2A-4B21-9704-8E21E0799CCA}" type="presParOf" srcId="{4EC64952-C51D-4874-8D4C-A11709E16E65}" destId="{2FCDE27B-EB49-4D47-9121-5639CFDFA3F8}" srcOrd="2" destOrd="0" presId="urn:microsoft.com/office/officeart/2005/8/layout/process1"/>
  </dgm:cxnLst>
  <dgm:bg/>
  <dgm:whole>
    <a:ln cap="rnd">
      <a:noFill/>
      <a:prstDash val="lgDash"/>
    </a:ln>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AE353F0-C033-41DC-9FAB-67F890A9ACD4}" type="doc">
      <dgm:prSet loTypeId="urn:microsoft.com/office/officeart/2005/8/layout/process1" loCatId="process" qsTypeId="urn:microsoft.com/office/officeart/2005/8/quickstyle/simple5" qsCatId="simple" csTypeId="urn:microsoft.com/office/officeart/2005/8/colors/accent1_2" csCatId="accent1" phldr="1"/>
      <dgm:spPr/>
    </dgm:pt>
    <dgm:pt modelId="{2C6EFC3F-B8F9-408D-B651-B530FBE8E49B}">
      <dgm:prSet phldrT="[Text]" custT="1"/>
      <dgm:spPr/>
      <dgm:t>
        <a:bodyPr/>
        <a:lstStyle/>
        <a:p>
          <a:r>
            <a:rPr lang="en-US" sz="1100" dirty="0"/>
            <a:t>Model 2</a:t>
          </a:r>
          <a:endParaRPr lang="en-IN" sz="1100" dirty="0"/>
        </a:p>
      </dgm:t>
    </dgm:pt>
    <dgm:pt modelId="{D403CDBF-0CE0-4FC4-81E6-C3353132CCE9}" type="parTrans" cxnId="{D447271D-0D59-440B-994C-D832B89CA46E}">
      <dgm:prSet/>
      <dgm:spPr/>
      <dgm:t>
        <a:bodyPr/>
        <a:lstStyle/>
        <a:p>
          <a:endParaRPr lang="en-IN" sz="1100"/>
        </a:p>
      </dgm:t>
    </dgm:pt>
    <dgm:pt modelId="{44FFF9F6-3EBB-451A-8C49-6BC681DCFD08}" type="sibTrans" cxnId="{D447271D-0D59-440B-994C-D832B89CA46E}">
      <dgm:prSet custT="1"/>
      <dgm:spPr/>
      <dgm:t>
        <a:bodyPr/>
        <a:lstStyle/>
        <a:p>
          <a:endParaRPr lang="en-IN" sz="1100"/>
        </a:p>
      </dgm:t>
    </dgm:pt>
    <dgm:pt modelId="{009F7520-CCB0-4D6B-8801-AEF3C4D63C2B}">
      <dgm:prSet phldrT="[Text]" custT="1"/>
      <dgm:spPr/>
      <dgm:t>
        <a:bodyPr/>
        <a:lstStyle/>
        <a:p>
          <a:r>
            <a:rPr lang="en-US" sz="1100" dirty="0"/>
            <a:t>Validation</a:t>
          </a:r>
          <a:endParaRPr lang="en-IN" sz="1100" dirty="0"/>
        </a:p>
      </dgm:t>
    </dgm:pt>
    <dgm:pt modelId="{665709D3-BD6F-40B1-8775-9B1F4ED9CCEA}" type="parTrans" cxnId="{7E174024-F20B-4DFF-8415-E588E527B70A}">
      <dgm:prSet/>
      <dgm:spPr/>
      <dgm:t>
        <a:bodyPr/>
        <a:lstStyle/>
        <a:p>
          <a:endParaRPr lang="en-IN" sz="1100"/>
        </a:p>
      </dgm:t>
    </dgm:pt>
    <dgm:pt modelId="{6BAA9B08-4F41-470C-B3DA-A7792DC54413}" type="sibTrans" cxnId="{7E174024-F20B-4DFF-8415-E588E527B70A}">
      <dgm:prSet/>
      <dgm:spPr/>
      <dgm:t>
        <a:bodyPr/>
        <a:lstStyle/>
        <a:p>
          <a:endParaRPr lang="en-IN" sz="1100"/>
        </a:p>
      </dgm:t>
    </dgm:pt>
    <dgm:pt modelId="{4EC64952-C51D-4874-8D4C-A11709E16E65}" type="pres">
      <dgm:prSet presAssocID="{FAE353F0-C033-41DC-9FAB-67F890A9ACD4}" presName="Name0" presStyleCnt="0">
        <dgm:presLayoutVars>
          <dgm:dir/>
          <dgm:resizeHandles val="exact"/>
        </dgm:presLayoutVars>
      </dgm:prSet>
      <dgm:spPr/>
    </dgm:pt>
    <dgm:pt modelId="{AEB43559-F0CC-4E97-B0F6-2EE4E2C98A8C}" type="pres">
      <dgm:prSet presAssocID="{2C6EFC3F-B8F9-408D-B651-B530FBE8E49B}" presName="node" presStyleLbl="node1" presStyleIdx="0" presStyleCnt="2" custScaleX="62619" custScaleY="100000" custLinFactNeighborY="3373">
        <dgm:presLayoutVars>
          <dgm:bulletEnabled val="1"/>
        </dgm:presLayoutVars>
      </dgm:prSet>
      <dgm:spPr/>
    </dgm:pt>
    <dgm:pt modelId="{EDE0094B-8D76-4F9F-8986-C61753E42194}" type="pres">
      <dgm:prSet presAssocID="{44FFF9F6-3EBB-451A-8C49-6BC681DCFD08}" presName="sibTrans" presStyleLbl="sibTrans2D1" presStyleIdx="0" presStyleCnt="1" custScaleX="51811" custScaleY="67672"/>
      <dgm:spPr/>
    </dgm:pt>
    <dgm:pt modelId="{904237EE-DFC2-43B6-BE01-B20292599095}" type="pres">
      <dgm:prSet presAssocID="{44FFF9F6-3EBB-451A-8C49-6BC681DCFD08}" presName="connectorText" presStyleLbl="sibTrans2D1" presStyleIdx="0" presStyleCnt="1"/>
      <dgm:spPr/>
    </dgm:pt>
    <dgm:pt modelId="{2FCDE27B-EB49-4D47-9121-5639CFDFA3F8}" type="pres">
      <dgm:prSet presAssocID="{009F7520-CCB0-4D6B-8801-AEF3C4D63C2B}" presName="node" presStyleLbl="node1" presStyleIdx="1" presStyleCnt="2" custScaleX="63224">
        <dgm:presLayoutVars>
          <dgm:bulletEnabled val="1"/>
        </dgm:presLayoutVars>
      </dgm:prSet>
      <dgm:spPr/>
    </dgm:pt>
  </dgm:ptLst>
  <dgm:cxnLst>
    <dgm:cxn modelId="{3F56B610-40C3-47FA-9A12-62C503E14928}" type="presOf" srcId="{FAE353F0-C033-41DC-9FAB-67F890A9ACD4}" destId="{4EC64952-C51D-4874-8D4C-A11709E16E65}" srcOrd="0" destOrd="0" presId="urn:microsoft.com/office/officeart/2005/8/layout/process1"/>
    <dgm:cxn modelId="{B7BD1915-DF09-4C24-A078-A4375B41D180}" type="presOf" srcId="{44FFF9F6-3EBB-451A-8C49-6BC681DCFD08}" destId="{EDE0094B-8D76-4F9F-8986-C61753E42194}" srcOrd="0" destOrd="0" presId="urn:microsoft.com/office/officeart/2005/8/layout/process1"/>
    <dgm:cxn modelId="{D447271D-0D59-440B-994C-D832B89CA46E}" srcId="{FAE353F0-C033-41DC-9FAB-67F890A9ACD4}" destId="{2C6EFC3F-B8F9-408D-B651-B530FBE8E49B}" srcOrd="0" destOrd="0" parTransId="{D403CDBF-0CE0-4FC4-81E6-C3353132CCE9}" sibTransId="{44FFF9F6-3EBB-451A-8C49-6BC681DCFD08}"/>
    <dgm:cxn modelId="{7AB3DA20-0E3F-414F-9D48-70E289148DE7}" type="presOf" srcId="{44FFF9F6-3EBB-451A-8C49-6BC681DCFD08}" destId="{904237EE-DFC2-43B6-BE01-B20292599095}" srcOrd="1" destOrd="0" presId="urn:microsoft.com/office/officeart/2005/8/layout/process1"/>
    <dgm:cxn modelId="{7E174024-F20B-4DFF-8415-E588E527B70A}" srcId="{FAE353F0-C033-41DC-9FAB-67F890A9ACD4}" destId="{009F7520-CCB0-4D6B-8801-AEF3C4D63C2B}" srcOrd="1" destOrd="0" parTransId="{665709D3-BD6F-40B1-8775-9B1F4ED9CCEA}" sibTransId="{6BAA9B08-4F41-470C-B3DA-A7792DC54413}"/>
    <dgm:cxn modelId="{4D68717D-5B1D-4A68-A4F3-5F184F5E5B70}" type="presOf" srcId="{009F7520-CCB0-4D6B-8801-AEF3C4D63C2B}" destId="{2FCDE27B-EB49-4D47-9121-5639CFDFA3F8}" srcOrd="0" destOrd="0" presId="urn:microsoft.com/office/officeart/2005/8/layout/process1"/>
    <dgm:cxn modelId="{53F086D6-66A6-4154-8DC5-8BCD544393B0}" type="presOf" srcId="{2C6EFC3F-B8F9-408D-B651-B530FBE8E49B}" destId="{AEB43559-F0CC-4E97-B0F6-2EE4E2C98A8C}" srcOrd="0" destOrd="0" presId="urn:microsoft.com/office/officeart/2005/8/layout/process1"/>
    <dgm:cxn modelId="{93734A85-589A-4CEC-A6A6-DD98CA077E02}" type="presParOf" srcId="{4EC64952-C51D-4874-8D4C-A11709E16E65}" destId="{AEB43559-F0CC-4E97-B0F6-2EE4E2C98A8C}" srcOrd="0" destOrd="0" presId="urn:microsoft.com/office/officeart/2005/8/layout/process1"/>
    <dgm:cxn modelId="{C62AF68D-405B-4CD9-8020-83429F7BB740}" type="presParOf" srcId="{4EC64952-C51D-4874-8D4C-A11709E16E65}" destId="{EDE0094B-8D76-4F9F-8986-C61753E42194}" srcOrd="1" destOrd="0" presId="urn:microsoft.com/office/officeart/2005/8/layout/process1"/>
    <dgm:cxn modelId="{4D4733D8-134C-488A-9472-B7C46D3339C6}" type="presParOf" srcId="{EDE0094B-8D76-4F9F-8986-C61753E42194}" destId="{904237EE-DFC2-43B6-BE01-B20292599095}" srcOrd="0" destOrd="0" presId="urn:microsoft.com/office/officeart/2005/8/layout/process1"/>
    <dgm:cxn modelId="{0EC60468-2560-47BF-A39F-EBE38CC4F4A2}" type="presParOf" srcId="{4EC64952-C51D-4874-8D4C-A11709E16E65}" destId="{2FCDE27B-EB49-4D47-9121-5639CFDFA3F8}" srcOrd="2" destOrd="0" presId="urn:microsoft.com/office/officeart/2005/8/layout/process1"/>
  </dgm:cxnLst>
  <dgm:bg/>
  <dgm:whole>
    <a:ln cap="rnd">
      <a:noFill/>
      <a:prstDash val="lgDash"/>
    </a:ln>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AE353F0-C033-41DC-9FAB-67F890A9ACD4}" type="doc">
      <dgm:prSet loTypeId="urn:microsoft.com/office/officeart/2005/8/layout/process1" loCatId="process" qsTypeId="urn:microsoft.com/office/officeart/2005/8/quickstyle/simple5" qsCatId="simple" csTypeId="urn:microsoft.com/office/officeart/2005/8/colors/accent1_2" csCatId="accent1" phldr="1"/>
      <dgm:spPr/>
    </dgm:pt>
    <dgm:pt modelId="{2C6EFC3F-B8F9-408D-B651-B530FBE8E49B}">
      <dgm:prSet phldrT="[Text]" custT="1"/>
      <dgm:spPr/>
      <dgm:t>
        <a:bodyPr/>
        <a:lstStyle/>
        <a:p>
          <a:r>
            <a:rPr lang="en-US" sz="1100" dirty="0"/>
            <a:t>Model n</a:t>
          </a:r>
          <a:endParaRPr lang="en-IN" sz="1100" dirty="0"/>
        </a:p>
      </dgm:t>
    </dgm:pt>
    <dgm:pt modelId="{D403CDBF-0CE0-4FC4-81E6-C3353132CCE9}" type="parTrans" cxnId="{D447271D-0D59-440B-994C-D832B89CA46E}">
      <dgm:prSet/>
      <dgm:spPr/>
      <dgm:t>
        <a:bodyPr/>
        <a:lstStyle/>
        <a:p>
          <a:endParaRPr lang="en-IN" sz="1200"/>
        </a:p>
      </dgm:t>
    </dgm:pt>
    <dgm:pt modelId="{44FFF9F6-3EBB-451A-8C49-6BC681DCFD08}" type="sibTrans" cxnId="{D447271D-0D59-440B-994C-D832B89CA46E}">
      <dgm:prSet custT="1"/>
      <dgm:spPr/>
      <dgm:t>
        <a:bodyPr/>
        <a:lstStyle/>
        <a:p>
          <a:endParaRPr lang="en-IN" sz="1200"/>
        </a:p>
      </dgm:t>
    </dgm:pt>
    <dgm:pt modelId="{009F7520-CCB0-4D6B-8801-AEF3C4D63C2B}">
      <dgm:prSet phldrT="[Text]" custT="1"/>
      <dgm:spPr/>
      <dgm:t>
        <a:bodyPr/>
        <a:lstStyle/>
        <a:p>
          <a:r>
            <a:rPr lang="en-US" sz="1100" dirty="0"/>
            <a:t>Validation</a:t>
          </a:r>
          <a:endParaRPr lang="en-IN" sz="1100" dirty="0"/>
        </a:p>
      </dgm:t>
    </dgm:pt>
    <dgm:pt modelId="{665709D3-BD6F-40B1-8775-9B1F4ED9CCEA}" type="parTrans" cxnId="{7E174024-F20B-4DFF-8415-E588E527B70A}">
      <dgm:prSet/>
      <dgm:spPr/>
      <dgm:t>
        <a:bodyPr/>
        <a:lstStyle/>
        <a:p>
          <a:endParaRPr lang="en-IN" sz="1200"/>
        </a:p>
      </dgm:t>
    </dgm:pt>
    <dgm:pt modelId="{6BAA9B08-4F41-470C-B3DA-A7792DC54413}" type="sibTrans" cxnId="{7E174024-F20B-4DFF-8415-E588E527B70A}">
      <dgm:prSet/>
      <dgm:spPr/>
      <dgm:t>
        <a:bodyPr/>
        <a:lstStyle/>
        <a:p>
          <a:endParaRPr lang="en-IN" sz="1200"/>
        </a:p>
      </dgm:t>
    </dgm:pt>
    <dgm:pt modelId="{4EC64952-C51D-4874-8D4C-A11709E16E65}" type="pres">
      <dgm:prSet presAssocID="{FAE353F0-C033-41DC-9FAB-67F890A9ACD4}" presName="Name0" presStyleCnt="0">
        <dgm:presLayoutVars>
          <dgm:dir/>
          <dgm:resizeHandles val="exact"/>
        </dgm:presLayoutVars>
      </dgm:prSet>
      <dgm:spPr/>
    </dgm:pt>
    <dgm:pt modelId="{AEB43559-F0CC-4E97-B0F6-2EE4E2C98A8C}" type="pres">
      <dgm:prSet presAssocID="{2C6EFC3F-B8F9-408D-B651-B530FBE8E49B}" presName="node" presStyleLbl="node1" presStyleIdx="0" presStyleCnt="2" custScaleX="62619" custScaleY="100000" custLinFactNeighborY="3373">
        <dgm:presLayoutVars>
          <dgm:bulletEnabled val="1"/>
        </dgm:presLayoutVars>
      </dgm:prSet>
      <dgm:spPr/>
    </dgm:pt>
    <dgm:pt modelId="{EDE0094B-8D76-4F9F-8986-C61753E42194}" type="pres">
      <dgm:prSet presAssocID="{44FFF9F6-3EBB-451A-8C49-6BC681DCFD08}" presName="sibTrans" presStyleLbl="sibTrans2D1" presStyleIdx="0" presStyleCnt="1" custScaleX="51811" custScaleY="67672"/>
      <dgm:spPr/>
    </dgm:pt>
    <dgm:pt modelId="{904237EE-DFC2-43B6-BE01-B20292599095}" type="pres">
      <dgm:prSet presAssocID="{44FFF9F6-3EBB-451A-8C49-6BC681DCFD08}" presName="connectorText" presStyleLbl="sibTrans2D1" presStyleIdx="0" presStyleCnt="1"/>
      <dgm:spPr/>
    </dgm:pt>
    <dgm:pt modelId="{2FCDE27B-EB49-4D47-9121-5639CFDFA3F8}" type="pres">
      <dgm:prSet presAssocID="{009F7520-CCB0-4D6B-8801-AEF3C4D63C2B}" presName="node" presStyleLbl="node1" presStyleIdx="1" presStyleCnt="2" custScaleX="63224">
        <dgm:presLayoutVars>
          <dgm:bulletEnabled val="1"/>
        </dgm:presLayoutVars>
      </dgm:prSet>
      <dgm:spPr/>
    </dgm:pt>
  </dgm:ptLst>
  <dgm:cxnLst>
    <dgm:cxn modelId="{D447271D-0D59-440B-994C-D832B89CA46E}" srcId="{FAE353F0-C033-41DC-9FAB-67F890A9ACD4}" destId="{2C6EFC3F-B8F9-408D-B651-B530FBE8E49B}" srcOrd="0" destOrd="0" parTransId="{D403CDBF-0CE0-4FC4-81E6-C3353132CCE9}" sibTransId="{44FFF9F6-3EBB-451A-8C49-6BC681DCFD08}"/>
    <dgm:cxn modelId="{7E174024-F20B-4DFF-8415-E588E527B70A}" srcId="{FAE353F0-C033-41DC-9FAB-67F890A9ACD4}" destId="{009F7520-CCB0-4D6B-8801-AEF3C4D63C2B}" srcOrd="1" destOrd="0" parTransId="{665709D3-BD6F-40B1-8775-9B1F4ED9CCEA}" sibTransId="{6BAA9B08-4F41-470C-B3DA-A7792DC54413}"/>
    <dgm:cxn modelId="{72587048-107B-4A92-8346-BB42128E9128}" type="presOf" srcId="{FAE353F0-C033-41DC-9FAB-67F890A9ACD4}" destId="{4EC64952-C51D-4874-8D4C-A11709E16E65}" srcOrd="0" destOrd="0" presId="urn:microsoft.com/office/officeart/2005/8/layout/process1"/>
    <dgm:cxn modelId="{3A90D871-2949-421D-A0EF-47F4EB7E8C42}" type="presOf" srcId="{009F7520-CCB0-4D6B-8801-AEF3C4D63C2B}" destId="{2FCDE27B-EB49-4D47-9121-5639CFDFA3F8}" srcOrd="0" destOrd="0" presId="urn:microsoft.com/office/officeart/2005/8/layout/process1"/>
    <dgm:cxn modelId="{70C97DA8-1D5D-43E6-A97B-EC51D8AFDE57}" type="presOf" srcId="{44FFF9F6-3EBB-451A-8C49-6BC681DCFD08}" destId="{EDE0094B-8D76-4F9F-8986-C61753E42194}" srcOrd="0" destOrd="0" presId="urn:microsoft.com/office/officeart/2005/8/layout/process1"/>
    <dgm:cxn modelId="{5FC776B4-6E78-46EB-8B2D-D28D7C362228}" type="presOf" srcId="{44FFF9F6-3EBB-451A-8C49-6BC681DCFD08}" destId="{904237EE-DFC2-43B6-BE01-B20292599095}" srcOrd="1" destOrd="0" presId="urn:microsoft.com/office/officeart/2005/8/layout/process1"/>
    <dgm:cxn modelId="{B1B6F7D8-9D76-40FB-82A5-F3ADE9CB1A36}" type="presOf" srcId="{2C6EFC3F-B8F9-408D-B651-B530FBE8E49B}" destId="{AEB43559-F0CC-4E97-B0F6-2EE4E2C98A8C}" srcOrd="0" destOrd="0" presId="urn:microsoft.com/office/officeart/2005/8/layout/process1"/>
    <dgm:cxn modelId="{E4A78462-68D5-447A-852B-11D3423E9A36}" type="presParOf" srcId="{4EC64952-C51D-4874-8D4C-A11709E16E65}" destId="{AEB43559-F0CC-4E97-B0F6-2EE4E2C98A8C}" srcOrd="0" destOrd="0" presId="urn:microsoft.com/office/officeart/2005/8/layout/process1"/>
    <dgm:cxn modelId="{E36E86A1-55F6-43ED-B60C-F10E8314DDA9}" type="presParOf" srcId="{4EC64952-C51D-4874-8D4C-A11709E16E65}" destId="{EDE0094B-8D76-4F9F-8986-C61753E42194}" srcOrd="1" destOrd="0" presId="urn:microsoft.com/office/officeart/2005/8/layout/process1"/>
    <dgm:cxn modelId="{319ED677-BE22-4EE0-B3BA-B4611A2A4B8E}" type="presParOf" srcId="{EDE0094B-8D76-4F9F-8986-C61753E42194}" destId="{904237EE-DFC2-43B6-BE01-B20292599095}" srcOrd="0" destOrd="0" presId="urn:microsoft.com/office/officeart/2005/8/layout/process1"/>
    <dgm:cxn modelId="{2BDAA2BE-4723-4E9E-8324-FCBE35A04F1F}" type="presParOf" srcId="{4EC64952-C51D-4874-8D4C-A11709E16E65}" destId="{2FCDE27B-EB49-4D47-9121-5639CFDFA3F8}" srcOrd="2" destOrd="0" presId="urn:microsoft.com/office/officeart/2005/8/layout/process1"/>
  </dgm:cxnLst>
  <dgm:bg/>
  <dgm:whole>
    <a:ln cap="rnd">
      <a:noFill/>
      <a:prstDash val="lgDash"/>
    </a:ln>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8AC5B98-498B-41EF-B5DB-DD10A2C1582E}" type="doc">
      <dgm:prSet loTypeId="urn:microsoft.com/office/officeart/2005/8/layout/pyramid3" loCatId="pyramid" qsTypeId="urn:microsoft.com/office/officeart/2005/8/quickstyle/simple1" qsCatId="simple" csTypeId="urn:microsoft.com/office/officeart/2005/8/colors/accent1_2" csCatId="accent1" phldr="1"/>
      <dgm:spPr/>
    </dgm:pt>
    <dgm:pt modelId="{C194268E-37FF-4EB0-9B7E-6704C2DA780C}">
      <dgm:prSet phldrT="[Text]"/>
      <dgm:spPr/>
      <dgm:t>
        <a:bodyPr/>
        <a:lstStyle/>
        <a:p>
          <a:r>
            <a:rPr lang="en-IN" dirty="0"/>
            <a:t>Sector/Sub Sector/Country</a:t>
          </a:r>
          <a:endParaRPr lang="en-US" dirty="0"/>
        </a:p>
      </dgm:t>
    </dgm:pt>
    <dgm:pt modelId="{81CA6B3D-E686-402D-BFFA-70E98F000572}" type="parTrans" cxnId="{0E27BED3-318E-4E59-B9E4-157353F1F78E}">
      <dgm:prSet/>
      <dgm:spPr/>
      <dgm:t>
        <a:bodyPr/>
        <a:lstStyle/>
        <a:p>
          <a:endParaRPr lang="en-US"/>
        </a:p>
      </dgm:t>
    </dgm:pt>
    <dgm:pt modelId="{B29961D5-8A15-481B-85DC-C25D542AEB23}" type="sibTrans" cxnId="{0E27BED3-318E-4E59-B9E4-157353F1F78E}">
      <dgm:prSet/>
      <dgm:spPr/>
      <dgm:t>
        <a:bodyPr/>
        <a:lstStyle/>
        <a:p>
          <a:endParaRPr lang="en-US"/>
        </a:p>
      </dgm:t>
    </dgm:pt>
    <dgm:pt modelId="{1EFF2C68-9E74-4FE1-940A-D20690B05C4D}">
      <dgm:prSet phldrT="[Text]"/>
      <dgm:spPr/>
      <dgm:t>
        <a:bodyPr/>
        <a:lstStyle/>
        <a:p>
          <a:r>
            <a:rPr lang="en-IN" dirty="0"/>
            <a:t>Material Attributes</a:t>
          </a:r>
          <a:endParaRPr lang="en-US" dirty="0"/>
        </a:p>
      </dgm:t>
    </dgm:pt>
    <dgm:pt modelId="{2B6C61F0-8C29-4F81-88DD-948CE925C976}" type="parTrans" cxnId="{FEC85C0D-653E-4DD2-B60C-3DB5D0B858C5}">
      <dgm:prSet/>
      <dgm:spPr/>
      <dgm:t>
        <a:bodyPr/>
        <a:lstStyle/>
        <a:p>
          <a:endParaRPr lang="en-US"/>
        </a:p>
      </dgm:t>
    </dgm:pt>
    <dgm:pt modelId="{9396232B-6A95-4B41-912B-469CAB45750A}" type="sibTrans" cxnId="{FEC85C0D-653E-4DD2-B60C-3DB5D0B858C5}">
      <dgm:prSet/>
      <dgm:spPr/>
      <dgm:t>
        <a:bodyPr/>
        <a:lstStyle/>
        <a:p>
          <a:endParaRPr lang="en-US"/>
        </a:p>
      </dgm:t>
    </dgm:pt>
    <dgm:pt modelId="{D40914D3-2BA2-4C04-A401-38E75F40F08C}">
      <dgm:prSet phldrT="[Text]"/>
      <dgm:spPr/>
      <dgm:t>
        <a:bodyPr/>
        <a:lstStyle/>
        <a:p>
          <a:r>
            <a:rPr lang="en-IN" dirty="0"/>
            <a:t>Business Segments</a:t>
          </a:r>
          <a:endParaRPr lang="en-US" dirty="0"/>
        </a:p>
      </dgm:t>
    </dgm:pt>
    <dgm:pt modelId="{D08C5040-808E-4246-AA59-22D8A9AA0B37}" type="parTrans" cxnId="{B8887286-3D06-4B84-81D1-1FC9773F7BE6}">
      <dgm:prSet/>
      <dgm:spPr/>
      <dgm:t>
        <a:bodyPr/>
        <a:lstStyle/>
        <a:p>
          <a:endParaRPr lang="en-US"/>
        </a:p>
      </dgm:t>
    </dgm:pt>
    <dgm:pt modelId="{A8ED68C7-6AB3-460B-9787-926BE8AA0A9A}" type="sibTrans" cxnId="{B8887286-3D06-4B84-81D1-1FC9773F7BE6}">
      <dgm:prSet/>
      <dgm:spPr/>
      <dgm:t>
        <a:bodyPr/>
        <a:lstStyle/>
        <a:p>
          <a:endParaRPr lang="en-US"/>
        </a:p>
      </dgm:t>
    </dgm:pt>
    <dgm:pt modelId="{4F777D81-7D6D-4E6B-9D8E-DA96BEBDB7C8}">
      <dgm:prSet phldrT="[Text]"/>
      <dgm:spPr/>
      <dgm:t>
        <a:bodyPr/>
        <a:lstStyle/>
        <a:p>
          <a:r>
            <a:rPr lang="en-IN" dirty="0"/>
            <a:t>Brands</a:t>
          </a:r>
          <a:endParaRPr lang="en-US" dirty="0"/>
        </a:p>
      </dgm:t>
    </dgm:pt>
    <dgm:pt modelId="{78C678AE-7DEA-4CA0-86C9-5813ACD2149B}" type="parTrans" cxnId="{54532C40-8FFC-4D0A-9789-593D8628CC37}">
      <dgm:prSet/>
      <dgm:spPr/>
      <dgm:t>
        <a:bodyPr/>
        <a:lstStyle/>
        <a:p>
          <a:endParaRPr lang="en-US"/>
        </a:p>
      </dgm:t>
    </dgm:pt>
    <dgm:pt modelId="{B872BBDB-6FB6-4626-B852-909C6311ED58}" type="sibTrans" cxnId="{54532C40-8FFC-4D0A-9789-593D8628CC37}">
      <dgm:prSet/>
      <dgm:spPr/>
      <dgm:t>
        <a:bodyPr/>
        <a:lstStyle/>
        <a:p>
          <a:endParaRPr lang="en-US"/>
        </a:p>
      </dgm:t>
    </dgm:pt>
    <dgm:pt modelId="{71767AF4-740E-46E6-8723-4E0DF9F3DAD7}">
      <dgm:prSet phldrT="[Text]"/>
      <dgm:spPr/>
      <dgm:t>
        <a:bodyPr/>
        <a:lstStyle/>
        <a:p>
          <a:r>
            <a:rPr lang="en-IN" dirty="0"/>
            <a:t>SKU</a:t>
          </a:r>
          <a:endParaRPr lang="en-US" dirty="0"/>
        </a:p>
      </dgm:t>
    </dgm:pt>
    <dgm:pt modelId="{C6CB565E-F647-4319-BFDE-9A041C9C0BAA}" type="parTrans" cxnId="{2E822199-F401-40C8-8B4A-D7640E256246}">
      <dgm:prSet/>
      <dgm:spPr/>
      <dgm:t>
        <a:bodyPr/>
        <a:lstStyle/>
        <a:p>
          <a:endParaRPr lang="en-US"/>
        </a:p>
      </dgm:t>
    </dgm:pt>
    <dgm:pt modelId="{B0F119D4-AC49-4D67-9984-531AAD415E96}" type="sibTrans" cxnId="{2E822199-F401-40C8-8B4A-D7640E256246}">
      <dgm:prSet/>
      <dgm:spPr/>
      <dgm:t>
        <a:bodyPr/>
        <a:lstStyle/>
        <a:p>
          <a:endParaRPr lang="en-US"/>
        </a:p>
      </dgm:t>
    </dgm:pt>
    <dgm:pt modelId="{29F34FB2-D90B-4270-8C6A-B2E4B1665DFA}" type="pres">
      <dgm:prSet presAssocID="{D8AC5B98-498B-41EF-B5DB-DD10A2C1582E}" presName="Name0" presStyleCnt="0">
        <dgm:presLayoutVars>
          <dgm:dir/>
          <dgm:animLvl val="lvl"/>
          <dgm:resizeHandles val="exact"/>
        </dgm:presLayoutVars>
      </dgm:prSet>
      <dgm:spPr/>
    </dgm:pt>
    <dgm:pt modelId="{578786C0-93C1-4112-A0FF-50A9355E34FF}" type="pres">
      <dgm:prSet presAssocID="{C194268E-37FF-4EB0-9B7E-6704C2DA780C}" presName="Name8" presStyleCnt="0"/>
      <dgm:spPr/>
    </dgm:pt>
    <dgm:pt modelId="{4935FC91-6694-4E9F-A5C4-DCA5259D0476}" type="pres">
      <dgm:prSet presAssocID="{C194268E-37FF-4EB0-9B7E-6704C2DA780C}" presName="level" presStyleLbl="node1" presStyleIdx="0" presStyleCnt="5">
        <dgm:presLayoutVars>
          <dgm:chMax val="1"/>
          <dgm:bulletEnabled val="1"/>
        </dgm:presLayoutVars>
      </dgm:prSet>
      <dgm:spPr/>
    </dgm:pt>
    <dgm:pt modelId="{83924082-CD07-4A4F-BE19-FC8B36C1F3D4}" type="pres">
      <dgm:prSet presAssocID="{C194268E-37FF-4EB0-9B7E-6704C2DA780C}" presName="levelTx" presStyleLbl="revTx" presStyleIdx="0" presStyleCnt="0">
        <dgm:presLayoutVars>
          <dgm:chMax val="1"/>
          <dgm:bulletEnabled val="1"/>
        </dgm:presLayoutVars>
      </dgm:prSet>
      <dgm:spPr/>
    </dgm:pt>
    <dgm:pt modelId="{DAC6E421-C5B6-4AE2-A76A-69AB6336DBE0}" type="pres">
      <dgm:prSet presAssocID="{1EFF2C68-9E74-4FE1-940A-D20690B05C4D}" presName="Name8" presStyleCnt="0"/>
      <dgm:spPr/>
    </dgm:pt>
    <dgm:pt modelId="{1E2F150C-903E-4DB0-9788-B5BF7174300B}" type="pres">
      <dgm:prSet presAssocID="{1EFF2C68-9E74-4FE1-940A-D20690B05C4D}" presName="level" presStyleLbl="node1" presStyleIdx="1" presStyleCnt="5">
        <dgm:presLayoutVars>
          <dgm:chMax val="1"/>
          <dgm:bulletEnabled val="1"/>
        </dgm:presLayoutVars>
      </dgm:prSet>
      <dgm:spPr/>
    </dgm:pt>
    <dgm:pt modelId="{9B02F555-6DC2-4EEB-9ECE-81E3970BE5EE}" type="pres">
      <dgm:prSet presAssocID="{1EFF2C68-9E74-4FE1-940A-D20690B05C4D}" presName="levelTx" presStyleLbl="revTx" presStyleIdx="0" presStyleCnt="0">
        <dgm:presLayoutVars>
          <dgm:chMax val="1"/>
          <dgm:bulletEnabled val="1"/>
        </dgm:presLayoutVars>
      </dgm:prSet>
      <dgm:spPr/>
    </dgm:pt>
    <dgm:pt modelId="{757382B7-873B-4CF0-8D63-AEA1EB9DA9D2}" type="pres">
      <dgm:prSet presAssocID="{D40914D3-2BA2-4C04-A401-38E75F40F08C}" presName="Name8" presStyleCnt="0"/>
      <dgm:spPr/>
    </dgm:pt>
    <dgm:pt modelId="{9CC39095-0A21-42AF-B418-D891E90F83DB}" type="pres">
      <dgm:prSet presAssocID="{D40914D3-2BA2-4C04-A401-38E75F40F08C}" presName="level" presStyleLbl="node1" presStyleIdx="2" presStyleCnt="5">
        <dgm:presLayoutVars>
          <dgm:chMax val="1"/>
          <dgm:bulletEnabled val="1"/>
        </dgm:presLayoutVars>
      </dgm:prSet>
      <dgm:spPr/>
    </dgm:pt>
    <dgm:pt modelId="{CFA2AB6B-3ABB-4B6D-ABF7-6DCA08420449}" type="pres">
      <dgm:prSet presAssocID="{D40914D3-2BA2-4C04-A401-38E75F40F08C}" presName="levelTx" presStyleLbl="revTx" presStyleIdx="0" presStyleCnt="0">
        <dgm:presLayoutVars>
          <dgm:chMax val="1"/>
          <dgm:bulletEnabled val="1"/>
        </dgm:presLayoutVars>
      </dgm:prSet>
      <dgm:spPr/>
    </dgm:pt>
    <dgm:pt modelId="{F0B81F40-8773-4B90-982C-C6D575A44369}" type="pres">
      <dgm:prSet presAssocID="{4F777D81-7D6D-4E6B-9D8E-DA96BEBDB7C8}" presName="Name8" presStyleCnt="0"/>
      <dgm:spPr/>
    </dgm:pt>
    <dgm:pt modelId="{FD86618A-241F-4B2B-9F87-69660EF10FF7}" type="pres">
      <dgm:prSet presAssocID="{4F777D81-7D6D-4E6B-9D8E-DA96BEBDB7C8}" presName="level" presStyleLbl="node1" presStyleIdx="3" presStyleCnt="5">
        <dgm:presLayoutVars>
          <dgm:chMax val="1"/>
          <dgm:bulletEnabled val="1"/>
        </dgm:presLayoutVars>
      </dgm:prSet>
      <dgm:spPr/>
    </dgm:pt>
    <dgm:pt modelId="{C6E34039-1822-4F75-B7CA-5A1D4E35C117}" type="pres">
      <dgm:prSet presAssocID="{4F777D81-7D6D-4E6B-9D8E-DA96BEBDB7C8}" presName="levelTx" presStyleLbl="revTx" presStyleIdx="0" presStyleCnt="0">
        <dgm:presLayoutVars>
          <dgm:chMax val="1"/>
          <dgm:bulletEnabled val="1"/>
        </dgm:presLayoutVars>
      </dgm:prSet>
      <dgm:spPr/>
    </dgm:pt>
    <dgm:pt modelId="{0795639E-9895-405F-A972-C712810FFAB5}" type="pres">
      <dgm:prSet presAssocID="{71767AF4-740E-46E6-8723-4E0DF9F3DAD7}" presName="Name8" presStyleCnt="0"/>
      <dgm:spPr/>
    </dgm:pt>
    <dgm:pt modelId="{BFD2A7A3-70CA-49B8-BD4E-4AD3F50790AD}" type="pres">
      <dgm:prSet presAssocID="{71767AF4-740E-46E6-8723-4E0DF9F3DAD7}" presName="level" presStyleLbl="node1" presStyleIdx="4" presStyleCnt="5">
        <dgm:presLayoutVars>
          <dgm:chMax val="1"/>
          <dgm:bulletEnabled val="1"/>
        </dgm:presLayoutVars>
      </dgm:prSet>
      <dgm:spPr/>
    </dgm:pt>
    <dgm:pt modelId="{348089FE-99F0-4AD8-8A7E-8524924CE130}" type="pres">
      <dgm:prSet presAssocID="{71767AF4-740E-46E6-8723-4E0DF9F3DAD7}" presName="levelTx" presStyleLbl="revTx" presStyleIdx="0" presStyleCnt="0">
        <dgm:presLayoutVars>
          <dgm:chMax val="1"/>
          <dgm:bulletEnabled val="1"/>
        </dgm:presLayoutVars>
      </dgm:prSet>
      <dgm:spPr/>
    </dgm:pt>
  </dgm:ptLst>
  <dgm:cxnLst>
    <dgm:cxn modelId="{61D6CE05-FEDE-4DE7-AA72-07FD0581310C}" type="presOf" srcId="{71767AF4-740E-46E6-8723-4E0DF9F3DAD7}" destId="{348089FE-99F0-4AD8-8A7E-8524924CE130}" srcOrd="1" destOrd="0" presId="urn:microsoft.com/office/officeart/2005/8/layout/pyramid3"/>
    <dgm:cxn modelId="{FEC85C0D-653E-4DD2-B60C-3DB5D0B858C5}" srcId="{D8AC5B98-498B-41EF-B5DB-DD10A2C1582E}" destId="{1EFF2C68-9E74-4FE1-940A-D20690B05C4D}" srcOrd="1" destOrd="0" parTransId="{2B6C61F0-8C29-4F81-88DD-948CE925C976}" sibTransId="{9396232B-6A95-4B41-912B-469CAB45750A}"/>
    <dgm:cxn modelId="{DC4DE615-7DBA-4383-ABA4-E15A129AB6B7}" type="presOf" srcId="{D40914D3-2BA2-4C04-A401-38E75F40F08C}" destId="{9CC39095-0A21-42AF-B418-D891E90F83DB}" srcOrd="0" destOrd="0" presId="urn:microsoft.com/office/officeart/2005/8/layout/pyramid3"/>
    <dgm:cxn modelId="{08A0AD2D-F00A-42D6-A3FC-05041644C729}" type="presOf" srcId="{C194268E-37FF-4EB0-9B7E-6704C2DA780C}" destId="{4935FC91-6694-4E9F-A5C4-DCA5259D0476}" srcOrd="0" destOrd="0" presId="urn:microsoft.com/office/officeart/2005/8/layout/pyramid3"/>
    <dgm:cxn modelId="{54532C40-8FFC-4D0A-9789-593D8628CC37}" srcId="{D8AC5B98-498B-41EF-B5DB-DD10A2C1582E}" destId="{4F777D81-7D6D-4E6B-9D8E-DA96BEBDB7C8}" srcOrd="3" destOrd="0" parTransId="{78C678AE-7DEA-4CA0-86C9-5813ACD2149B}" sibTransId="{B872BBDB-6FB6-4626-B852-909C6311ED58}"/>
    <dgm:cxn modelId="{8766C665-5703-407B-AD48-D9B0F0A31B0D}" type="presOf" srcId="{C194268E-37FF-4EB0-9B7E-6704C2DA780C}" destId="{83924082-CD07-4A4F-BE19-FC8B36C1F3D4}" srcOrd="1" destOrd="0" presId="urn:microsoft.com/office/officeart/2005/8/layout/pyramid3"/>
    <dgm:cxn modelId="{4ABD2054-CF1C-42CC-A53F-6AD60DD4B5B8}" type="presOf" srcId="{D8AC5B98-498B-41EF-B5DB-DD10A2C1582E}" destId="{29F34FB2-D90B-4270-8C6A-B2E4B1665DFA}" srcOrd="0" destOrd="0" presId="urn:microsoft.com/office/officeart/2005/8/layout/pyramid3"/>
    <dgm:cxn modelId="{98AFD67C-283A-4A58-9662-DEDA0DA89D41}" type="presOf" srcId="{1EFF2C68-9E74-4FE1-940A-D20690B05C4D}" destId="{1E2F150C-903E-4DB0-9788-B5BF7174300B}" srcOrd="0" destOrd="0" presId="urn:microsoft.com/office/officeart/2005/8/layout/pyramid3"/>
    <dgm:cxn modelId="{56063081-20CA-4BAC-B7DF-EE3FFC6E445E}" type="presOf" srcId="{1EFF2C68-9E74-4FE1-940A-D20690B05C4D}" destId="{9B02F555-6DC2-4EEB-9ECE-81E3970BE5EE}" srcOrd="1" destOrd="0" presId="urn:microsoft.com/office/officeart/2005/8/layout/pyramid3"/>
    <dgm:cxn modelId="{5E0EDD83-3466-4CB9-BBE2-0959D805A932}" type="presOf" srcId="{4F777D81-7D6D-4E6B-9D8E-DA96BEBDB7C8}" destId="{FD86618A-241F-4B2B-9F87-69660EF10FF7}" srcOrd="0" destOrd="0" presId="urn:microsoft.com/office/officeart/2005/8/layout/pyramid3"/>
    <dgm:cxn modelId="{B8887286-3D06-4B84-81D1-1FC9773F7BE6}" srcId="{D8AC5B98-498B-41EF-B5DB-DD10A2C1582E}" destId="{D40914D3-2BA2-4C04-A401-38E75F40F08C}" srcOrd="2" destOrd="0" parTransId="{D08C5040-808E-4246-AA59-22D8A9AA0B37}" sibTransId="{A8ED68C7-6AB3-460B-9787-926BE8AA0A9A}"/>
    <dgm:cxn modelId="{0CE89D95-C058-44FE-B045-7B2978932FE2}" type="presOf" srcId="{D40914D3-2BA2-4C04-A401-38E75F40F08C}" destId="{CFA2AB6B-3ABB-4B6D-ABF7-6DCA08420449}" srcOrd="1" destOrd="0" presId="urn:microsoft.com/office/officeart/2005/8/layout/pyramid3"/>
    <dgm:cxn modelId="{2E822199-F401-40C8-8B4A-D7640E256246}" srcId="{D8AC5B98-498B-41EF-B5DB-DD10A2C1582E}" destId="{71767AF4-740E-46E6-8723-4E0DF9F3DAD7}" srcOrd="4" destOrd="0" parTransId="{C6CB565E-F647-4319-BFDE-9A041C9C0BAA}" sibTransId="{B0F119D4-AC49-4D67-9984-531AAD415E96}"/>
    <dgm:cxn modelId="{3026D4B1-C55F-488B-9BEA-E4D1B6695A82}" type="presOf" srcId="{4F777D81-7D6D-4E6B-9D8E-DA96BEBDB7C8}" destId="{C6E34039-1822-4F75-B7CA-5A1D4E35C117}" srcOrd="1" destOrd="0" presId="urn:microsoft.com/office/officeart/2005/8/layout/pyramid3"/>
    <dgm:cxn modelId="{0E27BED3-318E-4E59-B9E4-157353F1F78E}" srcId="{D8AC5B98-498B-41EF-B5DB-DD10A2C1582E}" destId="{C194268E-37FF-4EB0-9B7E-6704C2DA780C}" srcOrd="0" destOrd="0" parTransId="{81CA6B3D-E686-402D-BFFA-70E98F000572}" sibTransId="{B29961D5-8A15-481B-85DC-C25D542AEB23}"/>
    <dgm:cxn modelId="{D1E20EF8-F184-49EE-8488-E709D5F823CD}" type="presOf" srcId="{71767AF4-740E-46E6-8723-4E0DF9F3DAD7}" destId="{BFD2A7A3-70CA-49B8-BD4E-4AD3F50790AD}" srcOrd="0" destOrd="0" presId="urn:microsoft.com/office/officeart/2005/8/layout/pyramid3"/>
    <dgm:cxn modelId="{825BFA11-3D49-4C7D-82C3-85F1F65BC1A4}" type="presParOf" srcId="{29F34FB2-D90B-4270-8C6A-B2E4B1665DFA}" destId="{578786C0-93C1-4112-A0FF-50A9355E34FF}" srcOrd="0" destOrd="0" presId="urn:microsoft.com/office/officeart/2005/8/layout/pyramid3"/>
    <dgm:cxn modelId="{BFD7BBF8-DFCB-4C3B-AA56-DE4F60948D0F}" type="presParOf" srcId="{578786C0-93C1-4112-A0FF-50A9355E34FF}" destId="{4935FC91-6694-4E9F-A5C4-DCA5259D0476}" srcOrd="0" destOrd="0" presId="urn:microsoft.com/office/officeart/2005/8/layout/pyramid3"/>
    <dgm:cxn modelId="{1D5A000C-7AE5-40A4-B187-60922DDE11DF}" type="presParOf" srcId="{578786C0-93C1-4112-A0FF-50A9355E34FF}" destId="{83924082-CD07-4A4F-BE19-FC8B36C1F3D4}" srcOrd="1" destOrd="0" presId="urn:microsoft.com/office/officeart/2005/8/layout/pyramid3"/>
    <dgm:cxn modelId="{970A4405-29AB-4819-BDE7-E7798D07FED0}" type="presParOf" srcId="{29F34FB2-D90B-4270-8C6A-B2E4B1665DFA}" destId="{DAC6E421-C5B6-4AE2-A76A-69AB6336DBE0}" srcOrd="1" destOrd="0" presId="urn:microsoft.com/office/officeart/2005/8/layout/pyramid3"/>
    <dgm:cxn modelId="{97882384-52DC-4985-8F59-DEA120534AF9}" type="presParOf" srcId="{DAC6E421-C5B6-4AE2-A76A-69AB6336DBE0}" destId="{1E2F150C-903E-4DB0-9788-B5BF7174300B}" srcOrd="0" destOrd="0" presId="urn:microsoft.com/office/officeart/2005/8/layout/pyramid3"/>
    <dgm:cxn modelId="{AC69E0D7-B3E8-43F8-9D28-DEE7C7584AFA}" type="presParOf" srcId="{DAC6E421-C5B6-4AE2-A76A-69AB6336DBE0}" destId="{9B02F555-6DC2-4EEB-9ECE-81E3970BE5EE}" srcOrd="1" destOrd="0" presId="urn:microsoft.com/office/officeart/2005/8/layout/pyramid3"/>
    <dgm:cxn modelId="{A9313800-3B9C-4383-B667-BC7B977149C1}" type="presParOf" srcId="{29F34FB2-D90B-4270-8C6A-B2E4B1665DFA}" destId="{757382B7-873B-4CF0-8D63-AEA1EB9DA9D2}" srcOrd="2" destOrd="0" presId="urn:microsoft.com/office/officeart/2005/8/layout/pyramid3"/>
    <dgm:cxn modelId="{95BD59F1-2239-4C94-9087-EBBCB5412859}" type="presParOf" srcId="{757382B7-873B-4CF0-8D63-AEA1EB9DA9D2}" destId="{9CC39095-0A21-42AF-B418-D891E90F83DB}" srcOrd="0" destOrd="0" presId="urn:microsoft.com/office/officeart/2005/8/layout/pyramid3"/>
    <dgm:cxn modelId="{77A45617-A5B7-4695-A343-38361FA3710A}" type="presParOf" srcId="{757382B7-873B-4CF0-8D63-AEA1EB9DA9D2}" destId="{CFA2AB6B-3ABB-4B6D-ABF7-6DCA08420449}" srcOrd="1" destOrd="0" presId="urn:microsoft.com/office/officeart/2005/8/layout/pyramid3"/>
    <dgm:cxn modelId="{2F4AC4B8-633B-4A4B-85A0-B54389C4F660}" type="presParOf" srcId="{29F34FB2-D90B-4270-8C6A-B2E4B1665DFA}" destId="{F0B81F40-8773-4B90-982C-C6D575A44369}" srcOrd="3" destOrd="0" presId="urn:microsoft.com/office/officeart/2005/8/layout/pyramid3"/>
    <dgm:cxn modelId="{6C59152D-D04B-4067-A4D2-2755079FE987}" type="presParOf" srcId="{F0B81F40-8773-4B90-982C-C6D575A44369}" destId="{FD86618A-241F-4B2B-9F87-69660EF10FF7}" srcOrd="0" destOrd="0" presId="urn:microsoft.com/office/officeart/2005/8/layout/pyramid3"/>
    <dgm:cxn modelId="{F8846064-486B-49E7-A71A-EEE1E025DEBF}" type="presParOf" srcId="{F0B81F40-8773-4B90-982C-C6D575A44369}" destId="{C6E34039-1822-4F75-B7CA-5A1D4E35C117}" srcOrd="1" destOrd="0" presId="urn:microsoft.com/office/officeart/2005/8/layout/pyramid3"/>
    <dgm:cxn modelId="{C833303D-2308-4E06-A616-BC1AEC6B71BD}" type="presParOf" srcId="{29F34FB2-D90B-4270-8C6A-B2E4B1665DFA}" destId="{0795639E-9895-405F-A972-C712810FFAB5}" srcOrd="4" destOrd="0" presId="urn:microsoft.com/office/officeart/2005/8/layout/pyramid3"/>
    <dgm:cxn modelId="{57FE3899-DAE8-48C9-8A15-D8E3BEA79613}" type="presParOf" srcId="{0795639E-9895-405F-A972-C712810FFAB5}" destId="{BFD2A7A3-70CA-49B8-BD4E-4AD3F50790AD}" srcOrd="0" destOrd="0" presId="urn:microsoft.com/office/officeart/2005/8/layout/pyramid3"/>
    <dgm:cxn modelId="{C3A1E38C-5556-480B-8557-264A5BEAC8A2}" type="presParOf" srcId="{0795639E-9895-405F-A972-C712810FFAB5}" destId="{348089FE-99F0-4AD8-8A7E-8524924CE130}" srcOrd="1" destOrd="0" presId="urn:microsoft.com/office/officeart/2005/8/layout/pyramid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489DE40-9327-48A9-8A54-A76C65693493}"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IN"/>
        </a:p>
      </dgm:t>
    </dgm:pt>
    <dgm:pt modelId="{9F9830AD-BEF6-4A02-A151-FE2E077A1C2E}">
      <dgm:prSet phldrT="[Text]"/>
      <dgm:spPr>
        <a:solidFill>
          <a:srgbClr val="86AA00"/>
        </a:solidFill>
      </dgm:spPr>
      <dgm:t>
        <a:bodyPr/>
        <a:lstStyle/>
        <a:p>
          <a:r>
            <a:rPr lang="en-IN" b="1" dirty="0">
              <a:latin typeface="Calibri" pitchFamily="34" charset="0"/>
              <a:ea typeface="Tahoma" pitchFamily="34" charset="0"/>
              <a:cs typeface="Tahoma" pitchFamily="34" charset="0"/>
            </a:rPr>
            <a:t>Dashboard</a:t>
          </a:r>
        </a:p>
        <a:p>
          <a:r>
            <a:rPr lang="en-IN" b="1" dirty="0">
              <a:latin typeface="Calibri" pitchFamily="34" charset="0"/>
              <a:ea typeface="Tahoma" pitchFamily="34" charset="0"/>
              <a:cs typeface="Tahoma" pitchFamily="34" charset="0"/>
            </a:rPr>
            <a:t>Designing </a:t>
          </a:r>
          <a:endParaRPr lang="en-IN" dirty="0"/>
        </a:p>
      </dgm:t>
    </dgm:pt>
    <dgm:pt modelId="{FAE1D1F6-4EB4-42BC-91A4-3BC85982AE3A}" type="parTrans" cxnId="{AB90FA4C-DFF3-4F3B-AD9E-C39410EC0503}">
      <dgm:prSet/>
      <dgm:spPr/>
      <dgm:t>
        <a:bodyPr/>
        <a:lstStyle/>
        <a:p>
          <a:endParaRPr lang="en-IN"/>
        </a:p>
      </dgm:t>
    </dgm:pt>
    <dgm:pt modelId="{3CD64BC2-94C1-4477-A8AA-06F12146D2E6}" type="sibTrans" cxnId="{AB90FA4C-DFF3-4F3B-AD9E-C39410EC0503}">
      <dgm:prSet/>
      <dgm:spPr/>
      <dgm:t>
        <a:bodyPr/>
        <a:lstStyle/>
        <a:p>
          <a:endParaRPr lang="en-IN"/>
        </a:p>
      </dgm:t>
    </dgm:pt>
    <dgm:pt modelId="{DBA548BD-7AC2-4C3D-9B7B-A13B68DC092D}">
      <dgm:prSet phldrT="[Text]"/>
      <dgm:spPr>
        <a:solidFill>
          <a:srgbClr val="9F9F9F"/>
        </a:solidFill>
      </dgm:spPr>
      <dgm:t>
        <a:bodyPr/>
        <a:lstStyle/>
        <a:p>
          <a:r>
            <a:rPr lang="en-IN" b="1" dirty="0"/>
            <a:t>Story</a:t>
          </a:r>
          <a:r>
            <a:rPr lang="en-IN" b="1" baseline="0" dirty="0"/>
            <a:t> Boarding</a:t>
          </a:r>
          <a:endParaRPr lang="en-IN" b="1" dirty="0"/>
        </a:p>
      </dgm:t>
    </dgm:pt>
    <dgm:pt modelId="{68EC2E5D-95CF-4EF8-B0D8-30488EB84378}" type="parTrans" cxnId="{34418A81-9300-4DE7-8CDB-4B167037D0FA}">
      <dgm:prSet/>
      <dgm:spPr/>
      <dgm:t>
        <a:bodyPr/>
        <a:lstStyle/>
        <a:p>
          <a:endParaRPr lang="en-IN"/>
        </a:p>
      </dgm:t>
    </dgm:pt>
    <dgm:pt modelId="{248673D4-4802-4C4C-9032-8487B11B2EC2}" type="sibTrans" cxnId="{34418A81-9300-4DE7-8CDB-4B167037D0FA}">
      <dgm:prSet/>
      <dgm:spPr>
        <a:solidFill>
          <a:srgbClr val="86AA00"/>
        </a:solidFill>
      </dgm:spPr>
      <dgm:t>
        <a:bodyPr/>
        <a:lstStyle/>
        <a:p>
          <a:endParaRPr lang="en-IN"/>
        </a:p>
      </dgm:t>
    </dgm:pt>
    <dgm:pt modelId="{8B2EFA43-0869-4723-95F9-91CB899A6AAA}">
      <dgm:prSet phldrT="[Text]"/>
      <dgm:spPr>
        <a:solidFill>
          <a:srgbClr val="00838C"/>
        </a:solidFill>
      </dgm:spPr>
      <dgm:t>
        <a:bodyPr/>
        <a:lstStyle/>
        <a:p>
          <a:r>
            <a:rPr lang="en-US" b="1" dirty="0"/>
            <a:t>Enhance visual clarity</a:t>
          </a:r>
          <a:endParaRPr lang="en-IN" b="1" dirty="0"/>
        </a:p>
      </dgm:t>
    </dgm:pt>
    <dgm:pt modelId="{C88A7338-FFD3-42C6-A20D-ABDDA8DE4BE8}" type="parTrans" cxnId="{C318A1D9-9585-42FC-A7EC-F625F385FBA6}">
      <dgm:prSet/>
      <dgm:spPr/>
      <dgm:t>
        <a:bodyPr/>
        <a:lstStyle/>
        <a:p>
          <a:endParaRPr lang="en-IN"/>
        </a:p>
      </dgm:t>
    </dgm:pt>
    <dgm:pt modelId="{60D69483-93F6-4318-AAC6-018C2E01AE29}" type="sibTrans" cxnId="{C318A1D9-9585-42FC-A7EC-F625F385FBA6}">
      <dgm:prSet/>
      <dgm:spPr>
        <a:solidFill>
          <a:srgbClr val="86AA00"/>
        </a:solidFill>
      </dgm:spPr>
      <dgm:t>
        <a:bodyPr/>
        <a:lstStyle/>
        <a:p>
          <a:endParaRPr lang="en-IN"/>
        </a:p>
      </dgm:t>
    </dgm:pt>
    <dgm:pt modelId="{1CD85063-63DC-470C-B269-AE1181395ADC}">
      <dgm:prSet phldrT="[Text]"/>
      <dgm:spPr>
        <a:solidFill>
          <a:srgbClr val="AD8A00"/>
        </a:solidFill>
      </dgm:spPr>
      <dgm:t>
        <a:bodyPr/>
        <a:lstStyle/>
        <a:p>
          <a:r>
            <a:rPr lang="en-IN" b="1" dirty="0"/>
            <a:t>Inter- active</a:t>
          </a:r>
        </a:p>
      </dgm:t>
    </dgm:pt>
    <dgm:pt modelId="{CCC8A0AE-0B4C-4128-9770-C10A7C0ABFE4}" type="parTrans" cxnId="{F7F58F6C-31DF-405C-8A43-741F782BDEB2}">
      <dgm:prSet/>
      <dgm:spPr/>
      <dgm:t>
        <a:bodyPr/>
        <a:lstStyle/>
        <a:p>
          <a:endParaRPr lang="en-IN"/>
        </a:p>
      </dgm:t>
    </dgm:pt>
    <dgm:pt modelId="{D982E1F4-C0CA-48CD-BD73-17694CFA139E}" type="sibTrans" cxnId="{F7F58F6C-31DF-405C-8A43-741F782BDEB2}">
      <dgm:prSet/>
      <dgm:spPr>
        <a:solidFill>
          <a:srgbClr val="86AA00"/>
        </a:solidFill>
      </dgm:spPr>
      <dgm:t>
        <a:bodyPr/>
        <a:lstStyle/>
        <a:p>
          <a:endParaRPr lang="en-IN"/>
        </a:p>
      </dgm:t>
    </dgm:pt>
    <dgm:pt modelId="{4F3B714D-E18F-481C-BDF5-2005EB464F25}">
      <dgm:prSet phldrT="[Text]"/>
      <dgm:spPr>
        <a:solidFill>
          <a:srgbClr val="1B79AF"/>
        </a:solidFill>
      </dgm:spPr>
      <dgm:t>
        <a:bodyPr/>
        <a:lstStyle/>
        <a:p>
          <a:r>
            <a:rPr lang="en-IN" b="1" dirty="0"/>
            <a:t>Choose right Visuals</a:t>
          </a:r>
          <a:endParaRPr lang="en-IN" dirty="0"/>
        </a:p>
      </dgm:t>
    </dgm:pt>
    <dgm:pt modelId="{E66A63EF-C6D5-43D4-ABF5-9A807149DC50}" type="sibTrans" cxnId="{70AE1F14-7570-484B-97AB-A0C6F74F602B}">
      <dgm:prSet/>
      <dgm:spPr>
        <a:solidFill>
          <a:srgbClr val="86AA00"/>
        </a:solidFill>
      </dgm:spPr>
      <dgm:t>
        <a:bodyPr/>
        <a:lstStyle/>
        <a:p>
          <a:endParaRPr lang="en-IN"/>
        </a:p>
      </dgm:t>
    </dgm:pt>
    <dgm:pt modelId="{CC128353-FE74-4D6F-973C-C70EE547E9A8}" type="parTrans" cxnId="{70AE1F14-7570-484B-97AB-A0C6F74F602B}">
      <dgm:prSet/>
      <dgm:spPr/>
      <dgm:t>
        <a:bodyPr/>
        <a:lstStyle/>
        <a:p>
          <a:endParaRPr lang="en-IN"/>
        </a:p>
      </dgm:t>
    </dgm:pt>
    <dgm:pt modelId="{1A69FD2B-2797-4363-A014-9F6F813783F0}" type="pres">
      <dgm:prSet presAssocID="{C489DE40-9327-48A9-8A54-A76C65693493}" presName="Name0" presStyleCnt="0">
        <dgm:presLayoutVars>
          <dgm:chMax val="1"/>
          <dgm:dir/>
          <dgm:animLvl val="ctr"/>
          <dgm:resizeHandles val="exact"/>
        </dgm:presLayoutVars>
      </dgm:prSet>
      <dgm:spPr/>
    </dgm:pt>
    <dgm:pt modelId="{083C208D-B61A-4626-BF6B-F33283AC030F}" type="pres">
      <dgm:prSet presAssocID="{9F9830AD-BEF6-4A02-A151-FE2E077A1C2E}" presName="centerShape" presStyleLbl="node0" presStyleIdx="0" presStyleCnt="1"/>
      <dgm:spPr/>
    </dgm:pt>
    <dgm:pt modelId="{A8411708-92F6-4439-8A0A-7D7375109FA5}" type="pres">
      <dgm:prSet presAssocID="{DBA548BD-7AC2-4C3D-9B7B-A13B68DC092D}" presName="node" presStyleLbl="node1" presStyleIdx="0" presStyleCnt="4">
        <dgm:presLayoutVars>
          <dgm:bulletEnabled val="1"/>
        </dgm:presLayoutVars>
      </dgm:prSet>
      <dgm:spPr/>
    </dgm:pt>
    <dgm:pt modelId="{A89A786A-A4DB-4E40-904C-08214F217D09}" type="pres">
      <dgm:prSet presAssocID="{DBA548BD-7AC2-4C3D-9B7B-A13B68DC092D}" presName="dummy" presStyleCnt="0"/>
      <dgm:spPr/>
    </dgm:pt>
    <dgm:pt modelId="{B233F877-9CAA-46B2-9876-D163BE8232B3}" type="pres">
      <dgm:prSet presAssocID="{248673D4-4802-4C4C-9032-8487B11B2EC2}" presName="sibTrans" presStyleLbl="sibTrans2D1" presStyleIdx="0" presStyleCnt="4"/>
      <dgm:spPr/>
    </dgm:pt>
    <dgm:pt modelId="{41877139-0E32-48CD-AB2E-BEB96842EB79}" type="pres">
      <dgm:prSet presAssocID="{8B2EFA43-0869-4723-95F9-91CB899A6AAA}" presName="node" presStyleLbl="node1" presStyleIdx="1" presStyleCnt="4">
        <dgm:presLayoutVars>
          <dgm:bulletEnabled val="1"/>
        </dgm:presLayoutVars>
      </dgm:prSet>
      <dgm:spPr/>
    </dgm:pt>
    <dgm:pt modelId="{D3E1C5A8-C162-475A-9C28-93965D5B7D7A}" type="pres">
      <dgm:prSet presAssocID="{8B2EFA43-0869-4723-95F9-91CB899A6AAA}" presName="dummy" presStyleCnt="0"/>
      <dgm:spPr/>
    </dgm:pt>
    <dgm:pt modelId="{51A5E267-180F-4C8B-AE1B-42B591EE108F}" type="pres">
      <dgm:prSet presAssocID="{60D69483-93F6-4318-AAC6-018C2E01AE29}" presName="sibTrans" presStyleLbl="sibTrans2D1" presStyleIdx="1" presStyleCnt="4"/>
      <dgm:spPr/>
    </dgm:pt>
    <dgm:pt modelId="{782FE5ED-F646-4C4A-B5EA-5160F76FB551}" type="pres">
      <dgm:prSet presAssocID="{1CD85063-63DC-470C-B269-AE1181395ADC}" presName="node" presStyleLbl="node1" presStyleIdx="2" presStyleCnt="4">
        <dgm:presLayoutVars>
          <dgm:bulletEnabled val="1"/>
        </dgm:presLayoutVars>
      </dgm:prSet>
      <dgm:spPr/>
    </dgm:pt>
    <dgm:pt modelId="{6113F87D-6843-407D-BA8F-25465C38EDB2}" type="pres">
      <dgm:prSet presAssocID="{1CD85063-63DC-470C-B269-AE1181395ADC}" presName="dummy" presStyleCnt="0"/>
      <dgm:spPr/>
    </dgm:pt>
    <dgm:pt modelId="{1B45EDAC-17E8-489C-962B-62C33331CBBE}" type="pres">
      <dgm:prSet presAssocID="{D982E1F4-C0CA-48CD-BD73-17694CFA139E}" presName="sibTrans" presStyleLbl="sibTrans2D1" presStyleIdx="2" presStyleCnt="4"/>
      <dgm:spPr/>
    </dgm:pt>
    <dgm:pt modelId="{3DA2A00F-C598-4C7A-9A55-4C8D2F5C357D}" type="pres">
      <dgm:prSet presAssocID="{4F3B714D-E18F-481C-BDF5-2005EB464F25}" presName="node" presStyleLbl="node1" presStyleIdx="3" presStyleCnt="4">
        <dgm:presLayoutVars>
          <dgm:bulletEnabled val="1"/>
        </dgm:presLayoutVars>
      </dgm:prSet>
      <dgm:spPr/>
    </dgm:pt>
    <dgm:pt modelId="{9D0B28CB-5E64-43CD-95F2-52343D6248A6}" type="pres">
      <dgm:prSet presAssocID="{4F3B714D-E18F-481C-BDF5-2005EB464F25}" presName="dummy" presStyleCnt="0"/>
      <dgm:spPr/>
    </dgm:pt>
    <dgm:pt modelId="{7B11FECC-5772-47C6-B67A-C50E37721866}" type="pres">
      <dgm:prSet presAssocID="{E66A63EF-C6D5-43D4-ABF5-9A807149DC50}" presName="sibTrans" presStyleLbl="sibTrans2D1" presStyleIdx="3" presStyleCnt="4"/>
      <dgm:spPr/>
    </dgm:pt>
  </dgm:ptLst>
  <dgm:cxnLst>
    <dgm:cxn modelId="{00587F0C-AACA-4EA3-AE03-3318198B3EC9}" type="presOf" srcId="{C489DE40-9327-48A9-8A54-A76C65693493}" destId="{1A69FD2B-2797-4363-A014-9F6F813783F0}" srcOrd="0" destOrd="0" presId="urn:microsoft.com/office/officeart/2005/8/layout/radial6"/>
    <dgm:cxn modelId="{70AE1F14-7570-484B-97AB-A0C6F74F602B}" srcId="{9F9830AD-BEF6-4A02-A151-FE2E077A1C2E}" destId="{4F3B714D-E18F-481C-BDF5-2005EB464F25}" srcOrd="3" destOrd="0" parTransId="{CC128353-FE74-4D6F-973C-C70EE547E9A8}" sibTransId="{E66A63EF-C6D5-43D4-ABF5-9A807149DC50}"/>
    <dgm:cxn modelId="{19D54725-D033-4FDA-BCEC-1DC5AA9A31D4}" type="presOf" srcId="{DBA548BD-7AC2-4C3D-9B7B-A13B68DC092D}" destId="{A8411708-92F6-4439-8A0A-7D7375109FA5}" srcOrd="0" destOrd="0" presId="urn:microsoft.com/office/officeart/2005/8/layout/radial6"/>
    <dgm:cxn modelId="{2B450F46-B6C6-4D26-9931-2E5376872932}" type="presOf" srcId="{60D69483-93F6-4318-AAC6-018C2E01AE29}" destId="{51A5E267-180F-4C8B-AE1B-42B591EE108F}" srcOrd="0" destOrd="0" presId="urn:microsoft.com/office/officeart/2005/8/layout/radial6"/>
    <dgm:cxn modelId="{27215E48-A690-48B3-BFF1-C4A31ACC02A6}" type="presOf" srcId="{D982E1F4-C0CA-48CD-BD73-17694CFA139E}" destId="{1B45EDAC-17E8-489C-962B-62C33331CBBE}" srcOrd="0" destOrd="0" presId="urn:microsoft.com/office/officeart/2005/8/layout/radial6"/>
    <dgm:cxn modelId="{714D6D4A-AC67-460E-8E6B-BDEC72C331E3}" type="presOf" srcId="{1CD85063-63DC-470C-B269-AE1181395ADC}" destId="{782FE5ED-F646-4C4A-B5EA-5160F76FB551}" srcOrd="0" destOrd="0" presId="urn:microsoft.com/office/officeart/2005/8/layout/radial6"/>
    <dgm:cxn modelId="{F7F58F6C-31DF-405C-8A43-741F782BDEB2}" srcId="{9F9830AD-BEF6-4A02-A151-FE2E077A1C2E}" destId="{1CD85063-63DC-470C-B269-AE1181395ADC}" srcOrd="2" destOrd="0" parTransId="{CCC8A0AE-0B4C-4128-9770-C10A7C0ABFE4}" sibTransId="{D982E1F4-C0CA-48CD-BD73-17694CFA139E}"/>
    <dgm:cxn modelId="{AB90FA4C-DFF3-4F3B-AD9E-C39410EC0503}" srcId="{C489DE40-9327-48A9-8A54-A76C65693493}" destId="{9F9830AD-BEF6-4A02-A151-FE2E077A1C2E}" srcOrd="0" destOrd="0" parTransId="{FAE1D1F6-4EB4-42BC-91A4-3BC85982AE3A}" sibTransId="{3CD64BC2-94C1-4477-A8AA-06F12146D2E6}"/>
    <dgm:cxn modelId="{90B69254-A0CE-4886-B169-B34F85A9E6C7}" type="presOf" srcId="{248673D4-4802-4C4C-9032-8487B11B2EC2}" destId="{B233F877-9CAA-46B2-9876-D163BE8232B3}" srcOrd="0" destOrd="0" presId="urn:microsoft.com/office/officeart/2005/8/layout/radial6"/>
    <dgm:cxn modelId="{FF4E5476-4AF4-4537-B195-70370DE6282A}" type="presOf" srcId="{E66A63EF-C6D5-43D4-ABF5-9A807149DC50}" destId="{7B11FECC-5772-47C6-B67A-C50E37721866}" srcOrd="0" destOrd="0" presId="urn:microsoft.com/office/officeart/2005/8/layout/radial6"/>
    <dgm:cxn modelId="{D0C3017C-2373-4DA6-85FB-23D17BAE6D00}" type="presOf" srcId="{9F9830AD-BEF6-4A02-A151-FE2E077A1C2E}" destId="{083C208D-B61A-4626-BF6B-F33283AC030F}" srcOrd="0" destOrd="0" presId="urn:microsoft.com/office/officeart/2005/8/layout/radial6"/>
    <dgm:cxn modelId="{34418A81-9300-4DE7-8CDB-4B167037D0FA}" srcId="{9F9830AD-BEF6-4A02-A151-FE2E077A1C2E}" destId="{DBA548BD-7AC2-4C3D-9B7B-A13B68DC092D}" srcOrd="0" destOrd="0" parTransId="{68EC2E5D-95CF-4EF8-B0D8-30488EB84378}" sibTransId="{248673D4-4802-4C4C-9032-8487B11B2EC2}"/>
    <dgm:cxn modelId="{901601D2-8649-4810-8101-810E3D1F259A}" type="presOf" srcId="{4F3B714D-E18F-481C-BDF5-2005EB464F25}" destId="{3DA2A00F-C598-4C7A-9A55-4C8D2F5C357D}" srcOrd="0" destOrd="0" presId="urn:microsoft.com/office/officeart/2005/8/layout/radial6"/>
    <dgm:cxn modelId="{C318A1D9-9585-42FC-A7EC-F625F385FBA6}" srcId="{9F9830AD-BEF6-4A02-A151-FE2E077A1C2E}" destId="{8B2EFA43-0869-4723-95F9-91CB899A6AAA}" srcOrd="1" destOrd="0" parTransId="{C88A7338-FFD3-42C6-A20D-ABDDA8DE4BE8}" sibTransId="{60D69483-93F6-4318-AAC6-018C2E01AE29}"/>
    <dgm:cxn modelId="{3D0DE5F8-A343-4EAA-AC23-52687FDEDD3D}" type="presOf" srcId="{8B2EFA43-0869-4723-95F9-91CB899A6AAA}" destId="{41877139-0E32-48CD-AB2E-BEB96842EB79}" srcOrd="0" destOrd="0" presId="urn:microsoft.com/office/officeart/2005/8/layout/radial6"/>
    <dgm:cxn modelId="{C7E304CE-822B-4602-8516-1738E112CD92}" type="presParOf" srcId="{1A69FD2B-2797-4363-A014-9F6F813783F0}" destId="{083C208D-B61A-4626-BF6B-F33283AC030F}" srcOrd="0" destOrd="0" presId="urn:microsoft.com/office/officeart/2005/8/layout/radial6"/>
    <dgm:cxn modelId="{8DA1DADE-8C1C-4230-8AF0-3730D2F226E7}" type="presParOf" srcId="{1A69FD2B-2797-4363-A014-9F6F813783F0}" destId="{A8411708-92F6-4439-8A0A-7D7375109FA5}" srcOrd="1" destOrd="0" presId="urn:microsoft.com/office/officeart/2005/8/layout/radial6"/>
    <dgm:cxn modelId="{F4F95C0E-9D15-4BEF-A5B2-3A8D47B4A155}" type="presParOf" srcId="{1A69FD2B-2797-4363-A014-9F6F813783F0}" destId="{A89A786A-A4DB-4E40-904C-08214F217D09}" srcOrd="2" destOrd="0" presId="urn:microsoft.com/office/officeart/2005/8/layout/radial6"/>
    <dgm:cxn modelId="{9E78B35C-CCB8-48D7-92B5-6DE7343E1D53}" type="presParOf" srcId="{1A69FD2B-2797-4363-A014-9F6F813783F0}" destId="{B233F877-9CAA-46B2-9876-D163BE8232B3}" srcOrd="3" destOrd="0" presId="urn:microsoft.com/office/officeart/2005/8/layout/radial6"/>
    <dgm:cxn modelId="{FECFA029-15E3-419B-B3C8-E05CA40E608A}" type="presParOf" srcId="{1A69FD2B-2797-4363-A014-9F6F813783F0}" destId="{41877139-0E32-48CD-AB2E-BEB96842EB79}" srcOrd="4" destOrd="0" presId="urn:microsoft.com/office/officeart/2005/8/layout/radial6"/>
    <dgm:cxn modelId="{07F59177-F201-44FF-933C-190862B61901}" type="presParOf" srcId="{1A69FD2B-2797-4363-A014-9F6F813783F0}" destId="{D3E1C5A8-C162-475A-9C28-93965D5B7D7A}" srcOrd="5" destOrd="0" presId="urn:microsoft.com/office/officeart/2005/8/layout/radial6"/>
    <dgm:cxn modelId="{46BEBBB5-D7A2-4C6A-A4BB-BCEB03A117A7}" type="presParOf" srcId="{1A69FD2B-2797-4363-A014-9F6F813783F0}" destId="{51A5E267-180F-4C8B-AE1B-42B591EE108F}" srcOrd="6" destOrd="0" presId="urn:microsoft.com/office/officeart/2005/8/layout/radial6"/>
    <dgm:cxn modelId="{0DC81765-386C-4453-AD8C-3E939A69F084}" type="presParOf" srcId="{1A69FD2B-2797-4363-A014-9F6F813783F0}" destId="{782FE5ED-F646-4C4A-B5EA-5160F76FB551}" srcOrd="7" destOrd="0" presId="urn:microsoft.com/office/officeart/2005/8/layout/radial6"/>
    <dgm:cxn modelId="{862309A0-B6AC-49BE-B269-1A8F33DC9BFD}" type="presParOf" srcId="{1A69FD2B-2797-4363-A014-9F6F813783F0}" destId="{6113F87D-6843-407D-BA8F-25465C38EDB2}" srcOrd="8" destOrd="0" presId="urn:microsoft.com/office/officeart/2005/8/layout/radial6"/>
    <dgm:cxn modelId="{A0648EF8-B44E-4CB2-8876-C72B6761C965}" type="presParOf" srcId="{1A69FD2B-2797-4363-A014-9F6F813783F0}" destId="{1B45EDAC-17E8-489C-962B-62C33331CBBE}" srcOrd="9" destOrd="0" presId="urn:microsoft.com/office/officeart/2005/8/layout/radial6"/>
    <dgm:cxn modelId="{0E20E856-F9BD-4395-98AE-A87A5514CB18}" type="presParOf" srcId="{1A69FD2B-2797-4363-A014-9F6F813783F0}" destId="{3DA2A00F-C598-4C7A-9A55-4C8D2F5C357D}" srcOrd="10" destOrd="0" presId="urn:microsoft.com/office/officeart/2005/8/layout/radial6"/>
    <dgm:cxn modelId="{87EB9BB7-0ABC-47D3-8FB5-52D2B03C9A67}" type="presParOf" srcId="{1A69FD2B-2797-4363-A014-9F6F813783F0}" destId="{9D0B28CB-5E64-43CD-95F2-52343D6248A6}" srcOrd="11" destOrd="0" presId="urn:microsoft.com/office/officeart/2005/8/layout/radial6"/>
    <dgm:cxn modelId="{33BDEB51-A663-4C57-8BC9-63E83EED9F13}" type="presParOf" srcId="{1A69FD2B-2797-4363-A014-9F6F813783F0}" destId="{7B11FECC-5772-47C6-B67A-C50E37721866}" srcOrd="12" destOrd="0" presId="urn:microsoft.com/office/officeart/2005/8/layout/radial6"/>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8AC5B98-498B-41EF-B5DB-DD10A2C1582E}" type="doc">
      <dgm:prSet loTypeId="urn:microsoft.com/office/officeart/2005/8/layout/pyramid3" loCatId="pyramid" qsTypeId="urn:microsoft.com/office/officeart/2005/8/quickstyle/simple1" qsCatId="simple" csTypeId="urn:microsoft.com/office/officeart/2005/8/colors/accent1_2" csCatId="accent1" phldr="1"/>
      <dgm:spPr/>
    </dgm:pt>
    <dgm:pt modelId="{C194268E-37FF-4EB0-9B7E-6704C2DA780C}">
      <dgm:prSet phldrT="[Text]" custT="1"/>
      <dgm:spPr>
        <a:solidFill>
          <a:srgbClr val="394555"/>
        </a:solidFill>
      </dgm:spPr>
      <dgm:t>
        <a:bodyPr/>
        <a:lstStyle/>
        <a:p>
          <a:r>
            <a:rPr lang="en-IN" sz="1200" dirty="0">
              <a:solidFill>
                <a:schemeClr val="bg1"/>
              </a:solidFill>
            </a:rPr>
            <a:t>Division / Region / Zone / District</a:t>
          </a:r>
          <a:endParaRPr lang="en-US" sz="1200" dirty="0">
            <a:solidFill>
              <a:schemeClr val="bg1"/>
            </a:solidFill>
          </a:endParaRPr>
        </a:p>
      </dgm:t>
    </dgm:pt>
    <dgm:pt modelId="{81CA6B3D-E686-402D-BFFA-70E98F000572}" type="parTrans" cxnId="{0E27BED3-318E-4E59-B9E4-157353F1F78E}">
      <dgm:prSet/>
      <dgm:spPr/>
      <dgm:t>
        <a:bodyPr/>
        <a:lstStyle/>
        <a:p>
          <a:endParaRPr lang="en-US" sz="1200"/>
        </a:p>
      </dgm:t>
    </dgm:pt>
    <dgm:pt modelId="{B29961D5-8A15-481B-85DC-C25D542AEB23}" type="sibTrans" cxnId="{0E27BED3-318E-4E59-B9E4-157353F1F78E}">
      <dgm:prSet/>
      <dgm:spPr/>
      <dgm:t>
        <a:bodyPr/>
        <a:lstStyle/>
        <a:p>
          <a:endParaRPr lang="en-US" sz="1200"/>
        </a:p>
      </dgm:t>
    </dgm:pt>
    <dgm:pt modelId="{1EFF2C68-9E74-4FE1-940A-D20690B05C4D}">
      <dgm:prSet phldrT="[Text]" custT="1"/>
      <dgm:spPr>
        <a:solidFill>
          <a:srgbClr val="5B6E87"/>
        </a:solidFill>
      </dgm:spPr>
      <dgm:t>
        <a:bodyPr/>
        <a:lstStyle/>
        <a:p>
          <a:r>
            <a:rPr lang="en-IN" sz="1200" dirty="0">
              <a:solidFill>
                <a:schemeClr val="bg1"/>
              </a:solidFill>
            </a:rPr>
            <a:t>Route / Customer</a:t>
          </a:r>
          <a:endParaRPr lang="en-US" sz="1200" dirty="0">
            <a:solidFill>
              <a:schemeClr val="bg1"/>
            </a:solidFill>
          </a:endParaRPr>
        </a:p>
      </dgm:t>
    </dgm:pt>
    <dgm:pt modelId="{2B6C61F0-8C29-4F81-88DD-948CE925C976}" type="parTrans" cxnId="{FEC85C0D-653E-4DD2-B60C-3DB5D0B858C5}">
      <dgm:prSet/>
      <dgm:spPr/>
      <dgm:t>
        <a:bodyPr/>
        <a:lstStyle/>
        <a:p>
          <a:endParaRPr lang="en-US" sz="1200"/>
        </a:p>
      </dgm:t>
    </dgm:pt>
    <dgm:pt modelId="{9396232B-6A95-4B41-912B-469CAB45750A}" type="sibTrans" cxnId="{FEC85C0D-653E-4DD2-B60C-3DB5D0B858C5}">
      <dgm:prSet/>
      <dgm:spPr/>
      <dgm:t>
        <a:bodyPr/>
        <a:lstStyle/>
        <a:p>
          <a:endParaRPr lang="en-US" sz="1200"/>
        </a:p>
      </dgm:t>
    </dgm:pt>
    <dgm:pt modelId="{D40914D3-2BA2-4C04-A401-38E75F40F08C}">
      <dgm:prSet phldrT="[Text]" custT="1"/>
      <dgm:spPr>
        <a:solidFill>
          <a:schemeClr val="bg1">
            <a:lumMod val="65000"/>
          </a:schemeClr>
        </a:solidFill>
      </dgm:spPr>
      <dgm:t>
        <a:bodyPr/>
        <a:lstStyle/>
        <a:p>
          <a:r>
            <a:rPr lang="en-IN" sz="1200" dirty="0"/>
            <a:t>Order</a:t>
          </a:r>
          <a:endParaRPr lang="en-US" sz="1200" dirty="0"/>
        </a:p>
      </dgm:t>
    </dgm:pt>
    <dgm:pt modelId="{D08C5040-808E-4246-AA59-22D8A9AA0B37}" type="parTrans" cxnId="{B8887286-3D06-4B84-81D1-1FC9773F7BE6}">
      <dgm:prSet/>
      <dgm:spPr/>
      <dgm:t>
        <a:bodyPr/>
        <a:lstStyle/>
        <a:p>
          <a:endParaRPr lang="en-US" sz="1200"/>
        </a:p>
      </dgm:t>
    </dgm:pt>
    <dgm:pt modelId="{A8ED68C7-6AB3-460B-9787-926BE8AA0A9A}" type="sibTrans" cxnId="{B8887286-3D06-4B84-81D1-1FC9773F7BE6}">
      <dgm:prSet/>
      <dgm:spPr/>
      <dgm:t>
        <a:bodyPr/>
        <a:lstStyle/>
        <a:p>
          <a:endParaRPr lang="en-US" sz="1200"/>
        </a:p>
      </dgm:t>
    </dgm:pt>
    <dgm:pt modelId="{4F777D81-7D6D-4E6B-9D8E-DA96BEBDB7C8}">
      <dgm:prSet phldrT="[Text]" custT="1"/>
      <dgm:spPr>
        <a:solidFill>
          <a:schemeClr val="bg1">
            <a:lumMod val="85000"/>
          </a:schemeClr>
        </a:solidFill>
      </dgm:spPr>
      <dgm:t>
        <a:bodyPr/>
        <a:lstStyle/>
        <a:p>
          <a:r>
            <a:rPr lang="en-IN" sz="1200" dirty="0"/>
            <a:t>Item</a:t>
          </a:r>
          <a:endParaRPr lang="en-US" sz="1200" dirty="0"/>
        </a:p>
      </dgm:t>
    </dgm:pt>
    <dgm:pt modelId="{78C678AE-7DEA-4CA0-86C9-5813ACD2149B}" type="parTrans" cxnId="{54532C40-8FFC-4D0A-9789-593D8628CC37}">
      <dgm:prSet/>
      <dgm:spPr/>
      <dgm:t>
        <a:bodyPr/>
        <a:lstStyle/>
        <a:p>
          <a:endParaRPr lang="en-US" sz="1200"/>
        </a:p>
      </dgm:t>
    </dgm:pt>
    <dgm:pt modelId="{B872BBDB-6FB6-4626-B852-909C6311ED58}" type="sibTrans" cxnId="{54532C40-8FFC-4D0A-9789-593D8628CC37}">
      <dgm:prSet/>
      <dgm:spPr/>
      <dgm:t>
        <a:bodyPr/>
        <a:lstStyle/>
        <a:p>
          <a:endParaRPr lang="en-US" sz="1200"/>
        </a:p>
      </dgm:t>
    </dgm:pt>
    <dgm:pt modelId="{29F34FB2-D90B-4270-8C6A-B2E4B1665DFA}" type="pres">
      <dgm:prSet presAssocID="{D8AC5B98-498B-41EF-B5DB-DD10A2C1582E}" presName="Name0" presStyleCnt="0">
        <dgm:presLayoutVars>
          <dgm:dir/>
          <dgm:animLvl val="lvl"/>
          <dgm:resizeHandles val="exact"/>
        </dgm:presLayoutVars>
      </dgm:prSet>
      <dgm:spPr/>
    </dgm:pt>
    <dgm:pt modelId="{578786C0-93C1-4112-A0FF-50A9355E34FF}" type="pres">
      <dgm:prSet presAssocID="{C194268E-37FF-4EB0-9B7E-6704C2DA780C}" presName="Name8" presStyleCnt="0"/>
      <dgm:spPr/>
    </dgm:pt>
    <dgm:pt modelId="{4935FC91-6694-4E9F-A5C4-DCA5259D0476}" type="pres">
      <dgm:prSet presAssocID="{C194268E-37FF-4EB0-9B7E-6704C2DA780C}" presName="level" presStyleLbl="node1" presStyleIdx="0" presStyleCnt="4">
        <dgm:presLayoutVars>
          <dgm:chMax val="1"/>
          <dgm:bulletEnabled val="1"/>
        </dgm:presLayoutVars>
      </dgm:prSet>
      <dgm:spPr/>
    </dgm:pt>
    <dgm:pt modelId="{83924082-CD07-4A4F-BE19-FC8B36C1F3D4}" type="pres">
      <dgm:prSet presAssocID="{C194268E-37FF-4EB0-9B7E-6704C2DA780C}" presName="levelTx" presStyleLbl="revTx" presStyleIdx="0" presStyleCnt="0">
        <dgm:presLayoutVars>
          <dgm:chMax val="1"/>
          <dgm:bulletEnabled val="1"/>
        </dgm:presLayoutVars>
      </dgm:prSet>
      <dgm:spPr/>
    </dgm:pt>
    <dgm:pt modelId="{DAC6E421-C5B6-4AE2-A76A-69AB6336DBE0}" type="pres">
      <dgm:prSet presAssocID="{1EFF2C68-9E74-4FE1-940A-D20690B05C4D}" presName="Name8" presStyleCnt="0"/>
      <dgm:spPr/>
    </dgm:pt>
    <dgm:pt modelId="{1E2F150C-903E-4DB0-9788-B5BF7174300B}" type="pres">
      <dgm:prSet presAssocID="{1EFF2C68-9E74-4FE1-940A-D20690B05C4D}" presName="level" presStyleLbl="node1" presStyleIdx="1" presStyleCnt="4">
        <dgm:presLayoutVars>
          <dgm:chMax val="1"/>
          <dgm:bulletEnabled val="1"/>
        </dgm:presLayoutVars>
      </dgm:prSet>
      <dgm:spPr/>
    </dgm:pt>
    <dgm:pt modelId="{9B02F555-6DC2-4EEB-9ECE-81E3970BE5EE}" type="pres">
      <dgm:prSet presAssocID="{1EFF2C68-9E74-4FE1-940A-D20690B05C4D}" presName="levelTx" presStyleLbl="revTx" presStyleIdx="0" presStyleCnt="0">
        <dgm:presLayoutVars>
          <dgm:chMax val="1"/>
          <dgm:bulletEnabled val="1"/>
        </dgm:presLayoutVars>
      </dgm:prSet>
      <dgm:spPr/>
    </dgm:pt>
    <dgm:pt modelId="{757382B7-873B-4CF0-8D63-AEA1EB9DA9D2}" type="pres">
      <dgm:prSet presAssocID="{D40914D3-2BA2-4C04-A401-38E75F40F08C}" presName="Name8" presStyleCnt="0"/>
      <dgm:spPr/>
    </dgm:pt>
    <dgm:pt modelId="{9CC39095-0A21-42AF-B418-D891E90F83DB}" type="pres">
      <dgm:prSet presAssocID="{D40914D3-2BA2-4C04-A401-38E75F40F08C}" presName="level" presStyleLbl="node1" presStyleIdx="2" presStyleCnt="4">
        <dgm:presLayoutVars>
          <dgm:chMax val="1"/>
          <dgm:bulletEnabled val="1"/>
        </dgm:presLayoutVars>
      </dgm:prSet>
      <dgm:spPr/>
    </dgm:pt>
    <dgm:pt modelId="{CFA2AB6B-3ABB-4B6D-ABF7-6DCA08420449}" type="pres">
      <dgm:prSet presAssocID="{D40914D3-2BA2-4C04-A401-38E75F40F08C}" presName="levelTx" presStyleLbl="revTx" presStyleIdx="0" presStyleCnt="0">
        <dgm:presLayoutVars>
          <dgm:chMax val="1"/>
          <dgm:bulletEnabled val="1"/>
        </dgm:presLayoutVars>
      </dgm:prSet>
      <dgm:spPr/>
    </dgm:pt>
    <dgm:pt modelId="{F0B81F40-8773-4B90-982C-C6D575A44369}" type="pres">
      <dgm:prSet presAssocID="{4F777D81-7D6D-4E6B-9D8E-DA96BEBDB7C8}" presName="Name8" presStyleCnt="0"/>
      <dgm:spPr/>
    </dgm:pt>
    <dgm:pt modelId="{FD86618A-241F-4B2B-9F87-69660EF10FF7}" type="pres">
      <dgm:prSet presAssocID="{4F777D81-7D6D-4E6B-9D8E-DA96BEBDB7C8}" presName="level" presStyleLbl="node1" presStyleIdx="3" presStyleCnt="4">
        <dgm:presLayoutVars>
          <dgm:chMax val="1"/>
          <dgm:bulletEnabled val="1"/>
        </dgm:presLayoutVars>
      </dgm:prSet>
      <dgm:spPr/>
    </dgm:pt>
    <dgm:pt modelId="{C6E34039-1822-4F75-B7CA-5A1D4E35C117}" type="pres">
      <dgm:prSet presAssocID="{4F777D81-7D6D-4E6B-9D8E-DA96BEBDB7C8}" presName="levelTx" presStyleLbl="revTx" presStyleIdx="0" presStyleCnt="0">
        <dgm:presLayoutVars>
          <dgm:chMax val="1"/>
          <dgm:bulletEnabled val="1"/>
        </dgm:presLayoutVars>
      </dgm:prSet>
      <dgm:spPr/>
    </dgm:pt>
  </dgm:ptLst>
  <dgm:cxnLst>
    <dgm:cxn modelId="{1EEC0405-C3F0-43D1-8617-7EBFD47CDA42}" type="presOf" srcId="{C194268E-37FF-4EB0-9B7E-6704C2DA780C}" destId="{83924082-CD07-4A4F-BE19-FC8B36C1F3D4}" srcOrd="1" destOrd="0" presId="urn:microsoft.com/office/officeart/2005/8/layout/pyramid3"/>
    <dgm:cxn modelId="{21244406-50F6-4ADF-912A-3A028CE5A45F}" type="presOf" srcId="{D8AC5B98-498B-41EF-B5DB-DD10A2C1582E}" destId="{29F34FB2-D90B-4270-8C6A-B2E4B1665DFA}" srcOrd="0" destOrd="0" presId="urn:microsoft.com/office/officeart/2005/8/layout/pyramid3"/>
    <dgm:cxn modelId="{FEC85C0D-653E-4DD2-B60C-3DB5D0B858C5}" srcId="{D8AC5B98-498B-41EF-B5DB-DD10A2C1582E}" destId="{1EFF2C68-9E74-4FE1-940A-D20690B05C4D}" srcOrd="1" destOrd="0" parTransId="{2B6C61F0-8C29-4F81-88DD-948CE925C976}" sibTransId="{9396232B-6A95-4B41-912B-469CAB45750A}"/>
    <dgm:cxn modelId="{1B053A11-02FA-40F2-B3A6-401C2BEB7D00}" type="presOf" srcId="{D40914D3-2BA2-4C04-A401-38E75F40F08C}" destId="{9CC39095-0A21-42AF-B418-D891E90F83DB}" srcOrd="0" destOrd="0" presId="urn:microsoft.com/office/officeart/2005/8/layout/pyramid3"/>
    <dgm:cxn modelId="{8A828411-A6C1-47EA-BA5A-E8F905D1D816}" type="presOf" srcId="{C194268E-37FF-4EB0-9B7E-6704C2DA780C}" destId="{4935FC91-6694-4E9F-A5C4-DCA5259D0476}" srcOrd="0" destOrd="0" presId="urn:microsoft.com/office/officeart/2005/8/layout/pyramid3"/>
    <dgm:cxn modelId="{54532C40-8FFC-4D0A-9789-593D8628CC37}" srcId="{D8AC5B98-498B-41EF-B5DB-DD10A2C1582E}" destId="{4F777D81-7D6D-4E6B-9D8E-DA96BEBDB7C8}" srcOrd="3" destOrd="0" parTransId="{78C678AE-7DEA-4CA0-86C9-5813ACD2149B}" sibTransId="{B872BBDB-6FB6-4626-B852-909C6311ED58}"/>
    <dgm:cxn modelId="{B8887286-3D06-4B84-81D1-1FC9773F7BE6}" srcId="{D8AC5B98-498B-41EF-B5DB-DD10A2C1582E}" destId="{D40914D3-2BA2-4C04-A401-38E75F40F08C}" srcOrd="2" destOrd="0" parTransId="{D08C5040-808E-4246-AA59-22D8A9AA0B37}" sibTransId="{A8ED68C7-6AB3-460B-9787-926BE8AA0A9A}"/>
    <dgm:cxn modelId="{7A795B89-83C3-4E3F-A5AD-100E8D58ADFF}" type="presOf" srcId="{4F777D81-7D6D-4E6B-9D8E-DA96BEBDB7C8}" destId="{C6E34039-1822-4F75-B7CA-5A1D4E35C117}" srcOrd="1" destOrd="0" presId="urn:microsoft.com/office/officeart/2005/8/layout/pyramid3"/>
    <dgm:cxn modelId="{A1B7FC95-22ED-4805-9095-75E16D0B4DD6}" type="presOf" srcId="{D40914D3-2BA2-4C04-A401-38E75F40F08C}" destId="{CFA2AB6B-3ABB-4B6D-ABF7-6DCA08420449}" srcOrd="1" destOrd="0" presId="urn:microsoft.com/office/officeart/2005/8/layout/pyramid3"/>
    <dgm:cxn modelId="{A7F6389C-580A-4DC4-97B0-37E185F5D66B}" type="presOf" srcId="{1EFF2C68-9E74-4FE1-940A-D20690B05C4D}" destId="{9B02F555-6DC2-4EEB-9ECE-81E3970BE5EE}" srcOrd="1" destOrd="0" presId="urn:microsoft.com/office/officeart/2005/8/layout/pyramid3"/>
    <dgm:cxn modelId="{B5DA4FCC-078C-4F37-BD04-1CCCAD7F2777}" type="presOf" srcId="{1EFF2C68-9E74-4FE1-940A-D20690B05C4D}" destId="{1E2F150C-903E-4DB0-9788-B5BF7174300B}" srcOrd="0" destOrd="0" presId="urn:microsoft.com/office/officeart/2005/8/layout/pyramid3"/>
    <dgm:cxn modelId="{0E27BED3-318E-4E59-B9E4-157353F1F78E}" srcId="{D8AC5B98-498B-41EF-B5DB-DD10A2C1582E}" destId="{C194268E-37FF-4EB0-9B7E-6704C2DA780C}" srcOrd="0" destOrd="0" parTransId="{81CA6B3D-E686-402D-BFFA-70E98F000572}" sibTransId="{B29961D5-8A15-481B-85DC-C25D542AEB23}"/>
    <dgm:cxn modelId="{B24E68E0-76AF-417F-8E4F-A552816498B5}" type="presOf" srcId="{4F777D81-7D6D-4E6B-9D8E-DA96BEBDB7C8}" destId="{FD86618A-241F-4B2B-9F87-69660EF10FF7}" srcOrd="0" destOrd="0" presId="urn:microsoft.com/office/officeart/2005/8/layout/pyramid3"/>
    <dgm:cxn modelId="{33530343-AC84-4774-96E7-D234209C8B4E}" type="presParOf" srcId="{29F34FB2-D90B-4270-8C6A-B2E4B1665DFA}" destId="{578786C0-93C1-4112-A0FF-50A9355E34FF}" srcOrd="0" destOrd="0" presId="urn:microsoft.com/office/officeart/2005/8/layout/pyramid3"/>
    <dgm:cxn modelId="{9E2A74ED-D5DB-448C-9FC6-FFCFFDDBC7B2}" type="presParOf" srcId="{578786C0-93C1-4112-A0FF-50A9355E34FF}" destId="{4935FC91-6694-4E9F-A5C4-DCA5259D0476}" srcOrd="0" destOrd="0" presId="urn:microsoft.com/office/officeart/2005/8/layout/pyramid3"/>
    <dgm:cxn modelId="{2C9D294E-2170-4578-B5E0-5B38B5E02CAF}" type="presParOf" srcId="{578786C0-93C1-4112-A0FF-50A9355E34FF}" destId="{83924082-CD07-4A4F-BE19-FC8B36C1F3D4}" srcOrd="1" destOrd="0" presId="urn:microsoft.com/office/officeart/2005/8/layout/pyramid3"/>
    <dgm:cxn modelId="{9EF6E2C1-A208-4F42-8D45-FF8245C4C730}" type="presParOf" srcId="{29F34FB2-D90B-4270-8C6A-B2E4B1665DFA}" destId="{DAC6E421-C5B6-4AE2-A76A-69AB6336DBE0}" srcOrd="1" destOrd="0" presId="urn:microsoft.com/office/officeart/2005/8/layout/pyramid3"/>
    <dgm:cxn modelId="{D557D4BA-1B24-4CA5-AAF5-4C6528EADC18}" type="presParOf" srcId="{DAC6E421-C5B6-4AE2-A76A-69AB6336DBE0}" destId="{1E2F150C-903E-4DB0-9788-B5BF7174300B}" srcOrd="0" destOrd="0" presId="urn:microsoft.com/office/officeart/2005/8/layout/pyramid3"/>
    <dgm:cxn modelId="{4E128974-7418-4B58-9B36-34A8913ED43D}" type="presParOf" srcId="{DAC6E421-C5B6-4AE2-A76A-69AB6336DBE0}" destId="{9B02F555-6DC2-4EEB-9ECE-81E3970BE5EE}" srcOrd="1" destOrd="0" presId="urn:microsoft.com/office/officeart/2005/8/layout/pyramid3"/>
    <dgm:cxn modelId="{ABC01374-9C82-446E-8B6B-9DCBE577BC18}" type="presParOf" srcId="{29F34FB2-D90B-4270-8C6A-B2E4B1665DFA}" destId="{757382B7-873B-4CF0-8D63-AEA1EB9DA9D2}" srcOrd="2" destOrd="0" presId="urn:microsoft.com/office/officeart/2005/8/layout/pyramid3"/>
    <dgm:cxn modelId="{9D3B0A6A-4503-4246-AFF0-236BC382B36B}" type="presParOf" srcId="{757382B7-873B-4CF0-8D63-AEA1EB9DA9D2}" destId="{9CC39095-0A21-42AF-B418-D891E90F83DB}" srcOrd="0" destOrd="0" presId="urn:microsoft.com/office/officeart/2005/8/layout/pyramid3"/>
    <dgm:cxn modelId="{6214BE2F-83BD-4D57-9190-3AB2C56C0606}" type="presParOf" srcId="{757382B7-873B-4CF0-8D63-AEA1EB9DA9D2}" destId="{CFA2AB6B-3ABB-4B6D-ABF7-6DCA08420449}" srcOrd="1" destOrd="0" presId="urn:microsoft.com/office/officeart/2005/8/layout/pyramid3"/>
    <dgm:cxn modelId="{8F1707D6-3B94-48E3-81F2-AAB8348AA351}" type="presParOf" srcId="{29F34FB2-D90B-4270-8C6A-B2E4B1665DFA}" destId="{F0B81F40-8773-4B90-982C-C6D575A44369}" srcOrd="3" destOrd="0" presId="urn:microsoft.com/office/officeart/2005/8/layout/pyramid3"/>
    <dgm:cxn modelId="{268E4DE8-02BE-4CB4-B4DF-31274D7DFF58}" type="presParOf" srcId="{F0B81F40-8773-4B90-982C-C6D575A44369}" destId="{FD86618A-241F-4B2B-9F87-69660EF10FF7}" srcOrd="0" destOrd="0" presId="urn:microsoft.com/office/officeart/2005/8/layout/pyramid3"/>
    <dgm:cxn modelId="{60F32636-4AF6-47E0-8144-B2F0169FCDCE}" type="presParOf" srcId="{F0B81F40-8773-4B90-982C-C6D575A44369}" destId="{C6E34039-1822-4F75-B7CA-5A1D4E35C117}" srcOrd="1" destOrd="0" presId="urn:microsoft.com/office/officeart/2005/8/layout/pyramid3"/>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35FC91-6694-4E9F-A5C4-DCA5259D0476}">
      <dsp:nvSpPr>
        <dsp:cNvPr id="0" name=""/>
        <dsp:cNvSpPr/>
      </dsp:nvSpPr>
      <dsp:spPr>
        <a:xfrm rot="10800000">
          <a:off x="0" y="0"/>
          <a:ext cx="2923995" cy="447820"/>
        </a:xfrm>
        <a:prstGeom prst="trapezoid">
          <a:avLst>
            <a:gd name="adj" fmla="val 65294"/>
          </a:avLst>
        </a:prstGeom>
        <a:solidFill>
          <a:srgbClr val="39455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solidFill>
                <a:schemeClr val="bg1"/>
              </a:solidFill>
              <a:latin typeface="Segoe UI Light" panose="020B0502040204020203" pitchFamily="34" charset="0"/>
            </a:rPr>
            <a:t>Sector/Sub Sector/Country</a:t>
          </a:r>
          <a:endParaRPr lang="en-US" sz="1200" kern="1200" dirty="0">
            <a:solidFill>
              <a:schemeClr val="bg1"/>
            </a:solidFill>
            <a:latin typeface="Segoe UI Light" panose="020B0502040204020203" pitchFamily="34" charset="0"/>
          </a:endParaRPr>
        </a:p>
      </dsp:txBody>
      <dsp:txXfrm rot="-10800000">
        <a:off x="511699" y="0"/>
        <a:ext cx="1900597" cy="447820"/>
      </dsp:txXfrm>
    </dsp:sp>
    <dsp:sp modelId="{1E2F150C-903E-4DB0-9788-B5BF7174300B}">
      <dsp:nvSpPr>
        <dsp:cNvPr id="0" name=""/>
        <dsp:cNvSpPr/>
      </dsp:nvSpPr>
      <dsp:spPr>
        <a:xfrm rot="10800000">
          <a:off x="292399" y="447820"/>
          <a:ext cx="2339196" cy="447820"/>
        </a:xfrm>
        <a:prstGeom prst="trapezoid">
          <a:avLst>
            <a:gd name="adj" fmla="val 65294"/>
          </a:avLst>
        </a:prstGeom>
        <a:solidFill>
          <a:srgbClr val="5B6E8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solidFill>
                <a:schemeClr val="bg1"/>
              </a:solidFill>
              <a:latin typeface="Segoe UI Light" panose="020B0502040204020203" pitchFamily="34" charset="0"/>
            </a:rPr>
            <a:t>Material Attributes</a:t>
          </a:r>
          <a:endParaRPr lang="en-US" sz="1200" kern="1200" dirty="0">
            <a:solidFill>
              <a:schemeClr val="bg1"/>
            </a:solidFill>
            <a:latin typeface="Segoe UI Light" panose="020B0502040204020203" pitchFamily="34" charset="0"/>
          </a:endParaRPr>
        </a:p>
      </dsp:txBody>
      <dsp:txXfrm rot="-10800000">
        <a:off x="701759" y="447820"/>
        <a:ext cx="1520477" cy="447820"/>
      </dsp:txXfrm>
    </dsp:sp>
    <dsp:sp modelId="{9CC39095-0A21-42AF-B418-D891E90F83DB}">
      <dsp:nvSpPr>
        <dsp:cNvPr id="0" name=""/>
        <dsp:cNvSpPr/>
      </dsp:nvSpPr>
      <dsp:spPr>
        <a:xfrm rot="10800000">
          <a:off x="584799" y="895641"/>
          <a:ext cx="1754397" cy="447820"/>
        </a:xfrm>
        <a:prstGeom prst="trapezoid">
          <a:avLst>
            <a:gd name="adj" fmla="val 65294"/>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latin typeface="Segoe UI Light" panose="020B0502040204020203" pitchFamily="34" charset="0"/>
            </a:rPr>
            <a:t>Business Segments</a:t>
          </a:r>
          <a:endParaRPr lang="en-US" sz="1200" kern="1200" dirty="0">
            <a:latin typeface="Segoe UI Light" panose="020B0502040204020203" pitchFamily="34" charset="0"/>
          </a:endParaRPr>
        </a:p>
      </dsp:txBody>
      <dsp:txXfrm rot="-10800000">
        <a:off x="891818" y="895641"/>
        <a:ext cx="1140358" cy="447820"/>
      </dsp:txXfrm>
    </dsp:sp>
    <dsp:sp modelId="{FD86618A-241F-4B2B-9F87-69660EF10FF7}">
      <dsp:nvSpPr>
        <dsp:cNvPr id="0" name=""/>
        <dsp:cNvSpPr/>
      </dsp:nvSpPr>
      <dsp:spPr>
        <a:xfrm rot="10800000">
          <a:off x="877198" y="1343461"/>
          <a:ext cx="1169598" cy="447820"/>
        </a:xfrm>
        <a:prstGeom prst="trapezoid">
          <a:avLst>
            <a:gd name="adj" fmla="val 65294"/>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latin typeface="Segoe UI Light" panose="020B0502040204020203" pitchFamily="34" charset="0"/>
            </a:rPr>
            <a:t>Brands</a:t>
          </a:r>
          <a:endParaRPr lang="en-US" sz="1200" kern="1200" dirty="0">
            <a:latin typeface="Segoe UI Light" panose="020B0502040204020203" pitchFamily="34" charset="0"/>
          </a:endParaRPr>
        </a:p>
      </dsp:txBody>
      <dsp:txXfrm rot="-10800000">
        <a:off x="1081878" y="1343461"/>
        <a:ext cx="760238" cy="447820"/>
      </dsp:txXfrm>
    </dsp:sp>
    <dsp:sp modelId="{BFD2A7A3-70CA-49B8-BD4E-4AD3F50790AD}">
      <dsp:nvSpPr>
        <dsp:cNvPr id="0" name=""/>
        <dsp:cNvSpPr/>
      </dsp:nvSpPr>
      <dsp:spPr>
        <a:xfrm rot="10800000">
          <a:off x="1169598" y="1791282"/>
          <a:ext cx="584799" cy="447820"/>
        </a:xfrm>
        <a:prstGeom prst="trapezoid">
          <a:avLst>
            <a:gd name="adj" fmla="val 65294"/>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latin typeface="Segoe UI Light" panose="020B0502040204020203" pitchFamily="34" charset="0"/>
            </a:rPr>
            <a:t>SKU</a:t>
          </a:r>
          <a:endParaRPr lang="en-US" sz="1200" kern="1200" dirty="0">
            <a:latin typeface="Segoe UI Light" panose="020B0502040204020203" pitchFamily="34" charset="0"/>
          </a:endParaRPr>
        </a:p>
      </dsp:txBody>
      <dsp:txXfrm rot="-10800000">
        <a:off x="1169598" y="1791282"/>
        <a:ext cx="584799" cy="4478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93B11E-3003-40A7-A903-7420C7650579}">
      <dsp:nvSpPr>
        <dsp:cNvPr id="0" name=""/>
        <dsp:cNvSpPr/>
      </dsp:nvSpPr>
      <dsp:spPr>
        <a:xfrm>
          <a:off x="3380" y="0"/>
          <a:ext cx="4118282" cy="452854"/>
        </a:xfrm>
        <a:prstGeom prst="homePlate">
          <a:avLst/>
        </a:prstGeom>
        <a:solidFill>
          <a:schemeClr val="accent1">
            <a:lumMod val="60000"/>
            <a:lumOff val="40000"/>
          </a:schemeClr>
        </a:solidFill>
        <a:ln w="19050" cap="flat" cmpd="sng" algn="ctr">
          <a:solidFill>
            <a:srgbClr val="FFFFFF"/>
          </a:solidFill>
          <a:prstDash val="solid"/>
          <a:miter lim="800000"/>
        </a:ln>
        <a:effectLst>
          <a:outerShdw blurRad="127000" dist="63500" dir="2700000" algn="tl" rotWithShape="0">
            <a:prstClr val="black">
              <a:alpha val="40000"/>
            </a:prstClr>
          </a:outerShdw>
        </a:effectLst>
        <a:scene3d>
          <a:camera prst="orthographicFront"/>
          <a:lightRig rig="threePt" dir="t">
            <a:rot lat="0" lon="0" rev="3600000"/>
          </a:lightRig>
        </a:scene3d>
        <a:sp3d/>
      </dsp:spPr>
      <dsp:style>
        <a:lnRef idx="3">
          <a:scrgbClr r="0" g="0" b="0"/>
        </a:lnRef>
        <a:fillRef idx="1">
          <a:scrgbClr r="0" g="0" b="0"/>
        </a:fillRef>
        <a:effectRef idx="1">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100000"/>
            </a:lnSpc>
            <a:spcBef>
              <a:spcPct val="0"/>
            </a:spcBef>
            <a:spcAft>
              <a:spcPct val="35000"/>
            </a:spcAft>
            <a:buNone/>
          </a:pPr>
          <a:r>
            <a:rPr lang="en-US" sz="2000" b="1" kern="1200" noProof="0" dirty="0">
              <a:solidFill>
                <a:srgbClr val="FFFFFF"/>
              </a:solidFill>
              <a:effectLst>
                <a:outerShdw blurRad="190500" algn="tl" rotWithShape="0">
                  <a:prstClr val="black">
                    <a:alpha val="50000"/>
                  </a:prstClr>
                </a:outerShdw>
              </a:effectLst>
              <a:latin typeface="+mn-lt"/>
              <a:ea typeface="+mn-ea"/>
              <a:cs typeface="Arial" charset="0"/>
            </a:rPr>
            <a:t>Business Context</a:t>
          </a:r>
        </a:p>
      </dsp:txBody>
      <dsp:txXfrm>
        <a:off x="3380" y="0"/>
        <a:ext cx="4005069" cy="452854"/>
      </dsp:txXfrm>
    </dsp:sp>
    <dsp:sp modelId="{8BE2C4C5-D39B-4089-B5FF-57A124528829}">
      <dsp:nvSpPr>
        <dsp:cNvPr id="0" name=""/>
        <dsp:cNvSpPr/>
      </dsp:nvSpPr>
      <dsp:spPr>
        <a:xfrm>
          <a:off x="3709834" y="0"/>
          <a:ext cx="4118282" cy="452854"/>
        </a:xfrm>
        <a:prstGeom prst="chevron">
          <a:avLst/>
        </a:prstGeom>
        <a:solidFill>
          <a:schemeClr val="accent1">
            <a:lumMod val="75000"/>
          </a:schemeClr>
        </a:solidFill>
        <a:ln w="19050" cap="flat" cmpd="sng" algn="ctr">
          <a:solidFill>
            <a:srgbClr val="FFFFFF"/>
          </a:solidFill>
          <a:prstDash val="solid"/>
          <a:miter lim="800000"/>
        </a:ln>
        <a:effectLst>
          <a:outerShdw blurRad="127000" dist="63500" dir="2700000" algn="tl" rotWithShape="0">
            <a:prstClr val="black">
              <a:alpha val="40000"/>
            </a:prstClr>
          </a:outerShdw>
        </a:effectLst>
        <a:scene3d>
          <a:camera prst="orthographicFront"/>
          <a:lightRig rig="threePt" dir="t">
            <a:rot lat="0" lon="0" rev="3600000"/>
          </a:lightRig>
        </a:scene3d>
        <a:sp3d/>
      </dsp:spPr>
      <dsp:style>
        <a:lnRef idx="3">
          <a:scrgbClr r="0" g="0" b="0"/>
        </a:lnRef>
        <a:fillRef idx="1">
          <a:scrgbClr r="0" g="0" b="0"/>
        </a:fillRef>
        <a:effectRef idx="1">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100000"/>
            </a:lnSpc>
            <a:spcBef>
              <a:spcPct val="0"/>
            </a:spcBef>
            <a:spcAft>
              <a:spcPct val="35000"/>
            </a:spcAft>
            <a:buNone/>
          </a:pPr>
          <a:r>
            <a:rPr lang="en-US" sz="2000" b="1" kern="1200" noProof="0" dirty="0">
              <a:solidFill>
                <a:srgbClr val="FFFFFF"/>
              </a:solidFill>
              <a:effectLst>
                <a:outerShdw blurRad="190500" algn="tl" rotWithShape="0">
                  <a:prstClr val="black">
                    <a:alpha val="50000"/>
                  </a:prstClr>
                </a:outerShdw>
              </a:effectLst>
              <a:latin typeface="+mn-lt"/>
              <a:ea typeface="+mn-ea"/>
              <a:cs typeface="Arial" charset="0"/>
            </a:rPr>
            <a:t>LatentView Solution</a:t>
          </a:r>
          <a:endParaRPr lang="en-GB" sz="2000" b="1" kern="1200" dirty="0">
            <a:solidFill>
              <a:srgbClr val="FFFFFF"/>
            </a:solidFill>
            <a:effectLst>
              <a:outerShdw blurRad="190500" algn="tl" rotWithShape="0">
                <a:prstClr val="black">
                  <a:alpha val="50000"/>
                </a:prstClr>
              </a:outerShdw>
            </a:effectLst>
            <a:latin typeface="+mn-lt"/>
            <a:ea typeface="+mn-ea"/>
            <a:cs typeface="Arial" charset="0"/>
          </a:endParaRPr>
        </a:p>
      </dsp:txBody>
      <dsp:txXfrm>
        <a:off x="3936261" y="0"/>
        <a:ext cx="3665428" cy="452854"/>
      </dsp:txXfrm>
    </dsp:sp>
    <dsp:sp modelId="{5AE90DC1-B7E4-43F4-A2BF-82D94D3E883E}">
      <dsp:nvSpPr>
        <dsp:cNvPr id="0" name=""/>
        <dsp:cNvSpPr/>
      </dsp:nvSpPr>
      <dsp:spPr>
        <a:xfrm>
          <a:off x="7416288" y="0"/>
          <a:ext cx="4118282" cy="452854"/>
        </a:xfrm>
        <a:prstGeom prst="chevron">
          <a:avLst/>
        </a:prstGeom>
        <a:solidFill>
          <a:srgbClr val="002060"/>
        </a:solidFill>
        <a:ln w="19050" cap="flat" cmpd="sng" algn="ctr">
          <a:solidFill>
            <a:srgbClr val="FFFFFF"/>
          </a:solidFill>
          <a:prstDash val="solid"/>
          <a:miter lim="800000"/>
        </a:ln>
        <a:effectLst>
          <a:outerShdw blurRad="127000" dist="63500" dir="2700000" algn="tl" rotWithShape="0">
            <a:prstClr val="black">
              <a:alpha val="40000"/>
            </a:prstClr>
          </a:outerShdw>
        </a:effectLst>
        <a:scene3d>
          <a:camera prst="orthographicFront"/>
          <a:lightRig rig="threePt" dir="t">
            <a:rot lat="0" lon="0" rev="3600000"/>
          </a:lightRig>
        </a:scene3d>
        <a:sp3d/>
      </dsp:spPr>
      <dsp:style>
        <a:lnRef idx="3">
          <a:scrgbClr r="0" g="0" b="0"/>
        </a:lnRef>
        <a:fillRef idx="1">
          <a:scrgbClr r="0" g="0" b="0"/>
        </a:fillRef>
        <a:effectRef idx="1">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100000"/>
            </a:lnSpc>
            <a:spcBef>
              <a:spcPct val="0"/>
            </a:spcBef>
            <a:spcAft>
              <a:spcPct val="35000"/>
            </a:spcAft>
            <a:buNone/>
          </a:pPr>
          <a:r>
            <a:rPr lang="en-US" sz="2400" b="1" kern="1200" noProof="0" dirty="0">
              <a:solidFill>
                <a:srgbClr val="FFFFFF"/>
              </a:solidFill>
              <a:effectLst>
                <a:outerShdw blurRad="190500" algn="tl" rotWithShape="0">
                  <a:prstClr val="black">
                    <a:alpha val="50000"/>
                  </a:prstClr>
                </a:outerShdw>
              </a:effectLst>
              <a:latin typeface="+mn-lt"/>
              <a:ea typeface="+mn-ea"/>
              <a:cs typeface="Arial" charset="0"/>
            </a:rPr>
            <a:t> </a:t>
          </a:r>
          <a:r>
            <a:rPr lang="en-US" sz="2000" b="1" kern="1200" noProof="0" dirty="0">
              <a:solidFill>
                <a:srgbClr val="FFFFFF"/>
              </a:solidFill>
              <a:effectLst>
                <a:outerShdw blurRad="190500" algn="tl" rotWithShape="0">
                  <a:prstClr val="black">
                    <a:alpha val="50000"/>
                  </a:prstClr>
                </a:outerShdw>
              </a:effectLst>
              <a:latin typeface="+mn-lt"/>
              <a:ea typeface="+mn-ea"/>
              <a:cs typeface="Arial" charset="0"/>
            </a:rPr>
            <a:t>Business Benefits</a:t>
          </a:r>
        </a:p>
      </dsp:txBody>
      <dsp:txXfrm>
        <a:off x="7642715" y="0"/>
        <a:ext cx="3665428" cy="4528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B43559-F0CC-4E97-B0F6-2EE4E2C98A8C}">
      <dsp:nvSpPr>
        <dsp:cNvPr id="0" name=""/>
        <dsp:cNvSpPr/>
      </dsp:nvSpPr>
      <dsp:spPr>
        <a:xfrm>
          <a:off x="1845" y="0"/>
          <a:ext cx="814883" cy="32145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Model 1</a:t>
          </a:r>
          <a:endParaRPr lang="en-IN" sz="1100" kern="1200" dirty="0"/>
        </a:p>
      </dsp:txBody>
      <dsp:txXfrm>
        <a:off x="11260" y="9415"/>
        <a:ext cx="796053" cy="302624"/>
      </dsp:txXfrm>
    </dsp:sp>
    <dsp:sp modelId="{EDE0094B-8D76-4F9F-8986-C61753E42194}">
      <dsp:nvSpPr>
        <dsp:cNvPr id="0" name=""/>
        <dsp:cNvSpPr/>
      </dsp:nvSpPr>
      <dsp:spPr>
        <a:xfrm>
          <a:off x="1013335" y="51959"/>
          <a:ext cx="142937" cy="217534"/>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1013335" y="95466"/>
        <a:ext cx="100056" cy="130520"/>
      </dsp:txXfrm>
    </dsp:sp>
    <dsp:sp modelId="{2FCDE27B-EB49-4D47-9121-5639CFDFA3F8}">
      <dsp:nvSpPr>
        <dsp:cNvPr id="0" name=""/>
        <dsp:cNvSpPr/>
      </dsp:nvSpPr>
      <dsp:spPr>
        <a:xfrm>
          <a:off x="1337263" y="0"/>
          <a:ext cx="822757" cy="32145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Validation</a:t>
          </a:r>
          <a:endParaRPr lang="en-IN" sz="1100" kern="1200" dirty="0"/>
        </a:p>
      </dsp:txBody>
      <dsp:txXfrm>
        <a:off x="1346678" y="9415"/>
        <a:ext cx="803927" cy="3026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B43559-F0CC-4E97-B0F6-2EE4E2C98A8C}">
      <dsp:nvSpPr>
        <dsp:cNvPr id="0" name=""/>
        <dsp:cNvSpPr/>
      </dsp:nvSpPr>
      <dsp:spPr>
        <a:xfrm>
          <a:off x="1845" y="0"/>
          <a:ext cx="814883" cy="32145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Model 2</a:t>
          </a:r>
          <a:endParaRPr lang="en-IN" sz="1100" kern="1200" dirty="0"/>
        </a:p>
      </dsp:txBody>
      <dsp:txXfrm>
        <a:off x="11260" y="9415"/>
        <a:ext cx="796053" cy="302624"/>
      </dsp:txXfrm>
    </dsp:sp>
    <dsp:sp modelId="{EDE0094B-8D76-4F9F-8986-C61753E42194}">
      <dsp:nvSpPr>
        <dsp:cNvPr id="0" name=""/>
        <dsp:cNvSpPr/>
      </dsp:nvSpPr>
      <dsp:spPr>
        <a:xfrm>
          <a:off x="1013335" y="51959"/>
          <a:ext cx="142937" cy="217534"/>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N" sz="1100" kern="1200"/>
        </a:p>
      </dsp:txBody>
      <dsp:txXfrm>
        <a:off x="1013335" y="95466"/>
        <a:ext cx="100056" cy="130520"/>
      </dsp:txXfrm>
    </dsp:sp>
    <dsp:sp modelId="{2FCDE27B-EB49-4D47-9121-5639CFDFA3F8}">
      <dsp:nvSpPr>
        <dsp:cNvPr id="0" name=""/>
        <dsp:cNvSpPr/>
      </dsp:nvSpPr>
      <dsp:spPr>
        <a:xfrm>
          <a:off x="1337263" y="0"/>
          <a:ext cx="822757" cy="32145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Validation</a:t>
          </a:r>
          <a:endParaRPr lang="en-IN" sz="1100" kern="1200" dirty="0"/>
        </a:p>
      </dsp:txBody>
      <dsp:txXfrm>
        <a:off x="1346678" y="9415"/>
        <a:ext cx="803927" cy="3026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B43559-F0CC-4E97-B0F6-2EE4E2C98A8C}">
      <dsp:nvSpPr>
        <dsp:cNvPr id="0" name=""/>
        <dsp:cNvSpPr/>
      </dsp:nvSpPr>
      <dsp:spPr>
        <a:xfrm>
          <a:off x="1845" y="0"/>
          <a:ext cx="814883" cy="32145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Model n</a:t>
          </a:r>
          <a:endParaRPr lang="en-IN" sz="1100" kern="1200" dirty="0"/>
        </a:p>
      </dsp:txBody>
      <dsp:txXfrm>
        <a:off x="11260" y="9415"/>
        <a:ext cx="796053" cy="302624"/>
      </dsp:txXfrm>
    </dsp:sp>
    <dsp:sp modelId="{EDE0094B-8D76-4F9F-8986-C61753E42194}">
      <dsp:nvSpPr>
        <dsp:cNvPr id="0" name=""/>
        <dsp:cNvSpPr/>
      </dsp:nvSpPr>
      <dsp:spPr>
        <a:xfrm>
          <a:off x="1013335" y="51959"/>
          <a:ext cx="142937" cy="217534"/>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1013335" y="95466"/>
        <a:ext cx="100056" cy="130520"/>
      </dsp:txXfrm>
    </dsp:sp>
    <dsp:sp modelId="{2FCDE27B-EB49-4D47-9121-5639CFDFA3F8}">
      <dsp:nvSpPr>
        <dsp:cNvPr id="0" name=""/>
        <dsp:cNvSpPr/>
      </dsp:nvSpPr>
      <dsp:spPr>
        <a:xfrm>
          <a:off x="1337263" y="0"/>
          <a:ext cx="822757" cy="32145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Validation</a:t>
          </a:r>
          <a:endParaRPr lang="en-IN" sz="1100" kern="1200" dirty="0"/>
        </a:p>
      </dsp:txBody>
      <dsp:txXfrm>
        <a:off x="1346678" y="9415"/>
        <a:ext cx="803927" cy="3026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35FC91-6694-4E9F-A5C4-DCA5259D0476}">
      <dsp:nvSpPr>
        <dsp:cNvPr id="0" name=""/>
        <dsp:cNvSpPr/>
      </dsp:nvSpPr>
      <dsp:spPr>
        <a:xfrm rot="10800000">
          <a:off x="0" y="0"/>
          <a:ext cx="2924377" cy="485389"/>
        </a:xfrm>
        <a:prstGeom prst="trapezoid">
          <a:avLst>
            <a:gd name="adj" fmla="val 6024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dirty="0"/>
            <a:t>Sector/Sub Sector/Country</a:t>
          </a:r>
          <a:endParaRPr lang="en-US" sz="1500" kern="1200" dirty="0"/>
        </a:p>
      </dsp:txBody>
      <dsp:txXfrm rot="-10800000">
        <a:off x="511765" y="0"/>
        <a:ext cx="1900845" cy="485389"/>
      </dsp:txXfrm>
    </dsp:sp>
    <dsp:sp modelId="{1E2F150C-903E-4DB0-9788-B5BF7174300B}">
      <dsp:nvSpPr>
        <dsp:cNvPr id="0" name=""/>
        <dsp:cNvSpPr/>
      </dsp:nvSpPr>
      <dsp:spPr>
        <a:xfrm rot="10800000">
          <a:off x="292437" y="485389"/>
          <a:ext cx="2339501" cy="485389"/>
        </a:xfrm>
        <a:prstGeom prst="trapezoid">
          <a:avLst>
            <a:gd name="adj" fmla="val 6024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dirty="0"/>
            <a:t>Material Attributes</a:t>
          </a:r>
          <a:endParaRPr lang="en-US" sz="1500" kern="1200" dirty="0"/>
        </a:p>
      </dsp:txBody>
      <dsp:txXfrm rot="-10800000">
        <a:off x="701850" y="485389"/>
        <a:ext cx="1520676" cy="485389"/>
      </dsp:txXfrm>
    </dsp:sp>
    <dsp:sp modelId="{9CC39095-0A21-42AF-B418-D891E90F83DB}">
      <dsp:nvSpPr>
        <dsp:cNvPr id="0" name=""/>
        <dsp:cNvSpPr/>
      </dsp:nvSpPr>
      <dsp:spPr>
        <a:xfrm rot="10800000">
          <a:off x="584875" y="970778"/>
          <a:ext cx="1754626" cy="485389"/>
        </a:xfrm>
        <a:prstGeom prst="trapezoid">
          <a:avLst>
            <a:gd name="adj" fmla="val 6024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dirty="0"/>
            <a:t>Business Segments</a:t>
          </a:r>
          <a:endParaRPr lang="en-US" sz="1500" kern="1200" dirty="0"/>
        </a:p>
      </dsp:txBody>
      <dsp:txXfrm rot="-10800000">
        <a:off x="891934" y="970778"/>
        <a:ext cx="1140507" cy="485389"/>
      </dsp:txXfrm>
    </dsp:sp>
    <dsp:sp modelId="{FD86618A-241F-4B2B-9F87-69660EF10FF7}">
      <dsp:nvSpPr>
        <dsp:cNvPr id="0" name=""/>
        <dsp:cNvSpPr/>
      </dsp:nvSpPr>
      <dsp:spPr>
        <a:xfrm rot="10800000">
          <a:off x="877313" y="1456167"/>
          <a:ext cx="1169750" cy="485389"/>
        </a:xfrm>
        <a:prstGeom prst="trapezoid">
          <a:avLst>
            <a:gd name="adj" fmla="val 6024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dirty="0"/>
            <a:t>Brands</a:t>
          </a:r>
          <a:endParaRPr lang="en-US" sz="1500" kern="1200" dirty="0"/>
        </a:p>
      </dsp:txBody>
      <dsp:txXfrm rot="-10800000">
        <a:off x="1082019" y="1456167"/>
        <a:ext cx="760338" cy="485389"/>
      </dsp:txXfrm>
    </dsp:sp>
    <dsp:sp modelId="{BFD2A7A3-70CA-49B8-BD4E-4AD3F50790AD}">
      <dsp:nvSpPr>
        <dsp:cNvPr id="0" name=""/>
        <dsp:cNvSpPr/>
      </dsp:nvSpPr>
      <dsp:spPr>
        <a:xfrm rot="10800000">
          <a:off x="1169750" y="1941556"/>
          <a:ext cx="584875" cy="485389"/>
        </a:xfrm>
        <a:prstGeom prst="trapezoid">
          <a:avLst>
            <a:gd name="adj" fmla="val 6024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dirty="0"/>
            <a:t>SKU</a:t>
          </a:r>
          <a:endParaRPr lang="en-US" sz="1500" kern="1200" dirty="0"/>
        </a:p>
      </dsp:txBody>
      <dsp:txXfrm rot="-10800000">
        <a:off x="1169750" y="1941556"/>
        <a:ext cx="584875" cy="48538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11FECC-5772-47C6-B67A-C50E37721866}">
      <dsp:nvSpPr>
        <dsp:cNvPr id="0" name=""/>
        <dsp:cNvSpPr/>
      </dsp:nvSpPr>
      <dsp:spPr>
        <a:xfrm>
          <a:off x="519908" y="266882"/>
          <a:ext cx="1776658" cy="1776658"/>
        </a:xfrm>
        <a:prstGeom prst="blockArc">
          <a:avLst>
            <a:gd name="adj1" fmla="val 10800000"/>
            <a:gd name="adj2" fmla="val 16200000"/>
            <a:gd name="adj3" fmla="val 4642"/>
          </a:avLst>
        </a:prstGeom>
        <a:solidFill>
          <a:srgbClr val="86AA00"/>
        </a:solidFill>
        <a:ln>
          <a:noFill/>
        </a:ln>
        <a:effectLst/>
      </dsp:spPr>
      <dsp:style>
        <a:lnRef idx="0">
          <a:scrgbClr r="0" g="0" b="0"/>
        </a:lnRef>
        <a:fillRef idx="1">
          <a:scrgbClr r="0" g="0" b="0"/>
        </a:fillRef>
        <a:effectRef idx="0">
          <a:scrgbClr r="0" g="0" b="0"/>
        </a:effectRef>
        <a:fontRef idx="minor">
          <a:schemeClr val="lt1"/>
        </a:fontRef>
      </dsp:style>
    </dsp:sp>
    <dsp:sp modelId="{1B45EDAC-17E8-489C-962B-62C33331CBBE}">
      <dsp:nvSpPr>
        <dsp:cNvPr id="0" name=""/>
        <dsp:cNvSpPr/>
      </dsp:nvSpPr>
      <dsp:spPr>
        <a:xfrm>
          <a:off x="519908" y="266882"/>
          <a:ext cx="1776658" cy="1776658"/>
        </a:xfrm>
        <a:prstGeom prst="blockArc">
          <a:avLst>
            <a:gd name="adj1" fmla="val 5400000"/>
            <a:gd name="adj2" fmla="val 10800000"/>
            <a:gd name="adj3" fmla="val 4642"/>
          </a:avLst>
        </a:prstGeom>
        <a:solidFill>
          <a:srgbClr val="86AA00"/>
        </a:solidFill>
        <a:ln>
          <a:noFill/>
        </a:ln>
        <a:effectLst/>
      </dsp:spPr>
      <dsp:style>
        <a:lnRef idx="0">
          <a:scrgbClr r="0" g="0" b="0"/>
        </a:lnRef>
        <a:fillRef idx="1">
          <a:scrgbClr r="0" g="0" b="0"/>
        </a:fillRef>
        <a:effectRef idx="0">
          <a:scrgbClr r="0" g="0" b="0"/>
        </a:effectRef>
        <a:fontRef idx="minor">
          <a:schemeClr val="lt1"/>
        </a:fontRef>
      </dsp:style>
    </dsp:sp>
    <dsp:sp modelId="{51A5E267-180F-4C8B-AE1B-42B591EE108F}">
      <dsp:nvSpPr>
        <dsp:cNvPr id="0" name=""/>
        <dsp:cNvSpPr/>
      </dsp:nvSpPr>
      <dsp:spPr>
        <a:xfrm>
          <a:off x="519908" y="266882"/>
          <a:ext cx="1776658" cy="1776658"/>
        </a:xfrm>
        <a:prstGeom prst="blockArc">
          <a:avLst>
            <a:gd name="adj1" fmla="val 0"/>
            <a:gd name="adj2" fmla="val 5400000"/>
            <a:gd name="adj3" fmla="val 4642"/>
          </a:avLst>
        </a:prstGeom>
        <a:solidFill>
          <a:srgbClr val="86AA00"/>
        </a:solidFill>
        <a:ln>
          <a:noFill/>
        </a:ln>
        <a:effectLst/>
      </dsp:spPr>
      <dsp:style>
        <a:lnRef idx="0">
          <a:scrgbClr r="0" g="0" b="0"/>
        </a:lnRef>
        <a:fillRef idx="1">
          <a:scrgbClr r="0" g="0" b="0"/>
        </a:fillRef>
        <a:effectRef idx="0">
          <a:scrgbClr r="0" g="0" b="0"/>
        </a:effectRef>
        <a:fontRef idx="minor">
          <a:schemeClr val="lt1"/>
        </a:fontRef>
      </dsp:style>
    </dsp:sp>
    <dsp:sp modelId="{B233F877-9CAA-46B2-9876-D163BE8232B3}">
      <dsp:nvSpPr>
        <dsp:cNvPr id="0" name=""/>
        <dsp:cNvSpPr/>
      </dsp:nvSpPr>
      <dsp:spPr>
        <a:xfrm>
          <a:off x="519908" y="266882"/>
          <a:ext cx="1776658" cy="1776658"/>
        </a:xfrm>
        <a:prstGeom prst="blockArc">
          <a:avLst>
            <a:gd name="adj1" fmla="val 16200000"/>
            <a:gd name="adj2" fmla="val 0"/>
            <a:gd name="adj3" fmla="val 4642"/>
          </a:avLst>
        </a:prstGeom>
        <a:solidFill>
          <a:srgbClr val="86AA00"/>
        </a:solidFill>
        <a:ln>
          <a:noFill/>
        </a:ln>
        <a:effectLst/>
      </dsp:spPr>
      <dsp:style>
        <a:lnRef idx="0">
          <a:scrgbClr r="0" g="0" b="0"/>
        </a:lnRef>
        <a:fillRef idx="1">
          <a:scrgbClr r="0" g="0" b="0"/>
        </a:fillRef>
        <a:effectRef idx="0">
          <a:scrgbClr r="0" g="0" b="0"/>
        </a:effectRef>
        <a:fontRef idx="minor">
          <a:schemeClr val="lt1"/>
        </a:fontRef>
      </dsp:style>
    </dsp:sp>
    <dsp:sp modelId="{083C208D-B61A-4626-BF6B-F33283AC030F}">
      <dsp:nvSpPr>
        <dsp:cNvPr id="0" name=""/>
        <dsp:cNvSpPr/>
      </dsp:nvSpPr>
      <dsp:spPr>
        <a:xfrm>
          <a:off x="999106" y="746079"/>
          <a:ext cx="818263" cy="818263"/>
        </a:xfrm>
        <a:prstGeom prst="ellipse">
          <a:avLst/>
        </a:prstGeom>
        <a:solidFill>
          <a:srgbClr val="86AA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IN" sz="900" b="1" kern="1200" dirty="0">
              <a:latin typeface="Calibri" pitchFamily="34" charset="0"/>
              <a:ea typeface="Tahoma" pitchFamily="34" charset="0"/>
              <a:cs typeface="Tahoma" pitchFamily="34" charset="0"/>
            </a:rPr>
            <a:t>Dashboard</a:t>
          </a:r>
        </a:p>
        <a:p>
          <a:pPr marL="0" lvl="0" indent="0" algn="ctr" defTabSz="400050">
            <a:lnSpc>
              <a:spcPct val="90000"/>
            </a:lnSpc>
            <a:spcBef>
              <a:spcPct val="0"/>
            </a:spcBef>
            <a:spcAft>
              <a:spcPct val="35000"/>
            </a:spcAft>
            <a:buNone/>
          </a:pPr>
          <a:r>
            <a:rPr lang="en-IN" sz="900" b="1" kern="1200" dirty="0">
              <a:latin typeface="Calibri" pitchFamily="34" charset="0"/>
              <a:ea typeface="Tahoma" pitchFamily="34" charset="0"/>
              <a:cs typeface="Tahoma" pitchFamily="34" charset="0"/>
            </a:rPr>
            <a:t>Designing </a:t>
          </a:r>
          <a:endParaRPr lang="en-IN" sz="900" kern="1200" dirty="0"/>
        </a:p>
      </dsp:txBody>
      <dsp:txXfrm>
        <a:off x="1118938" y="865911"/>
        <a:ext cx="578599" cy="578599"/>
      </dsp:txXfrm>
    </dsp:sp>
    <dsp:sp modelId="{A8411708-92F6-4439-8A0A-7D7375109FA5}">
      <dsp:nvSpPr>
        <dsp:cNvPr id="0" name=""/>
        <dsp:cNvSpPr/>
      </dsp:nvSpPr>
      <dsp:spPr>
        <a:xfrm>
          <a:off x="1121845" y="1110"/>
          <a:ext cx="572784" cy="572784"/>
        </a:xfrm>
        <a:prstGeom prst="ellipse">
          <a:avLst/>
        </a:prstGeom>
        <a:solidFill>
          <a:srgbClr val="9F9F9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IN" sz="800" b="1" kern="1200" dirty="0"/>
            <a:t>Story</a:t>
          </a:r>
          <a:r>
            <a:rPr lang="en-IN" sz="800" b="1" kern="1200" baseline="0" dirty="0"/>
            <a:t> Boarding</a:t>
          </a:r>
          <a:endParaRPr lang="en-IN" sz="800" b="1" kern="1200" dirty="0"/>
        </a:p>
      </dsp:txBody>
      <dsp:txXfrm>
        <a:off x="1205727" y="84992"/>
        <a:ext cx="405020" cy="405020"/>
      </dsp:txXfrm>
    </dsp:sp>
    <dsp:sp modelId="{41877139-0E32-48CD-AB2E-BEB96842EB79}">
      <dsp:nvSpPr>
        <dsp:cNvPr id="0" name=""/>
        <dsp:cNvSpPr/>
      </dsp:nvSpPr>
      <dsp:spPr>
        <a:xfrm>
          <a:off x="1989554" y="868819"/>
          <a:ext cx="572784" cy="572784"/>
        </a:xfrm>
        <a:prstGeom prst="ellipse">
          <a:avLst/>
        </a:prstGeom>
        <a:solidFill>
          <a:srgbClr val="00838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b="1" kern="1200" dirty="0"/>
            <a:t>Enhance visual clarity</a:t>
          </a:r>
          <a:endParaRPr lang="en-IN" sz="800" b="1" kern="1200" dirty="0"/>
        </a:p>
      </dsp:txBody>
      <dsp:txXfrm>
        <a:off x="2073436" y="952701"/>
        <a:ext cx="405020" cy="405020"/>
      </dsp:txXfrm>
    </dsp:sp>
    <dsp:sp modelId="{782FE5ED-F646-4C4A-B5EA-5160F76FB551}">
      <dsp:nvSpPr>
        <dsp:cNvPr id="0" name=""/>
        <dsp:cNvSpPr/>
      </dsp:nvSpPr>
      <dsp:spPr>
        <a:xfrm>
          <a:off x="1121845" y="1736528"/>
          <a:ext cx="572784" cy="572784"/>
        </a:xfrm>
        <a:prstGeom prst="ellipse">
          <a:avLst/>
        </a:prstGeom>
        <a:solidFill>
          <a:srgbClr val="AD8A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IN" sz="800" b="1" kern="1200" dirty="0"/>
            <a:t>Inter- active</a:t>
          </a:r>
        </a:p>
      </dsp:txBody>
      <dsp:txXfrm>
        <a:off x="1205727" y="1820410"/>
        <a:ext cx="405020" cy="405020"/>
      </dsp:txXfrm>
    </dsp:sp>
    <dsp:sp modelId="{3DA2A00F-C598-4C7A-9A55-4C8D2F5C357D}">
      <dsp:nvSpPr>
        <dsp:cNvPr id="0" name=""/>
        <dsp:cNvSpPr/>
      </dsp:nvSpPr>
      <dsp:spPr>
        <a:xfrm>
          <a:off x="254136" y="868819"/>
          <a:ext cx="572784" cy="572784"/>
        </a:xfrm>
        <a:prstGeom prst="ellipse">
          <a:avLst/>
        </a:prstGeom>
        <a:solidFill>
          <a:srgbClr val="1B79A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IN" sz="800" b="1" kern="1200" dirty="0"/>
            <a:t>Choose right Visuals</a:t>
          </a:r>
          <a:endParaRPr lang="en-IN" sz="800" kern="1200" dirty="0"/>
        </a:p>
      </dsp:txBody>
      <dsp:txXfrm>
        <a:off x="338018" y="952701"/>
        <a:ext cx="405020" cy="40502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35FC91-6694-4E9F-A5C4-DCA5259D0476}">
      <dsp:nvSpPr>
        <dsp:cNvPr id="0" name=""/>
        <dsp:cNvSpPr/>
      </dsp:nvSpPr>
      <dsp:spPr>
        <a:xfrm rot="10800000">
          <a:off x="0" y="0"/>
          <a:ext cx="2450053" cy="486510"/>
        </a:xfrm>
        <a:prstGeom prst="trapezoid">
          <a:avLst>
            <a:gd name="adj" fmla="val 62950"/>
          </a:avLst>
        </a:prstGeom>
        <a:solidFill>
          <a:srgbClr val="39455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solidFill>
                <a:schemeClr val="bg1"/>
              </a:solidFill>
            </a:rPr>
            <a:t>Division / Region / Zone / District</a:t>
          </a:r>
          <a:endParaRPr lang="en-US" sz="1200" kern="1200" dirty="0">
            <a:solidFill>
              <a:schemeClr val="bg1"/>
            </a:solidFill>
          </a:endParaRPr>
        </a:p>
      </dsp:txBody>
      <dsp:txXfrm rot="-10800000">
        <a:off x="428759" y="0"/>
        <a:ext cx="1592535" cy="486510"/>
      </dsp:txXfrm>
    </dsp:sp>
    <dsp:sp modelId="{1E2F150C-903E-4DB0-9788-B5BF7174300B}">
      <dsp:nvSpPr>
        <dsp:cNvPr id="0" name=""/>
        <dsp:cNvSpPr/>
      </dsp:nvSpPr>
      <dsp:spPr>
        <a:xfrm rot="10800000">
          <a:off x="306256" y="486510"/>
          <a:ext cx="1837540" cy="486510"/>
        </a:xfrm>
        <a:prstGeom prst="trapezoid">
          <a:avLst>
            <a:gd name="adj" fmla="val 62950"/>
          </a:avLst>
        </a:prstGeom>
        <a:solidFill>
          <a:srgbClr val="5B6E8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solidFill>
                <a:schemeClr val="bg1"/>
              </a:solidFill>
            </a:rPr>
            <a:t>Route / Customer</a:t>
          </a:r>
          <a:endParaRPr lang="en-US" sz="1200" kern="1200" dirty="0">
            <a:solidFill>
              <a:schemeClr val="bg1"/>
            </a:solidFill>
          </a:endParaRPr>
        </a:p>
      </dsp:txBody>
      <dsp:txXfrm rot="-10800000">
        <a:off x="627826" y="486510"/>
        <a:ext cx="1194401" cy="486510"/>
      </dsp:txXfrm>
    </dsp:sp>
    <dsp:sp modelId="{9CC39095-0A21-42AF-B418-D891E90F83DB}">
      <dsp:nvSpPr>
        <dsp:cNvPr id="0" name=""/>
        <dsp:cNvSpPr/>
      </dsp:nvSpPr>
      <dsp:spPr>
        <a:xfrm rot="10800000">
          <a:off x="612513" y="973020"/>
          <a:ext cx="1225026" cy="486510"/>
        </a:xfrm>
        <a:prstGeom prst="trapezoid">
          <a:avLst>
            <a:gd name="adj" fmla="val 62950"/>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t>Order</a:t>
          </a:r>
          <a:endParaRPr lang="en-US" sz="1200" kern="1200" dirty="0"/>
        </a:p>
      </dsp:txBody>
      <dsp:txXfrm rot="-10800000">
        <a:off x="826893" y="973020"/>
        <a:ext cx="796267" cy="486510"/>
      </dsp:txXfrm>
    </dsp:sp>
    <dsp:sp modelId="{FD86618A-241F-4B2B-9F87-69660EF10FF7}">
      <dsp:nvSpPr>
        <dsp:cNvPr id="0" name=""/>
        <dsp:cNvSpPr/>
      </dsp:nvSpPr>
      <dsp:spPr>
        <a:xfrm rot="10800000">
          <a:off x="918770" y="1459530"/>
          <a:ext cx="612513" cy="486510"/>
        </a:xfrm>
        <a:prstGeom prst="trapezoid">
          <a:avLst>
            <a:gd name="adj" fmla="val 62950"/>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t>Item</a:t>
          </a:r>
          <a:endParaRPr lang="en-US" sz="1200" kern="1200" dirty="0"/>
        </a:p>
      </dsp:txBody>
      <dsp:txXfrm rot="-10800000">
        <a:off x="918770" y="1459530"/>
        <a:ext cx="612513" cy="486510"/>
      </dsp:txXfrm>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5EDD8C-989B-4F2D-A46A-BF4B8C87C761}" type="datetimeFigureOut">
              <a:rPr lang="en-US" smtClean="0"/>
              <a:t>8/14/2018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8AE35C-CD4B-4123-8887-06A1812AB05A}" type="slidenum">
              <a:rPr lang="en-US" smtClean="0"/>
              <a:t>‹#›</a:t>
            </a:fld>
            <a:endParaRPr lang="en-US"/>
          </a:p>
        </p:txBody>
      </p:sp>
    </p:spTree>
    <p:extLst>
      <p:ext uri="{BB962C8B-B14F-4D97-AF65-F5344CB8AC3E}">
        <p14:creationId xmlns:p14="http://schemas.microsoft.com/office/powerpoint/2010/main" val="2890143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14CEB38-DA38-4F43-AFB8-94FE45CA5866}" type="slidenum">
              <a:rPr lang="de-DE" smtClean="0">
                <a:solidFill>
                  <a:prstClr val="black"/>
                </a:solidFill>
              </a:rPr>
              <a:pPr/>
              <a:t>8</a:t>
            </a:fld>
            <a:endParaRPr lang="de-DE">
              <a:solidFill>
                <a:prstClr val="black"/>
              </a:solidFill>
            </a:endParaRPr>
          </a:p>
        </p:txBody>
      </p:sp>
    </p:spTree>
    <p:extLst>
      <p:ext uri="{BB962C8B-B14F-4D97-AF65-F5344CB8AC3E}">
        <p14:creationId xmlns:p14="http://schemas.microsoft.com/office/powerpoint/2010/main" val="2922836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28529644-27C0-4655-9503-40E917BF2C41}" type="slidenum">
              <a:rPr>
                <a:solidFill>
                  <a:prstClr val="black"/>
                </a:solidFill>
              </a:rPr>
              <a:pPr/>
              <a:t>10</a:t>
            </a:fld>
            <a:endParaRPr lang="de-DE" dirty="0">
              <a:solidFill>
                <a:prstClr val="black"/>
              </a:solidFill>
            </a:endParaRPr>
          </a:p>
        </p:txBody>
      </p:sp>
      <p:sp>
        <p:nvSpPr>
          <p:cNvPr id="97283" name="Rectangle 7"/>
          <p:cNvSpPr txBox="1">
            <a:spLocks noGrp="1" noChangeArrowheads="1"/>
          </p:cNvSpPr>
          <p:nvPr/>
        </p:nvSpPr>
        <p:spPr bwMode="auto">
          <a:xfrm>
            <a:off x="3887788" y="8689976"/>
            <a:ext cx="2970212" cy="454025"/>
          </a:xfrm>
          <a:prstGeom prst="rect">
            <a:avLst/>
          </a:prstGeom>
          <a:noFill/>
          <a:ln w="9525">
            <a:noFill/>
            <a:miter lim="800000"/>
            <a:headEnd/>
            <a:tailEnd/>
          </a:ln>
        </p:spPr>
        <p:txBody>
          <a:bodyPr lIns="94824" tIns="47416" rIns="94824" bIns="47416" anchor="b"/>
          <a:lstStyle/>
          <a:p>
            <a:pPr algn="r" defTabSz="947738"/>
            <a:fld id="{0C7B8A1B-A169-42ED-96E3-CF5B68CF2C7A}" type="slidenum">
              <a:rPr lang="en-GB" sz="1300">
                <a:solidFill>
                  <a:prstClr val="black"/>
                </a:solidFill>
              </a:rPr>
              <a:pPr algn="r" defTabSz="947738"/>
              <a:t>10</a:t>
            </a:fld>
            <a:endParaRPr lang="en-GB" sz="1300" dirty="0">
              <a:solidFill>
                <a:prstClr val="black"/>
              </a:solidFill>
            </a:endParaRPr>
          </a:p>
        </p:txBody>
      </p:sp>
      <p:sp>
        <p:nvSpPr>
          <p:cNvPr id="97284" name="Rectangle 2"/>
          <p:cNvSpPr>
            <a:spLocks noGrp="1" noRot="1" noChangeAspect="1" noChangeArrowheads="1" noTextEdit="1"/>
          </p:cNvSpPr>
          <p:nvPr>
            <p:ph type="sldImg"/>
          </p:nvPr>
        </p:nvSpPr>
        <p:spPr>
          <a:xfrm>
            <a:off x="381000" y="685800"/>
            <a:ext cx="6097588" cy="3430588"/>
          </a:xfrm>
          <a:ln/>
        </p:spPr>
      </p:sp>
      <p:sp>
        <p:nvSpPr>
          <p:cNvPr id="97285" name="Rectangle 3"/>
          <p:cNvSpPr>
            <a:spLocks noGrp="1" noChangeArrowheads="1"/>
          </p:cNvSpPr>
          <p:nvPr>
            <p:ph type="body" idx="1"/>
          </p:nvPr>
        </p:nvSpPr>
        <p:spPr>
          <a:xfrm>
            <a:off x="914401" y="4343400"/>
            <a:ext cx="5029200" cy="4114800"/>
          </a:xfrm>
          <a:noFill/>
          <a:ln/>
        </p:spPr>
        <p:txBody>
          <a:bodyPr lIns="94824" tIns="47416" rIns="94824" bIns="47416"/>
          <a:lstStyle/>
          <a:p>
            <a:pPr eaLnBrk="1" hangingPunct="1"/>
            <a:r>
              <a:rPr lang="de-DE" baseline="0" noProof="1">
                <a:cs typeface="Arial" pitchFamily="34" charset="0"/>
              </a:rPr>
              <a:t>--Abhishek Dokania</a:t>
            </a:r>
          </a:p>
          <a:p>
            <a:pPr eaLnBrk="1" hangingPunct="1"/>
            <a:endParaRPr lang="de-DE" baseline="0" noProof="1">
              <a:cs typeface="Arial" pitchFamily="34" charset="0"/>
            </a:endParaRPr>
          </a:p>
          <a:p>
            <a:pPr eaLnBrk="1" hangingPunct="1"/>
            <a:endParaRPr lang="de-DE" baseline="0" noProof="1">
              <a:cs typeface="Arial" pitchFamily="34" charset="0"/>
            </a:endParaRPr>
          </a:p>
          <a:p>
            <a:pPr eaLnBrk="1" hangingPunct="1"/>
            <a:endParaRPr lang="de-DE" baseline="0" noProof="1">
              <a:cs typeface="Arial" pitchFamily="34" charset="0"/>
            </a:endParaRPr>
          </a:p>
          <a:p>
            <a:pPr eaLnBrk="1" hangingPunct="1"/>
            <a:r>
              <a:rPr lang="de-DE" baseline="0" noProof="1">
                <a:cs typeface="Arial" pitchFamily="34" charset="0"/>
              </a:rPr>
              <a:t>Video games sales </a:t>
            </a:r>
          </a:p>
          <a:p>
            <a:pPr eaLnBrk="1" hangingPunct="1"/>
            <a:r>
              <a:rPr lang="de-DE" baseline="0" noProof="1">
                <a:cs typeface="Arial" pitchFamily="34" charset="0"/>
              </a:rPr>
              <a:t>New technology product launch</a:t>
            </a:r>
          </a:p>
          <a:p>
            <a:pPr marL="0" marR="0" indent="0" algn="l" defTabSz="914400" rtl="0" eaLnBrk="1" fontAlgn="auto" latinLnBrk="0" hangingPunct="1">
              <a:lnSpc>
                <a:spcPct val="100000"/>
              </a:lnSpc>
              <a:spcBef>
                <a:spcPts val="0"/>
              </a:spcBef>
              <a:spcAft>
                <a:spcPts val="0"/>
              </a:spcAft>
              <a:buClrTx/>
              <a:buSzTx/>
              <a:buFontTx/>
              <a:buNone/>
              <a:tabLst/>
              <a:defRPr/>
            </a:pPr>
            <a:r>
              <a:rPr lang="de-DE" baseline="0" noProof="1">
                <a:cs typeface="Arial" pitchFamily="34" charset="0"/>
              </a:rPr>
              <a:t>Entertainment Industry (viewership, maganize readership)</a:t>
            </a:r>
          </a:p>
          <a:p>
            <a:pPr eaLnBrk="1" hangingPunct="1"/>
            <a:r>
              <a:rPr lang="de-DE" baseline="0" noProof="1">
                <a:cs typeface="Arial" pitchFamily="34" charset="0"/>
              </a:rPr>
              <a:t>Concert &amp; Event ticket sales</a:t>
            </a:r>
            <a:endParaRPr lang="de-DE" noProof="1">
              <a:cs typeface="Arial" pitchFamily="34" charset="0"/>
            </a:endParaRPr>
          </a:p>
        </p:txBody>
      </p:sp>
    </p:spTree>
    <p:extLst>
      <p:ext uri="{BB962C8B-B14F-4D97-AF65-F5344CB8AC3E}">
        <p14:creationId xmlns:p14="http://schemas.microsoft.com/office/powerpoint/2010/main" val="1095098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fld id="{42FE92D5-ABF1-4C2F-8391-C695AEDC5E53}"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21457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14CEB38-DA38-4F43-AFB8-94FE45CA5866}" type="slidenum">
              <a:rPr lang="de-DE" smtClean="0">
                <a:solidFill>
                  <a:prstClr val="black"/>
                </a:solidFill>
              </a:rPr>
              <a:pPr/>
              <a:t>12</a:t>
            </a:fld>
            <a:endParaRPr lang="de-DE">
              <a:solidFill>
                <a:prstClr val="black"/>
              </a:solidFill>
            </a:endParaRPr>
          </a:p>
        </p:txBody>
      </p:sp>
    </p:spTree>
    <p:extLst>
      <p:ext uri="{BB962C8B-B14F-4D97-AF65-F5344CB8AC3E}">
        <p14:creationId xmlns:p14="http://schemas.microsoft.com/office/powerpoint/2010/main" val="3003082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t>
            </a:r>
            <a:r>
              <a:rPr lang="en-IN" dirty="0" err="1"/>
              <a:t>Gnanadeepan</a:t>
            </a:r>
            <a:br>
              <a:rPr lang="en-IN" dirty="0"/>
            </a:br>
            <a:endParaRPr lang="en-IN" dirty="0"/>
          </a:p>
          <a:p>
            <a:r>
              <a:rPr lang="en-IN" dirty="0"/>
              <a:t>Brand equity measurement through social media – for</a:t>
            </a:r>
            <a:r>
              <a:rPr lang="en-IN" baseline="0" dirty="0"/>
              <a:t> existing products</a:t>
            </a:r>
          </a:p>
        </p:txBody>
      </p:sp>
    </p:spTree>
    <p:extLst>
      <p:ext uri="{BB962C8B-B14F-4D97-AF65-F5344CB8AC3E}">
        <p14:creationId xmlns:p14="http://schemas.microsoft.com/office/powerpoint/2010/main" val="35078351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sz="1200" b="0" i="0" kern="1200" dirty="0">
                <a:solidFill>
                  <a:schemeClr val="tx1"/>
                </a:solidFill>
                <a:effectLst/>
                <a:latin typeface="+mn-lt"/>
                <a:ea typeface="+mn-ea"/>
                <a:cs typeface="+mn-cs"/>
              </a:rPr>
              <a:t>Companies that do a better job of predicting future demand can often cut 20 to 30 percent out of inventory, depending on the industry, while increasing the average fill rate by 3 to 7 percentage points. Such results can generate margin improvements of as much as 1 to 2 percentage points.”</a:t>
            </a:r>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t>- https://www.bcgperspectives.com/content/articles/technology_making_big_data_work_supply_chain_management/ </a:t>
            </a:r>
          </a:p>
        </p:txBody>
      </p:sp>
    </p:spTree>
    <p:extLst>
      <p:ext uri="{BB962C8B-B14F-4D97-AF65-F5344CB8AC3E}">
        <p14:creationId xmlns:p14="http://schemas.microsoft.com/office/powerpoint/2010/main" val="1819893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6C1F43-A907-4EAD-91E1-E40E0CEEB4B0}" type="slidenum">
              <a:rPr lang="en-US" smtClean="0"/>
              <a:t>27</a:t>
            </a:fld>
            <a:endParaRPr lang="en-US"/>
          </a:p>
        </p:txBody>
      </p:sp>
    </p:spTree>
    <p:extLst>
      <p:ext uri="{BB962C8B-B14F-4D97-AF65-F5344CB8AC3E}">
        <p14:creationId xmlns:p14="http://schemas.microsoft.com/office/powerpoint/2010/main" val="1061219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2EB3304-7560-42FC-A842-AEABFED32D4B}" type="datetimeFigureOut">
              <a:rPr lang="en-US" smtClean="0"/>
              <a:t>8/14/2018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C0DA15-5E9A-4937-8FAA-2577B064C409}" type="slidenum">
              <a:rPr lang="en-US" smtClean="0"/>
              <a:t>‹#›</a:t>
            </a:fld>
            <a:endParaRPr lang="en-US"/>
          </a:p>
        </p:txBody>
      </p:sp>
    </p:spTree>
    <p:extLst>
      <p:ext uri="{BB962C8B-B14F-4D97-AF65-F5344CB8AC3E}">
        <p14:creationId xmlns:p14="http://schemas.microsoft.com/office/powerpoint/2010/main" val="3493819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2EB3304-7560-42FC-A842-AEABFED32D4B}" type="datetimeFigureOut">
              <a:rPr lang="en-US" smtClean="0"/>
              <a:t>8/14/2018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C0DA15-5E9A-4937-8FAA-2577B064C409}" type="slidenum">
              <a:rPr lang="en-US" smtClean="0"/>
              <a:t>‹#›</a:t>
            </a:fld>
            <a:endParaRPr lang="en-US"/>
          </a:p>
        </p:txBody>
      </p:sp>
    </p:spTree>
    <p:extLst>
      <p:ext uri="{BB962C8B-B14F-4D97-AF65-F5344CB8AC3E}">
        <p14:creationId xmlns:p14="http://schemas.microsoft.com/office/powerpoint/2010/main" val="2613435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2EB3304-7560-42FC-A842-AEABFED32D4B}" type="datetimeFigureOut">
              <a:rPr lang="en-US" smtClean="0"/>
              <a:t>8/14/2018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C0DA15-5E9A-4937-8FAA-2577B064C409}" type="slidenum">
              <a:rPr lang="en-US" smtClean="0"/>
              <a:t>‹#›</a:t>
            </a:fld>
            <a:endParaRPr lang="en-US"/>
          </a:p>
        </p:txBody>
      </p:sp>
    </p:spTree>
    <p:extLst>
      <p:ext uri="{BB962C8B-B14F-4D97-AF65-F5344CB8AC3E}">
        <p14:creationId xmlns:p14="http://schemas.microsoft.com/office/powerpoint/2010/main" val="26142258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Leer">
    <p:spTree>
      <p:nvGrpSpPr>
        <p:cNvPr id="1" name=""/>
        <p:cNvGrpSpPr/>
        <p:nvPr/>
      </p:nvGrpSpPr>
      <p:grpSpPr>
        <a:xfrm>
          <a:off x="0" y="0"/>
          <a:ext cx="0" cy="0"/>
          <a:chOff x="0" y="0"/>
          <a:chExt cx="0" cy="0"/>
        </a:xfrm>
      </p:grpSpPr>
      <p:sp>
        <p:nvSpPr>
          <p:cNvPr id="5" name="Datumsplatzhalter 4"/>
          <p:cNvSpPr>
            <a:spLocks noGrp="1"/>
          </p:cNvSpPr>
          <p:nvPr>
            <p:ph type="dt" sz="half" idx="10"/>
          </p:nvPr>
        </p:nvSpPr>
        <p:spPr/>
        <p:txBody>
          <a:bodyPr/>
          <a:lstStyle/>
          <a:p>
            <a:endParaRPr lang="de-DE" dirty="0">
              <a:solidFill>
                <a:prstClr val="black">
                  <a:tint val="75000"/>
                </a:prstClr>
              </a:solidFill>
            </a:endParaRPr>
          </a:p>
        </p:txBody>
      </p:sp>
      <p:sp>
        <p:nvSpPr>
          <p:cNvPr id="6" name="Fußzeilenplatzhalter 5"/>
          <p:cNvSpPr>
            <a:spLocks noGrp="1"/>
          </p:cNvSpPr>
          <p:nvPr>
            <p:ph type="ftr" sz="quarter" idx="11"/>
          </p:nvPr>
        </p:nvSpPr>
        <p:spPr/>
        <p:txBody>
          <a:bodyPr/>
          <a:lstStyle/>
          <a:p>
            <a:endParaRPr lang="de-DE" dirty="0">
              <a:solidFill>
                <a:prstClr val="black">
                  <a:tint val="75000"/>
                </a:prstClr>
              </a:solidFill>
            </a:endParaRPr>
          </a:p>
        </p:txBody>
      </p:sp>
      <p:sp>
        <p:nvSpPr>
          <p:cNvPr id="7" name="Foliennummernplatzhalter 6"/>
          <p:cNvSpPr>
            <a:spLocks noGrp="1"/>
          </p:cNvSpPr>
          <p:nvPr>
            <p:ph type="sldNum" sz="quarter" idx="12"/>
          </p:nvPr>
        </p:nvSpPr>
        <p:spPr/>
        <p:txBody>
          <a:bodyPr/>
          <a:lstStyle/>
          <a:p>
            <a:fld id="{9DC1E638-3F78-4E0D-883A-B278700C48C0}" type="slidenum">
              <a:rPr lang="de-DE" smtClean="0">
                <a:solidFill>
                  <a:prstClr val="black">
                    <a:tint val="75000"/>
                  </a:prstClr>
                </a:solidFill>
              </a:rPr>
              <a:pPr/>
              <a:t>‹#›</a:t>
            </a:fld>
            <a:endParaRPr lang="de-DE" dirty="0">
              <a:solidFill>
                <a:prstClr val="black">
                  <a:tint val="75000"/>
                </a:prstClr>
              </a:solidFill>
            </a:endParaRPr>
          </a:p>
        </p:txBody>
      </p:sp>
    </p:spTree>
    <p:extLst>
      <p:ext uri="{BB962C8B-B14F-4D97-AF65-F5344CB8AC3E}">
        <p14:creationId xmlns:p14="http://schemas.microsoft.com/office/powerpoint/2010/main" val="7385663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324047" y="238543"/>
            <a:ext cx="11543103" cy="616455"/>
          </a:xfrm>
        </p:spPr>
        <p:txBody>
          <a:bodyPr anchor="ctr" anchorCtr="0">
            <a:noAutofit/>
          </a:bodyPr>
          <a:lstStyle>
            <a:lvl1pPr>
              <a:lnSpc>
                <a:spcPct val="100000"/>
              </a:lnSpc>
              <a:defRPr/>
            </a:lvl1pPr>
          </a:lstStyle>
          <a:p>
            <a:r>
              <a:rPr lang="en-US"/>
              <a:t>Click to edit Master title style</a:t>
            </a:r>
            <a:endParaRPr lang="de-DE" dirty="0"/>
          </a:p>
        </p:txBody>
      </p:sp>
      <p:sp>
        <p:nvSpPr>
          <p:cNvPr id="9" name="Textplatzhalter 7"/>
          <p:cNvSpPr>
            <a:spLocks noGrp="1"/>
          </p:cNvSpPr>
          <p:nvPr>
            <p:ph type="body" sz="quarter" idx="13"/>
          </p:nvPr>
        </p:nvSpPr>
        <p:spPr>
          <a:xfrm>
            <a:off x="324046" y="854994"/>
            <a:ext cx="11543103" cy="336244"/>
          </a:xfrm>
        </p:spPr>
        <p:txBody>
          <a:bodyPr lIns="0" tIns="0" rIns="0" bIns="0" anchor="t" anchorCtr="0">
            <a:noAutofit/>
          </a:bodyPr>
          <a:lstStyle>
            <a:lvl1pPr marL="0" indent="0">
              <a:buNone/>
              <a:defRPr sz="2000"/>
            </a:lvl1pPr>
          </a:lstStyle>
          <a:p>
            <a:pPr lvl="0"/>
            <a:r>
              <a:rPr lang="en-US"/>
              <a:t>Click to edit Master text styles</a:t>
            </a:r>
          </a:p>
        </p:txBody>
      </p:sp>
      <p:sp>
        <p:nvSpPr>
          <p:cNvPr id="11" name="Datumsplatzhalter 10"/>
          <p:cNvSpPr>
            <a:spLocks noGrp="1"/>
          </p:cNvSpPr>
          <p:nvPr>
            <p:ph type="dt" sz="half" idx="14"/>
          </p:nvPr>
        </p:nvSpPr>
        <p:spPr/>
        <p:txBody>
          <a:bodyPr/>
          <a:lstStyle/>
          <a:p>
            <a:endParaRPr lang="de-DE" dirty="0">
              <a:solidFill>
                <a:prstClr val="black">
                  <a:tint val="75000"/>
                </a:prstClr>
              </a:solidFill>
            </a:endParaRPr>
          </a:p>
        </p:txBody>
      </p:sp>
      <p:sp>
        <p:nvSpPr>
          <p:cNvPr id="12" name="Fußzeilenplatzhalter 11"/>
          <p:cNvSpPr>
            <a:spLocks noGrp="1"/>
          </p:cNvSpPr>
          <p:nvPr>
            <p:ph type="ftr" sz="quarter" idx="15"/>
          </p:nvPr>
        </p:nvSpPr>
        <p:spPr/>
        <p:txBody>
          <a:bodyPr/>
          <a:lstStyle/>
          <a:p>
            <a:endParaRPr lang="de-DE" dirty="0">
              <a:solidFill>
                <a:prstClr val="black">
                  <a:tint val="75000"/>
                </a:prstClr>
              </a:solidFill>
            </a:endParaRPr>
          </a:p>
        </p:txBody>
      </p:sp>
      <p:sp>
        <p:nvSpPr>
          <p:cNvPr id="13" name="Foliennummernplatzhalter 12"/>
          <p:cNvSpPr>
            <a:spLocks noGrp="1"/>
          </p:cNvSpPr>
          <p:nvPr>
            <p:ph type="sldNum" sz="quarter" idx="16"/>
          </p:nvPr>
        </p:nvSpPr>
        <p:spPr/>
        <p:txBody>
          <a:bodyPr/>
          <a:lstStyle/>
          <a:p>
            <a:fld id="{9DC1E638-3F78-4E0D-883A-B278700C48C0}" type="slidenum">
              <a:rPr lang="de-DE" smtClean="0">
                <a:solidFill>
                  <a:prstClr val="black">
                    <a:tint val="75000"/>
                  </a:prstClr>
                </a:solidFill>
              </a:rPr>
              <a:pPr/>
              <a:t>‹#›</a:t>
            </a:fld>
            <a:endParaRPr lang="de-DE" dirty="0">
              <a:solidFill>
                <a:prstClr val="black">
                  <a:tint val="75000"/>
                </a:prstClr>
              </a:solidFill>
            </a:endParaRPr>
          </a:p>
        </p:txBody>
      </p:sp>
    </p:spTree>
    <p:extLst>
      <p:ext uri="{BB962C8B-B14F-4D97-AF65-F5344CB8AC3E}">
        <p14:creationId xmlns:p14="http://schemas.microsoft.com/office/powerpoint/2010/main" val="7624595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10"/>
          <p:cNvSpPr>
            <a:spLocks noGrp="1" noChangeArrowheads="1"/>
          </p:cNvSpPr>
          <p:nvPr>
            <p:ph type="ftr" sz="quarter" idx="10"/>
          </p:nvPr>
        </p:nvSpPr>
        <p:spPr>
          <a:xfrm>
            <a:off x="292107" y="6408738"/>
            <a:ext cx="1790700" cy="247650"/>
          </a:xfrm>
          <a:prstGeom prst="rect">
            <a:avLst/>
          </a:prstGeom>
          <a:ln/>
        </p:spPr>
        <p:txBody>
          <a:bodyPr/>
          <a:lstStyle>
            <a:lvl1pPr>
              <a:defRPr/>
            </a:lvl1pPr>
          </a:lstStyle>
          <a:p>
            <a:pPr>
              <a:defRPr/>
            </a:pPr>
            <a:endParaRPr lang="de-DE">
              <a:solidFill>
                <a:srgbClr val="000000"/>
              </a:solidFill>
            </a:endParaRPr>
          </a:p>
        </p:txBody>
      </p:sp>
    </p:spTree>
    <p:extLst>
      <p:ext uri="{BB962C8B-B14F-4D97-AF65-F5344CB8AC3E}">
        <p14:creationId xmlns:p14="http://schemas.microsoft.com/office/powerpoint/2010/main" val="3017324638"/>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latin typeface="Calibri" pitchFamily="34" charset="0"/>
              </a:defRPr>
            </a:lvl1pPr>
          </a:lstStyle>
          <a:p>
            <a:r>
              <a:rPr lang="en-US" dirty="0"/>
              <a:t>Click to edit Master title style</a:t>
            </a:r>
          </a:p>
        </p:txBody>
      </p:sp>
      <p:sp>
        <p:nvSpPr>
          <p:cNvPr id="5" name="Slide Number Placeholder 1"/>
          <p:cNvSpPr>
            <a:spLocks noGrp="1"/>
          </p:cNvSpPr>
          <p:nvPr>
            <p:ph type="sldNum" sz="quarter" idx="4"/>
          </p:nvPr>
        </p:nvSpPr>
        <p:spPr>
          <a:xfrm>
            <a:off x="5807968" y="6492876"/>
            <a:ext cx="576064"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B4D6C6-E9DC-4C53-84A2-C6618C29E345}"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437717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2EB3304-7560-42FC-A842-AEABFED32D4B}" type="datetimeFigureOut">
              <a:rPr lang="en-US" smtClean="0"/>
              <a:t>8/14/2018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C0DA15-5E9A-4937-8FAA-2577B064C409}" type="slidenum">
              <a:rPr lang="en-US" smtClean="0"/>
              <a:t>‹#›</a:t>
            </a:fld>
            <a:endParaRPr lang="en-US"/>
          </a:p>
        </p:txBody>
      </p:sp>
    </p:spTree>
    <p:extLst>
      <p:ext uri="{BB962C8B-B14F-4D97-AF65-F5344CB8AC3E}">
        <p14:creationId xmlns:p14="http://schemas.microsoft.com/office/powerpoint/2010/main" val="16875891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EB3304-7560-42FC-A842-AEABFED32D4B}" type="datetimeFigureOut">
              <a:rPr lang="en-US" smtClean="0"/>
              <a:t>8/14/2018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C0DA15-5E9A-4937-8FAA-2577B064C409}" type="slidenum">
              <a:rPr lang="en-US" smtClean="0"/>
              <a:t>‹#›</a:t>
            </a:fld>
            <a:endParaRPr lang="en-US"/>
          </a:p>
        </p:txBody>
      </p:sp>
    </p:spTree>
    <p:extLst>
      <p:ext uri="{BB962C8B-B14F-4D97-AF65-F5344CB8AC3E}">
        <p14:creationId xmlns:p14="http://schemas.microsoft.com/office/powerpoint/2010/main" val="1233908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2EB3304-7560-42FC-A842-AEABFED32D4B}" type="datetimeFigureOut">
              <a:rPr lang="en-US" smtClean="0"/>
              <a:t>8/14/2018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C0DA15-5E9A-4937-8FAA-2577B064C409}" type="slidenum">
              <a:rPr lang="en-US" smtClean="0"/>
              <a:t>‹#›</a:t>
            </a:fld>
            <a:endParaRPr lang="en-US"/>
          </a:p>
        </p:txBody>
      </p:sp>
    </p:spTree>
    <p:extLst>
      <p:ext uri="{BB962C8B-B14F-4D97-AF65-F5344CB8AC3E}">
        <p14:creationId xmlns:p14="http://schemas.microsoft.com/office/powerpoint/2010/main" val="4106786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2EB3304-7560-42FC-A842-AEABFED32D4B}" type="datetimeFigureOut">
              <a:rPr lang="en-US" smtClean="0"/>
              <a:t>8/14/2018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C0DA15-5E9A-4937-8FAA-2577B064C409}" type="slidenum">
              <a:rPr lang="en-US" smtClean="0"/>
              <a:t>‹#›</a:t>
            </a:fld>
            <a:endParaRPr lang="en-US"/>
          </a:p>
        </p:txBody>
      </p:sp>
    </p:spTree>
    <p:extLst>
      <p:ext uri="{BB962C8B-B14F-4D97-AF65-F5344CB8AC3E}">
        <p14:creationId xmlns:p14="http://schemas.microsoft.com/office/powerpoint/2010/main" val="1949551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2EB3304-7560-42FC-A842-AEABFED32D4B}" type="datetimeFigureOut">
              <a:rPr lang="en-US" smtClean="0"/>
              <a:t>8/14/2018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C0DA15-5E9A-4937-8FAA-2577B064C409}" type="slidenum">
              <a:rPr lang="en-US" smtClean="0"/>
              <a:t>‹#›</a:t>
            </a:fld>
            <a:endParaRPr lang="en-US"/>
          </a:p>
        </p:txBody>
      </p:sp>
    </p:spTree>
    <p:extLst>
      <p:ext uri="{BB962C8B-B14F-4D97-AF65-F5344CB8AC3E}">
        <p14:creationId xmlns:p14="http://schemas.microsoft.com/office/powerpoint/2010/main" val="3979364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EB3304-7560-42FC-A842-AEABFED32D4B}" type="datetimeFigureOut">
              <a:rPr lang="en-US" smtClean="0"/>
              <a:t>8/14/2018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C0DA15-5E9A-4937-8FAA-2577B064C409}" type="slidenum">
              <a:rPr lang="en-US" smtClean="0"/>
              <a:t>‹#›</a:t>
            </a:fld>
            <a:endParaRPr lang="en-US"/>
          </a:p>
        </p:txBody>
      </p:sp>
    </p:spTree>
    <p:extLst>
      <p:ext uri="{BB962C8B-B14F-4D97-AF65-F5344CB8AC3E}">
        <p14:creationId xmlns:p14="http://schemas.microsoft.com/office/powerpoint/2010/main" val="13197933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2EB3304-7560-42FC-A842-AEABFED32D4B}" type="datetimeFigureOut">
              <a:rPr lang="en-US" smtClean="0"/>
              <a:t>8/14/2018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C0DA15-5E9A-4937-8FAA-2577B064C409}" type="slidenum">
              <a:rPr lang="en-US" smtClean="0"/>
              <a:t>‹#›</a:t>
            </a:fld>
            <a:endParaRPr lang="en-US"/>
          </a:p>
        </p:txBody>
      </p:sp>
    </p:spTree>
    <p:extLst>
      <p:ext uri="{BB962C8B-B14F-4D97-AF65-F5344CB8AC3E}">
        <p14:creationId xmlns:p14="http://schemas.microsoft.com/office/powerpoint/2010/main" val="14601287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2EB3304-7560-42FC-A842-AEABFED32D4B}" type="datetimeFigureOut">
              <a:rPr lang="en-US" smtClean="0"/>
              <a:t>8/14/2018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C0DA15-5E9A-4937-8FAA-2577B064C409}" type="slidenum">
              <a:rPr lang="en-US" smtClean="0"/>
              <a:t>‹#›</a:t>
            </a:fld>
            <a:endParaRPr lang="en-US"/>
          </a:p>
        </p:txBody>
      </p:sp>
    </p:spTree>
    <p:extLst>
      <p:ext uri="{BB962C8B-B14F-4D97-AF65-F5344CB8AC3E}">
        <p14:creationId xmlns:p14="http://schemas.microsoft.com/office/powerpoint/2010/main" val="12867696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EB3304-7560-42FC-A842-AEABFED32D4B}" type="datetimeFigureOut">
              <a:rPr lang="en-US" smtClean="0"/>
              <a:t>8/14/2018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C0DA15-5E9A-4937-8FAA-2577B064C409}" type="slidenum">
              <a:rPr lang="en-US" smtClean="0"/>
              <a:t>‹#›</a:t>
            </a:fld>
            <a:endParaRPr lang="en-US"/>
          </a:p>
        </p:txBody>
      </p:sp>
    </p:spTree>
    <p:extLst>
      <p:ext uri="{BB962C8B-B14F-4D97-AF65-F5344CB8AC3E}">
        <p14:creationId xmlns:p14="http://schemas.microsoft.com/office/powerpoint/2010/main" val="37896216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47.gif"/><Relationship Id="rId13" Type="http://schemas.openxmlformats.org/officeDocument/2006/relationships/image" Target="../media/image51.png"/><Relationship Id="rId18" Type="http://schemas.openxmlformats.org/officeDocument/2006/relationships/image" Target="../media/image55.png"/><Relationship Id="rId3" Type="http://schemas.openxmlformats.org/officeDocument/2006/relationships/image" Target="../media/image42.jpeg"/><Relationship Id="rId7" Type="http://schemas.openxmlformats.org/officeDocument/2006/relationships/image" Target="../media/image46.png"/><Relationship Id="rId12" Type="http://schemas.microsoft.com/office/2007/relationships/hdphoto" Target="../media/hdphoto2.wdp"/><Relationship Id="rId17" Type="http://schemas.openxmlformats.org/officeDocument/2006/relationships/image" Target="../media/image54.png"/><Relationship Id="rId2" Type="http://schemas.openxmlformats.org/officeDocument/2006/relationships/notesSlide" Target="../notesSlides/notesSlide2.xml"/><Relationship Id="rId16" Type="http://schemas.microsoft.com/office/2007/relationships/hdphoto" Target="../media/hdphoto3.wdp"/><Relationship Id="rId1" Type="http://schemas.openxmlformats.org/officeDocument/2006/relationships/slideLayout" Target="../slideLayouts/slideLayout13.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3.png"/><Relationship Id="rId10" Type="http://schemas.openxmlformats.org/officeDocument/2006/relationships/image" Target="../media/image49.png"/><Relationship Id="rId19" Type="http://schemas.openxmlformats.org/officeDocument/2006/relationships/image" Target="../media/image56.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2.jpeg"/></Relationships>
</file>

<file path=ppt/slides/_rels/slide1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7.png"/><Relationship Id="rId7" Type="http://schemas.openxmlformats.org/officeDocument/2006/relationships/image" Target="../media/image60.jpe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59.png"/><Relationship Id="rId11" Type="http://schemas.openxmlformats.org/officeDocument/2006/relationships/image" Target="../media/image63.png"/><Relationship Id="rId5" Type="http://schemas.openxmlformats.org/officeDocument/2006/relationships/image" Target="../media/image58.png"/><Relationship Id="rId10" Type="http://schemas.openxmlformats.org/officeDocument/2006/relationships/image" Target="../media/image28.png"/><Relationship Id="rId4" Type="http://schemas.microsoft.com/office/2007/relationships/hdphoto" Target="../media/hdphoto4.wdp"/><Relationship Id="rId9" Type="http://schemas.openxmlformats.org/officeDocument/2006/relationships/image" Target="../media/image62.png"/></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18" Type="http://schemas.openxmlformats.org/officeDocument/2006/relationships/image" Target="../media/image64.png"/><Relationship Id="rId26" Type="http://schemas.openxmlformats.org/officeDocument/2006/relationships/image" Target="../media/image71.jpeg"/><Relationship Id="rId3" Type="http://schemas.openxmlformats.org/officeDocument/2006/relationships/diagramData" Target="../diagrams/data3.xml"/><Relationship Id="rId21" Type="http://schemas.openxmlformats.org/officeDocument/2006/relationships/image" Target="../media/image66.jpeg"/><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5" Type="http://schemas.openxmlformats.org/officeDocument/2006/relationships/image" Target="../media/image70.png"/><Relationship Id="rId2" Type="http://schemas.openxmlformats.org/officeDocument/2006/relationships/notesSlide" Target="../notesSlides/notesSlide4.xml"/><Relationship Id="rId16" Type="http://schemas.openxmlformats.org/officeDocument/2006/relationships/diagramColors" Target="../diagrams/colors5.xml"/><Relationship Id="rId20" Type="http://schemas.openxmlformats.org/officeDocument/2006/relationships/image" Target="../media/image65.jpeg"/><Relationship Id="rId1" Type="http://schemas.openxmlformats.org/officeDocument/2006/relationships/slideLayout" Target="../slideLayouts/slideLayout12.xml"/><Relationship Id="rId6" Type="http://schemas.openxmlformats.org/officeDocument/2006/relationships/diagramColors" Target="../diagrams/colors3.xml"/><Relationship Id="rId11" Type="http://schemas.openxmlformats.org/officeDocument/2006/relationships/diagramColors" Target="../diagrams/colors4.xml"/><Relationship Id="rId24" Type="http://schemas.openxmlformats.org/officeDocument/2006/relationships/image" Target="../media/image69.png"/><Relationship Id="rId5" Type="http://schemas.openxmlformats.org/officeDocument/2006/relationships/diagramQuickStyle" Target="../diagrams/quickStyle3.xml"/><Relationship Id="rId15" Type="http://schemas.openxmlformats.org/officeDocument/2006/relationships/diagramQuickStyle" Target="../diagrams/quickStyle5.xml"/><Relationship Id="rId23" Type="http://schemas.openxmlformats.org/officeDocument/2006/relationships/image" Target="../media/image68.png"/><Relationship Id="rId10" Type="http://schemas.openxmlformats.org/officeDocument/2006/relationships/diagramQuickStyle" Target="../diagrams/quickStyle4.xml"/><Relationship Id="rId19" Type="http://schemas.microsoft.com/office/2007/relationships/hdphoto" Target="../media/hdphoto5.wdp"/><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 Id="rId22" Type="http://schemas.openxmlformats.org/officeDocument/2006/relationships/image" Target="../media/image67.png"/><Relationship Id="rId27" Type="http://schemas.openxmlformats.org/officeDocument/2006/relationships/image" Target="../media/image72.jpeg"/></Relationships>
</file>

<file path=ppt/slides/_rels/slide1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75.png"/></Relationships>
</file>

<file path=ppt/slides/_rels/slide1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6.xml"/><Relationship Id="rId4" Type="http://schemas.openxmlformats.org/officeDocument/2006/relationships/chart" Target="../charts/chart5.xml"/></Relationships>
</file>

<file path=ppt/slides/_rels/slide15.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59.png"/><Relationship Id="rId7" Type="http://schemas.openxmlformats.org/officeDocument/2006/relationships/image" Target="../media/image60.jpe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3.png"/><Relationship Id="rId4" Type="http://schemas.openxmlformats.org/officeDocument/2006/relationships/image" Target="../media/image77.jpeg"/></Relationships>
</file>

<file path=ppt/slides/_rels/slide16.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png"/><Relationship Id="rId1" Type="http://schemas.openxmlformats.org/officeDocument/2006/relationships/slideLayout" Target="../slideLayouts/slideLayout6.xml"/><Relationship Id="rId4" Type="http://schemas.openxmlformats.org/officeDocument/2006/relationships/image" Target="../media/image78.png"/></Relationships>
</file>

<file path=ppt/slides/_rels/slide17.xml.rels><?xml version="1.0" encoding="UTF-8" standalone="yes"?>
<Relationships xmlns="http://schemas.openxmlformats.org/package/2006/relationships"><Relationship Id="rId8" Type="http://schemas.openxmlformats.org/officeDocument/2006/relationships/image" Target="../media/image87.jpeg"/><Relationship Id="rId3" Type="http://schemas.openxmlformats.org/officeDocument/2006/relationships/image" Target="../media/image82.png"/><Relationship Id="rId7" Type="http://schemas.openxmlformats.org/officeDocument/2006/relationships/image" Target="../media/image86.jpeg"/><Relationship Id="rId2" Type="http://schemas.openxmlformats.org/officeDocument/2006/relationships/image" Target="../media/image81.png"/><Relationship Id="rId1" Type="http://schemas.openxmlformats.org/officeDocument/2006/relationships/slideLayout" Target="../slideLayouts/slideLayout6.xml"/><Relationship Id="rId6" Type="http://schemas.openxmlformats.org/officeDocument/2006/relationships/image" Target="../media/image85.png"/><Relationship Id="rId5" Type="http://schemas.openxmlformats.org/officeDocument/2006/relationships/image" Target="../media/image84.png"/><Relationship Id="rId10" Type="http://schemas.openxmlformats.org/officeDocument/2006/relationships/image" Target="../media/image89.jpeg"/><Relationship Id="rId4" Type="http://schemas.openxmlformats.org/officeDocument/2006/relationships/image" Target="../media/image83.png"/><Relationship Id="rId9" Type="http://schemas.openxmlformats.org/officeDocument/2006/relationships/image" Target="../media/image88.png"/></Relationships>
</file>

<file path=ppt/slides/_rels/slide18.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99.emf"/><Relationship Id="rId18" Type="http://schemas.openxmlformats.org/officeDocument/2006/relationships/image" Target="../media/image103.emf"/><Relationship Id="rId3" Type="http://schemas.openxmlformats.org/officeDocument/2006/relationships/image" Target="../media/image90.jpeg"/><Relationship Id="rId7" Type="http://schemas.openxmlformats.org/officeDocument/2006/relationships/image" Target="../media/image94.png"/><Relationship Id="rId12" Type="http://schemas.openxmlformats.org/officeDocument/2006/relationships/image" Target="../media/image98.emf"/><Relationship Id="rId17" Type="http://schemas.microsoft.com/office/2007/relationships/hdphoto" Target="../media/hdphoto7.wdp"/><Relationship Id="rId2" Type="http://schemas.openxmlformats.org/officeDocument/2006/relationships/notesSlide" Target="../notesSlides/notesSlide6.xml"/><Relationship Id="rId16" Type="http://schemas.openxmlformats.org/officeDocument/2006/relationships/image" Target="../media/image102.png"/><Relationship Id="rId1" Type="http://schemas.openxmlformats.org/officeDocument/2006/relationships/slideLayout" Target="../slideLayouts/slideLayout13.xml"/><Relationship Id="rId6" Type="http://schemas.openxmlformats.org/officeDocument/2006/relationships/image" Target="../media/image93.png"/><Relationship Id="rId11" Type="http://schemas.openxmlformats.org/officeDocument/2006/relationships/image" Target="../media/image97.png"/><Relationship Id="rId5" Type="http://schemas.openxmlformats.org/officeDocument/2006/relationships/image" Target="../media/image92.png"/><Relationship Id="rId15" Type="http://schemas.openxmlformats.org/officeDocument/2006/relationships/image" Target="../media/image101.jpeg"/><Relationship Id="rId10" Type="http://schemas.microsoft.com/office/2007/relationships/hdphoto" Target="../media/hdphoto6.wdp"/><Relationship Id="rId19" Type="http://schemas.openxmlformats.org/officeDocument/2006/relationships/image" Target="../media/image104.emf"/><Relationship Id="rId4" Type="http://schemas.openxmlformats.org/officeDocument/2006/relationships/image" Target="../media/image91.jpeg"/><Relationship Id="rId9" Type="http://schemas.openxmlformats.org/officeDocument/2006/relationships/image" Target="../media/image96.jpeg"/><Relationship Id="rId14" Type="http://schemas.openxmlformats.org/officeDocument/2006/relationships/image" Target="../media/image100.png"/></Relationships>
</file>

<file path=ppt/slides/_rels/slide1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4.png"/><Relationship Id="rId1" Type="http://schemas.openxmlformats.org/officeDocument/2006/relationships/slideLayout" Target="../slideLayouts/slideLayout14.xml"/><Relationship Id="rId5" Type="http://schemas.openxmlformats.org/officeDocument/2006/relationships/image" Target="../media/image106.jpg"/><Relationship Id="rId4" Type="http://schemas.microsoft.com/office/2007/relationships/hdphoto" Target="../media/hdphoto8.wdp"/></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6.png"/><Relationship Id="rId7" Type="http://schemas.openxmlformats.org/officeDocument/2006/relationships/diagramQuickStyle" Target="../diagrams/quickStyle1.xml"/><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7.png"/><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png"/><Relationship Id="rId1" Type="http://schemas.openxmlformats.org/officeDocument/2006/relationships/slideLayout" Target="../slideLayouts/slideLayout14.xml"/><Relationship Id="rId4" Type="http://schemas.openxmlformats.org/officeDocument/2006/relationships/image" Target="../media/image109.png"/></Relationships>
</file>

<file path=ppt/slides/_rels/slide2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4.xml"/><Relationship Id="rId5" Type="http://schemas.openxmlformats.org/officeDocument/2006/relationships/image" Target="../media/image113.png"/><Relationship Id="rId4" Type="http://schemas.openxmlformats.org/officeDocument/2006/relationships/image" Target="../media/image112.png"/></Relationships>
</file>

<file path=ppt/slides/_rels/slide22.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5.emf"/><Relationship Id="rId7" Type="http://schemas.openxmlformats.org/officeDocument/2006/relationships/image" Target="../media/image101.jpeg"/><Relationship Id="rId2" Type="http://schemas.openxmlformats.org/officeDocument/2006/relationships/image" Target="../media/image114.emf"/><Relationship Id="rId1" Type="http://schemas.openxmlformats.org/officeDocument/2006/relationships/slideLayout" Target="../slideLayouts/slideLayout14.xml"/><Relationship Id="rId6" Type="http://schemas.openxmlformats.org/officeDocument/2006/relationships/image" Target="../media/image100.png"/><Relationship Id="rId5" Type="http://schemas.openxmlformats.org/officeDocument/2006/relationships/image" Target="../media/image99.emf"/><Relationship Id="rId4" Type="http://schemas.openxmlformats.org/officeDocument/2006/relationships/image" Target="../media/image98.emf"/></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6.png"/><Relationship Id="rId7" Type="http://schemas.openxmlformats.org/officeDocument/2006/relationships/diagramQuickStyle" Target="../diagrams/quickStyle6.xml"/><Relationship Id="rId2" Type="http://schemas.openxmlformats.org/officeDocument/2006/relationships/image" Target="../media/image5.png"/><Relationship Id="rId1" Type="http://schemas.openxmlformats.org/officeDocument/2006/relationships/slideLayout" Target="../slideLayouts/slideLayout14.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7.png"/><Relationship Id="rId9" Type="http://schemas.microsoft.com/office/2007/relationships/diagramDrawing" Target="../diagrams/drawing6.xml"/></Relationships>
</file>

<file path=ppt/slides/_rels/slide24.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27.png"/><Relationship Id="rId3" Type="http://schemas.openxmlformats.org/officeDocument/2006/relationships/image" Target="../media/image118.png"/><Relationship Id="rId7" Type="http://schemas.openxmlformats.org/officeDocument/2006/relationships/image" Target="../media/image122.png"/><Relationship Id="rId12" Type="http://schemas.openxmlformats.org/officeDocument/2006/relationships/image" Target="../media/image126.png"/><Relationship Id="rId2" Type="http://schemas.openxmlformats.org/officeDocument/2006/relationships/image" Target="../media/image117.png"/><Relationship Id="rId1" Type="http://schemas.openxmlformats.org/officeDocument/2006/relationships/slideLayout" Target="../slideLayouts/slideLayout3.xml"/><Relationship Id="rId6" Type="http://schemas.openxmlformats.org/officeDocument/2006/relationships/image" Target="../media/image121.png"/><Relationship Id="rId11" Type="http://schemas.openxmlformats.org/officeDocument/2006/relationships/image" Target="../media/image125.png"/><Relationship Id="rId5" Type="http://schemas.openxmlformats.org/officeDocument/2006/relationships/image" Target="../media/image120.png"/><Relationship Id="rId10" Type="http://schemas.openxmlformats.org/officeDocument/2006/relationships/image" Target="../media/image124.png"/><Relationship Id="rId4" Type="http://schemas.openxmlformats.org/officeDocument/2006/relationships/image" Target="../media/image119.png"/><Relationship Id="rId9" Type="http://schemas.openxmlformats.org/officeDocument/2006/relationships/chart" Target="../charts/chart6.xml"/><Relationship Id="rId14" Type="http://schemas.openxmlformats.org/officeDocument/2006/relationships/image" Target="../media/image128.png"/></Relationships>
</file>

<file path=ppt/slides/_rels/slide25.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39.png"/><Relationship Id="rId18" Type="http://schemas.openxmlformats.org/officeDocument/2006/relationships/diagramData" Target="../diagrams/data7.xml"/><Relationship Id="rId3" Type="http://schemas.openxmlformats.org/officeDocument/2006/relationships/image" Target="../media/image130.png"/><Relationship Id="rId21" Type="http://schemas.openxmlformats.org/officeDocument/2006/relationships/diagramColors" Target="../diagrams/colors7.xml"/><Relationship Id="rId7" Type="http://schemas.openxmlformats.org/officeDocument/2006/relationships/image" Target="../media/image134.png"/><Relationship Id="rId12" Type="http://schemas.openxmlformats.org/officeDocument/2006/relationships/image" Target="../media/image138.png"/><Relationship Id="rId17" Type="http://schemas.openxmlformats.org/officeDocument/2006/relationships/image" Target="../media/image141.png"/><Relationship Id="rId2" Type="http://schemas.openxmlformats.org/officeDocument/2006/relationships/image" Target="../media/image129.png"/><Relationship Id="rId16" Type="http://schemas.microsoft.com/office/2007/relationships/hdphoto" Target="../media/hdphoto11.wdp"/><Relationship Id="rId20" Type="http://schemas.openxmlformats.org/officeDocument/2006/relationships/diagramQuickStyle" Target="../diagrams/quickStyle7.xml"/><Relationship Id="rId1" Type="http://schemas.openxmlformats.org/officeDocument/2006/relationships/slideLayout" Target="../slideLayouts/slideLayout12.xml"/><Relationship Id="rId6" Type="http://schemas.openxmlformats.org/officeDocument/2006/relationships/image" Target="../media/image133.png"/><Relationship Id="rId11" Type="http://schemas.openxmlformats.org/officeDocument/2006/relationships/image" Target="../media/image137.png"/><Relationship Id="rId5" Type="http://schemas.openxmlformats.org/officeDocument/2006/relationships/image" Target="../media/image132.png"/><Relationship Id="rId15" Type="http://schemas.openxmlformats.org/officeDocument/2006/relationships/image" Target="../media/image140.png"/><Relationship Id="rId10" Type="http://schemas.microsoft.com/office/2007/relationships/hdphoto" Target="../media/hdphoto9.wdp"/><Relationship Id="rId19" Type="http://schemas.openxmlformats.org/officeDocument/2006/relationships/diagramLayout" Target="../diagrams/layout7.xml"/><Relationship Id="rId4" Type="http://schemas.openxmlformats.org/officeDocument/2006/relationships/image" Target="../media/image131.png"/><Relationship Id="rId9" Type="http://schemas.openxmlformats.org/officeDocument/2006/relationships/image" Target="../media/image136.png"/><Relationship Id="rId14" Type="http://schemas.microsoft.com/office/2007/relationships/hdphoto" Target="../media/hdphoto10.wdp"/><Relationship Id="rId22" Type="http://schemas.microsoft.com/office/2007/relationships/diagramDrawing" Target="../diagrams/drawing7.xml"/></Relationships>
</file>

<file path=ppt/slides/_rels/slide26.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diagramQuickStyle" Target="../diagrams/quickStyle8.xml"/><Relationship Id="rId3" Type="http://schemas.openxmlformats.org/officeDocument/2006/relationships/image" Target="../media/image142.png"/><Relationship Id="rId7" Type="http://schemas.openxmlformats.org/officeDocument/2006/relationships/image" Target="../media/image145.png"/><Relationship Id="rId12" Type="http://schemas.openxmlformats.org/officeDocument/2006/relationships/diagramLayout" Target="../diagrams/layout8.xml"/><Relationship Id="rId2" Type="http://schemas.openxmlformats.org/officeDocument/2006/relationships/image" Target="../media/image129.png"/><Relationship Id="rId1" Type="http://schemas.openxmlformats.org/officeDocument/2006/relationships/slideLayout" Target="../slideLayouts/slideLayout12.xml"/><Relationship Id="rId6" Type="http://schemas.openxmlformats.org/officeDocument/2006/relationships/image" Target="../media/image144.png"/><Relationship Id="rId11" Type="http://schemas.openxmlformats.org/officeDocument/2006/relationships/diagramData" Target="../diagrams/data8.xml"/><Relationship Id="rId5" Type="http://schemas.microsoft.com/office/2007/relationships/hdphoto" Target="../media/hdphoto12.wdp"/><Relationship Id="rId15" Type="http://schemas.microsoft.com/office/2007/relationships/diagramDrawing" Target="../diagrams/drawing8.xml"/><Relationship Id="rId10" Type="http://schemas.openxmlformats.org/officeDocument/2006/relationships/image" Target="../media/image148.png"/><Relationship Id="rId4" Type="http://schemas.openxmlformats.org/officeDocument/2006/relationships/image" Target="../media/image143.png"/><Relationship Id="rId9" Type="http://schemas.openxmlformats.org/officeDocument/2006/relationships/image" Target="../media/image147.png"/><Relationship Id="rId14" Type="http://schemas.openxmlformats.org/officeDocument/2006/relationships/diagramColors" Target="../diagrams/colors8.xml"/></Relationships>
</file>

<file path=ppt/slides/_rels/slide27.xml.rels><?xml version="1.0" encoding="UTF-8" standalone="yes"?>
<Relationships xmlns="http://schemas.openxmlformats.org/package/2006/relationships"><Relationship Id="rId8" Type="http://schemas.openxmlformats.org/officeDocument/2006/relationships/image" Target="../media/image154.png"/><Relationship Id="rId13" Type="http://schemas.microsoft.com/office/2007/relationships/hdphoto" Target="../media/hdphoto14.wdp"/><Relationship Id="rId18" Type="http://schemas.openxmlformats.org/officeDocument/2006/relationships/image" Target="../media/image162.png"/><Relationship Id="rId3" Type="http://schemas.openxmlformats.org/officeDocument/2006/relationships/image" Target="../media/image149.png"/><Relationship Id="rId7" Type="http://schemas.openxmlformats.org/officeDocument/2006/relationships/image" Target="../media/image153.tif"/><Relationship Id="rId12" Type="http://schemas.openxmlformats.org/officeDocument/2006/relationships/image" Target="../media/image157.png"/><Relationship Id="rId17" Type="http://schemas.openxmlformats.org/officeDocument/2006/relationships/image" Target="../media/image161.png"/><Relationship Id="rId2" Type="http://schemas.openxmlformats.org/officeDocument/2006/relationships/notesSlide" Target="../notesSlides/notesSlide7.xml"/><Relationship Id="rId16"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152.png"/><Relationship Id="rId11" Type="http://schemas.microsoft.com/office/2007/relationships/hdphoto" Target="../media/hdphoto13.wdp"/><Relationship Id="rId5" Type="http://schemas.openxmlformats.org/officeDocument/2006/relationships/image" Target="../media/image151.png"/><Relationship Id="rId15" Type="http://schemas.openxmlformats.org/officeDocument/2006/relationships/image" Target="../media/image159.png"/><Relationship Id="rId10" Type="http://schemas.openxmlformats.org/officeDocument/2006/relationships/image" Target="../media/image156.png"/><Relationship Id="rId4" Type="http://schemas.openxmlformats.org/officeDocument/2006/relationships/image" Target="../media/image150.png"/><Relationship Id="rId9" Type="http://schemas.openxmlformats.org/officeDocument/2006/relationships/image" Target="../media/image155.jpeg"/><Relationship Id="rId14" Type="http://schemas.openxmlformats.org/officeDocument/2006/relationships/image" Target="../media/image158.jpe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image" Target="../media/image11.jpe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5.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chart" Target="../charts/chart1.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chart" Target="../charts/chart2.xml"/><Relationship Id="rId4" Type="http://schemas.openxmlformats.org/officeDocument/2006/relationships/image" Target="../media/image29.jpg"/></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microsoft.com/office/2007/relationships/diagramDrawing" Target="../diagrams/drawing2.xml"/><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jpeg"/><Relationship Id="rId17" Type="http://schemas.openxmlformats.org/officeDocument/2006/relationships/diagramColors" Target="../diagrams/colors2.xml"/><Relationship Id="rId2" Type="http://schemas.openxmlformats.org/officeDocument/2006/relationships/image" Target="../media/image30.png"/><Relationship Id="rId16" Type="http://schemas.openxmlformats.org/officeDocument/2006/relationships/diagramQuickStyle" Target="../diagrams/quickStyle2.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jpeg"/><Relationship Id="rId5" Type="http://schemas.openxmlformats.org/officeDocument/2006/relationships/image" Target="../media/image33.png"/><Relationship Id="rId15" Type="http://schemas.openxmlformats.org/officeDocument/2006/relationships/diagramLayout" Target="../diagrams/layout2.xml"/><Relationship Id="rId10" Type="http://schemas.openxmlformats.org/officeDocument/2006/relationships/image" Target="../media/image38.jpe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 Same Side Corner Rectangle 4"/>
          <p:cNvSpPr/>
          <p:nvPr/>
        </p:nvSpPr>
        <p:spPr>
          <a:xfrm flipV="1">
            <a:off x="4456458" y="4035944"/>
            <a:ext cx="3645811" cy="2530710"/>
          </a:xfrm>
          <a:prstGeom prst="round2SameRect">
            <a:avLst>
              <a:gd name="adj1" fmla="val 8093"/>
              <a:gd name="adj2" fmla="val 0"/>
            </a:avLst>
          </a:prstGeom>
          <a:noFill/>
          <a:ln w="3175" cap="flat" cmpd="sng" algn="ctr">
            <a:solidFill>
              <a:schemeClr val="tx1">
                <a:lumMod val="95000"/>
                <a:lumOff val="5000"/>
              </a:schemeClr>
            </a:solidFill>
            <a:prstDash val="sysDash"/>
          </a:ln>
          <a:effectLst/>
        </p:spPr>
        <p:txBody>
          <a:bodyPr rtlCol="0" anchor="ctr"/>
          <a:lstStyle/>
          <a:p>
            <a:pPr algn="ctr"/>
            <a:endParaRPr lang="en-US" sz="1400" kern="0" dirty="0">
              <a:solidFill>
                <a:srgbClr val="FFFFFF"/>
              </a:solidFill>
              <a:latin typeface="Segoe UI Light" panose="020B0502040204020203" pitchFamily="34" charset="0"/>
              <a:ea typeface="Segoe UI" pitchFamily="34" charset="0"/>
              <a:cs typeface="Segoe UI" pitchFamily="34" charset="0"/>
            </a:endParaRPr>
          </a:p>
        </p:txBody>
      </p:sp>
      <p:sp>
        <p:nvSpPr>
          <p:cNvPr id="6" name="Rectangle 5"/>
          <p:cNvSpPr/>
          <p:nvPr/>
        </p:nvSpPr>
        <p:spPr>
          <a:xfrm>
            <a:off x="4471449" y="3984300"/>
            <a:ext cx="364683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nchor="ctr">
            <a:spAutoFit/>
          </a:bodyPr>
          <a:lstStyle/>
          <a:p>
            <a:pPr algn="ctr"/>
            <a:r>
              <a:rPr lang="en-US" sz="1400" b="1" dirty="0">
                <a:solidFill>
                  <a:srgbClr val="FFFFFF"/>
                </a:solidFill>
                <a:latin typeface="Segoe UI Light" panose="020B0502040204020203" pitchFamily="34" charset="0"/>
                <a:cs typeface="Segoe UI Light" panose="020B0502040204020203" pitchFamily="34" charset="0"/>
              </a:rPr>
              <a:t>LatentView Solution</a:t>
            </a:r>
          </a:p>
        </p:txBody>
      </p:sp>
      <p:sp>
        <p:nvSpPr>
          <p:cNvPr id="7" name="Round Same Side Corner Rectangle 6"/>
          <p:cNvSpPr/>
          <p:nvPr/>
        </p:nvSpPr>
        <p:spPr>
          <a:xfrm flipV="1">
            <a:off x="8272717" y="4247630"/>
            <a:ext cx="3463542" cy="2319816"/>
          </a:xfrm>
          <a:prstGeom prst="round2SameRect">
            <a:avLst>
              <a:gd name="adj1" fmla="val 9373"/>
              <a:gd name="adj2" fmla="val 0"/>
            </a:avLst>
          </a:prstGeom>
          <a:noFill/>
          <a:ln w="3175" cap="flat" cmpd="sng" algn="ctr">
            <a:solidFill>
              <a:schemeClr val="tx1">
                <a:lumMod val="95000"/>
                <a:lumOff val="5000"/>
              </a:schemeClr>
            </a:solidFill>
            <a:prstDash val="sysDash"/>
          </a:ln>
          <a:effectLst/>
        </p:spPr>
        <p:txBody>
          <a:bodyPr rtlCol="0" anchor="ctr"/>
          <a:lstStyle/>
          <a:p>
            <a:pPr algn="ctr"/>
            <a:endParaRPr lang="en-US" sz="1400" kern="0" dirty="0">
              <a:solidFill>
                <a:srgbClr val="FFFFFF"/>
              </a:solidFill>
              <a:latin typeface="Segoe UI Light" panose="020B0502040204020203" pitchFamily="34" charset="0"/>
              <a:ea typeface="Segoe UI" pitchFamily="34" charset="0"/>
              <a:cs typeface="Segoe UI" pitchFamily="34" charset="0"/>
            </a:endParaRPr>
          </a:p>
        </p:txBody>
      </p:sp>
      <p:sp>
        <p:nvSpPr>
          <p:cNvPr id="8" name="Rectangle 7"/>
          <p:cNvSpPr/>
          <p:nvPr/>
        </p:nvSpPr>
        <p:spPr>
          <a:xfrm>
            <a:off x="8280456" y="3973564"/>
            <a:ext cx="3463542"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nchor="ctr">
            <a:spAutoFit/>
          </a:bodyPr>
          <a:lstStyle/>
          <a:p>
            <a:pPr algn="ctr"/>
            <a:r>
              <a:rPr lang="en-US" sz="1400" b="1" dirty="0">
                <a:solidFill>
                  <a:srgbClr val="FFFFFF"/>
                </a:solidFill>
                <a:latin typeface="Segoe UI Light" panose="020B0502040204020203" pitchFamily="34" charset="0"/>
                <a:cs typeface="Segoe UI Light" panose="020B0502040204020203" pitchFamily="34" charset="0"/>
              </a:rPr>
              <a:t>Business Benefits</a:t>
            </a:r>
          </a:p>
        </p:txBody>
      </p:sp>
      <p:sp>
        <p:nvSpPr>
          <p:cNvPr id="9" name="Round Same Side Corner Rectangle 8"/>
          <p:cNvSpPr/>
          <p:nvPr/>
        </p:nvSpPr>
        <p:spPr>
          <a:xfrm flipV="1">
            <a:off x="388031" y="4232402"/>
            <a:ext cx="3863821" cy="2319816"/>
          </a:xfrm>
          <a:prstGeom prst="round2SameRect">
            <a:avLst>
              <a:gd name="adj1" fmla="val 9101"/>
              <a:gd name="adj2" fmla="val 0"/>
            </a:avLst>
          </a:prstGeom>
          <a:noFill/>
          <a:ln w="3175" cap="flat" cmpd="sng" algn="ctr">
            <a:solidFill>
              <a:schemeClr val="tx1">
                <a:lumMod val="95000"/>
                <a:lumOff val="5000"/>
              </a:schemeClr>
            </a:solidFill>
            <a:prstDash val="sysDash"/>
          </a:ln>
          <a:effectLst/>
        </p:spPr>
        <p:txBody>
          <a:bodyPr rtlCol="0" anchor="ctr"/>
          <a:lstStyle/>
          <a:p>
            <a:pPr algn="ctr"/>
            <a:endParaRPr lang="en-US" sz="1400" kern="0" dirty="0">
              <a:solidFill>
                <a:srgbClr val="FFFFFF"/>
              </a:solidFill>
              <a:latin typeface="Segoe UI Light" panose="020B0502040204020203" pitchFamily="34" charset="0"/>
              <a:ea typeface="Segoe UI" pitchFamily="34" charset="0"/>
              <a:cs typeface="Segoe UI" pitchFamily="34" charset="0"/>
            </a:endParaRPr>
          </a:p>
        </p:txBody>
      </p:sp>
      <p:sp>
        <p:nvSpPr>
          <p:cNvPr id="10" name="Rectangle 9"/>
          <p:cNvSpPr/>
          <p:nvPr/>
        </p:nvSpPr>
        <p:spPr>
          <a:xfrm>
            <a:off x="388030" y="3987100"/>
            <a:ext cx="3864049"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nchor="ctr">
            <a:spAutoFit/>
          </a:bodyPr>
          <a:lstStyle/>
          <a:p>
            <a:pPr algn="ctr"/>
            <a:r>
              <a:rPr lang="en-US" sz="1400" b="1" dirty="0">
                <a:solidFill>
                  <a:srgbClr val="FFFFFF"/>
                </a:solidFill>
                <a:latin typeface="Segoe UI Light" panose="020B0502040204020203" pitchFamily="34" charset="0"/>
                <a:cs typeface="Segoe UI Light" panose="020B0502040204020203" pitchFamily="34" charset="0"/>
              </a:rPr>
              <a:t>Business Objective</a:t>
            </a:r>
          </a:p>
        </p:txBody>
      </p:sp>
      <p:sp>
        <p:nvSpPr>
          <p:cNvPr id="38" name="Rectangle 37"/>
          <p:cNvSpPr/>
          <p:nvPr/>
        </p:nvSpPr>
        <p:spPr>
          <a:xfrm>
            <a:off x="388031" y="4373450"/>
            <a:ext cx="3642203" cy="1800493"/>
          </a:xfrm>
          <a:prstGeom prst="rect">
            <a:avLst/>
          </a:prstGeom>
        </p:spPr>
        <p:txBody>
          <a:bodyPr wrap="square">
            <a:spAutoFit/>
          </a:bodyPr>
          <a:lstStyle/>
          <a:p>
            <a:pPr marL="171450" lvl="0" indent="-171450">
              <a:spcBef>
                <a:spcPts val="600"/>
              </a:spcBef>
              <a:buFont typeface="Arial" panose="020B0604020202020204" pitchFamily="34" charset="0"/>
              <a:buChar char="•"/>
              <a:defRPr/>
            </a:pPr>
            <a:r>
              <a:rPr lang="en-GB" sz="1200" dirty="0">
                <a:solidFill>
                  <a:srgbClr val="E7E6E6">
                    <a:lumMod val="25000"/>
                  </a:srgbClr>
                </a:solidFill>
                <a:latin typeface="Segoe UI Light" panose="020B0502040204020203" pitchFamily="34" charset="0"/>
              </a:rPr>
              <a:t>Client is </a:t>
            </a:r>
            <a:r>
              <a:rPr lang="en-US" sz="1200" dirty="0">
                <a:solidFill>
                  <a:srgbClr val="E7E6E6">
                    <a:lumMod val="25000"/>
                  </a:srgbClr>
                </a:solidFill>
                <a:latin typeface="Segoe UI Light" panose="020B0502040204020203" pitchFamily="34" charset="0"/>
              </a:rPr>
              <a:t>one of the largest retailer who provides End-to-End solutions including after-sales services</a:t>
            </a:r>
          </a:p>
          <a:p>
            <a:pPr marL="190476" lvl="0" indent="-190476">
              <a:spcBef>
                <a:spcPts val="600"/>
              </a:spcBef>
              <a:buFont typeface="Arial" pitchFamily="34" charset="0"/>
              <a:buChar char="•"/>
              <a:defRPr/>
            </a:pPr>
            <a:r>
              <a:rPr lang="en-US" sz="1200" dirty="0">
                <a:solidFill>
                  <a:srgbClr val="E7E6E6">
                    <a:lumMod val="25000"/>
                  </a:srgbClr>
                </a:solidFill>
                <a:latin typeface="Segoe UI Light" panose="020B0502040204020203" pitchFamily="34" charset="0"/>
                <a:cs typeface="Calibri" pitchFamily="34" charset="0"/>
              </a:rPr>
              <a:t>There is a fluctuating demand  pattern for Service Orders on daily basis. The client wants Daily Demand forecasts to:</a:t>
            </a:r>
          </a:p>
          <a:p>
            <a:pPr marL="647676" lvl="1" indent="-190476">
              <a:spcBef>
                <a:spcPts val="600"/>
              </a:spcBef>
              <a:buFont typeface="Arial" pitchFamily="34" charset="0"/>
              <a:buChar char="•"/>
              <a:defRPr/>
            </a:pPr>
            <a:r>
              <a:rPr lang="en-US" sz="1200" dirty="0">
                <a:solidFill>
                  <a:srgbClr val="E7E6E6">
                    <a:lumMod val="25000"/>
                  </a:srgbClr>
                </a:solidFill>
                <a:latin typeface="Segoe UI Light" panose="020B0502040204020203" pitchFamily="34" charset="0"/>
                <a:cs typeface="Calibri" pitchFamily="34" charset="0"/>
              </a:rPr>
              <a:t>Avoid over-staffing, and</a:t>
            </a:r>
          </a:p>
          <a:p>
            <a:pPr marL="647676" lvl="1" indent="-190476">
              <a:spcBef>
                <a:spcPts val="600"/>
              </a:spcBef>
              <a:buFont typeface="Arial" pitchFamily="34" charset="0"/>
              <a:buChar char="•"/>
              <a:defRPr/>
            </a:pPr>
            <a:r>
              <a:rPr lang="en-US" sz="1200" dirty="0">
                <a:solidFill>
                  <a:srgbClr val="E7E6E6">
                    <a:lumMod val="25000"/>
                  </a:srgbClr>
                </a:solidFill>
                <a:latin typeface="Segoe UI Light" panose="020B0502040204020203" pitchFamily="34" charset="0"/>
                <a:cs typeface="Calibri" pitchFamily="34" charset="0"/>
              </a:rPr>
              <a:t>Allocate resources optimally with least Response Time</a:t>
            </a:r>
            <a:endParaRPr lang="en-IN" sz="1200" dirty="0">
              <a:solidFill>
                <a:srgbClr val="E7E6E6">
                  <a:lumMod val="25000"/>
                </a:srgbClr>
              </a:solidFill>
              <a:latin typeface="Segoe UI Light" panose="020B0502040204020203" pitchFamily="34" charset="0"/>
            </a:endParaRPr>
          </a:p>
        </p:txBody>
      </p:sp>
      <p:sp>
        <p:nvSpPr>
          <p:cNvPr id="39" name="Rectangle 38"/>
          <p:cNvSpPr/>
          <p:nvPr/>
        </p:nvSpPr>
        <p:spPr>
          <a:xfrm>
            <a:off x="4540946" y="4335586"/>
            <a:ext cx="3316450" cy="1877437"/>
          </a:xfrm>
          <a:prstGeom prst="rect">
            <a:avLst/>
          </a:prstGeom>
        </p:spPr>
        <p:txBody>
          <a:bodyPr wrap="square">
            <a:spAutoFit/>
          </a:bodyPr>
          <a:lstStyle/>
          <a:p>
            <a:pPr marL="114300" indent="-114300">
              <a:spcBef>
                <a:spcPts val="600"/>
              </a:spcBef>
              <a:spcAft>
                <a:spcPts val="200"/>
              </a:spcAft>
              <a:buFont typeface="Arial" pitchFamily="34" charset="0"/>
              <a:buChar char="•"/>
              <a:defRPr/>
            </a:pPr>
            <a:r>
              <a:rPr lang="en-US" sz="1200" dirty="0">
                <a:solidFill>
                  <a:schemeClr val="bg2">
                    <a:lumMod val="25000"/>
                  </a:schemeClr>
                </a:solidFill>
                <a:latin typeface="Segoe UI Light" panose="020B0502040204020203" pitchFamily="34" charset="0"/>
              </a:rPr>
              <a:t>Classify the Historical data by Geography, Product Category, Customer types</a:t>
            </a:r>
          </a:p>
          <a:p>
            <a:pPr marL="114300" indent="-114300">
              <a:spcBef>
                <a:spcPts val="600"/>
              </a:spcBef>
              <a:spcAft>
                <a:spcPts val="200"/>
              </a:spcAft>
              <a:buFont typeface="Arial" pitchFamily="34" charset="0"/>
              <a:buChar char="•"/>
              <a:defRPr/>
            </a:pPr>
            <a:r>
              <a:rPr lang="en-US" sz="1200" dirty="0">
                <a:solidFill>
                  <a:schemeClr val="bg2">
                    <a:lumMod val="25000"/>
                  </a:schemeClr>
                </a:solidFill>
                <a:latin typeface="Segoe UI Light" panose="020B0502040204020203" pitchFamily="34" charset="0"/>
              </a:rPr>
              <a:t>Run Modelling using different techniques: ARIMA, ARIMAX, ETS, Neural Networks</a:t>
            </a:r>
          </a:p>
          <a:p>
            <a:pPr marL="114300" indent="-114300">
              <a:spcBef>
                <a:spcPts val="600"/>
              </a:spcBef>
              <a:spcAft>
                <a:spcPts val="200"/>
              </a:spcAft>
              <a:buFont typeface="Arial" pitchFamily="34" charset="0"/>
              <a:buChar char="•"/>
              <a:defRPr/>
            </a:pPr>
            <a:r>
              <a:rPr lang="en-US" sz="1200" dirty="0">
                <a:solidFill>
                  <a:schemeClr val="bg2">
                    <a:lumMod val="25000"/>
                  </a:schemeClr>
                </a:solidFill>
                <a:latin typeface="Segoe UI Light" panose="020B0502040204020203" pitchFamily="34" charset="0"/>
                <a:cs typeface="Calibri" pitchFamily="34" charset="0"/>
              </a:rPr>
              <a:t>Use the best results based on the overall accuracy of the model generated</a:t>
            </a:r>
          </a:p>
          <a:p>
            <a:pPr marL="114300" indent="-114300">
              <a:spcBef>
                <a:spcPts val="600"/>
              </a:spcBef>
              <a:spcAft>
                <a:spcPts val="200"/>
              </a:spcAft>
              <a:buFont typeface="Arial" pitchFamily="34" charset="0"/>
              <a:buChar char="•"/>
              <a:defRPr/>
            </a:pPr>
            <a:r>
              <a:rPr lang="en-US" sz="1200" dirty="0">
                <a:solidFill>
                  <a:schemeClr val="bg2">
                    <a:lumMod val="25000"/>
                  </a:schemeClr>
                </a:solidFill>
                <a:latin typeface="Segoe UI Light" panose="020B0502040204020203" pitchFamily="34" charset="0"/>
                <a:cs typeface="Calibri" pitchFamily="34" charset="0"/>
              </a:rPr>
              <a:t>Deliver the forecasts for the next 18 Months, at a daily level</a:t>
            </a:r>
          </a:p>
        </p:txBody>
      </p:sp>
      <p:sp>
        <p:nvSpPr>
          <p:cNvPr id="40" name="Rectangle 39"/>
          <p:cNvSpPr/>
          <p:nvPr/>
        </p:nvSpPr>
        <p:spPr>
          <a:xfrm>
            <a:off x="8316668" y="4306570"/>
            <a:ext cx="3419591" cy="2277547"/>
          </a:xfrm>
          <a:prstGeom prst="rect">
            <a:avLst/>
          </a:prstGeom>
        </p:spPr>
        <p:txBody>
          <a:bodyPr wrap="square">
            <a:spAutoFit/>
          </a:bodyPr>
          <a:lstStyle/>
          <a:p>
            <a:pPr marL="114300" indent="-114300">
              <a:spcAft>
                <a:spcPts val="200"/>
              </a:spcAft>
              <a:buFont typeface="Arial" pitchFamily="34" charset="0"/>
              <a:buChar char="•"/>
              <a:defRPr/>
            </a:pPr>
            <a:r>
              <a:rPr lang="en-US" sz="1200" dirty="0">
                <a:solidFill>
                  <a:schemeClr val="bg2">
                    <a:lumMod val="25000"/>
                  </a:schemeClr>
                </a:solidFill>
                <a:latin typeface="Segoe UI Light" panose="020B0502040204020203" pitchFamily="34" charset="0"/>
              </a:rPr>
              <a:t>Enables to analyze the patterns and seasonality of demands at a deeper level</a:t>
            </a:r>
          </a:p>
          <a:p>
            <a:pPr>
              <a:spcAft>
                <a:spcPts val="200"/>
              </a:spcAft>
              <a:defRPr/>
            </a:pPr>
            <a:endParaRPr lang="en-US" sz="1200" dirty="0">
              <a:solidFill>
                <a:schemeClr val="bg2">
                  <a:lumMod val="25000"/>
                </a:schemeClr>
              </a:solidFill>
              <a:latin typeface="Segoe UI Light" panose="020B0502040204020203" pitchFamily="34" charset="0"/>
            </a:endParaRPr>
          </a:p>
          <a:p>
            <a:pPr marL="114300" indent="-114300">
              <a:spcAft>
                <a:spcPts val="200"/>
              </a:spcAft>
              <a:buFont typeface="Arial" pitchFamily="34" charset="0"/>
              <a:buChar char="•"/>
              <a:defRPr/>
            </a:pPr>
            <a:r>
              <a:rPr lang="en-US" sz="1200" dirty="0">
                <a:solidFill>
                  <a:schemeClr val="bg2">
                    <a:lumMod val="25000"/>
                  </a:schemeClr>
                </a:solidFill>
                <a:latin typeface="Segoe UI Light" panose="020B0502040204020203" pitchFamily="34" charset="0"/>
              </a:rPr>
              <a:t>Optimal supply of Technicians helps reduce the cost of overstaffing</a:t>
            </a:r>
          </a:p>
          <a:p>
            <a:pPr marL="114300" indent="-114300">
              <a:spcAft>
                <a:spcPts val="200"/>
              </a:spcAft>
              <a:buFont typeface="Arial" pitchFamily="34" charset="0"/>
              <a:buChar char="•"/>
              <a:defRPr/>
            </a:pPr>
            <a:endParaRPr lang="en-US" sz="1200" dirty="0">
              <a:solidFill>
                <a:schemeClr val="bg2">
                  <a:lumMod val="25000"/>
                </a:schemeClr>
              </a:solidFill>
              <a:latin typeface="Segoe UI Light" panose="020B0502040204020203" pitchFamily="34" charset="0"/>
            </a:endParaRPr>
          </a:p>
          <a:p>
            <a:pPr marL="114300" indent="-114300">
              <a:spcAft>
                <a:spcPts val="200"/>
              </a:spcAft>
              <a:buFont typeface="Arial" pitchFamily="34" charset="0"/>
              <a:buChar char="•"/>
              <a:defRPr/>
            </a:pPr>
            <a:r>
              <a:rPr lang="en-US" sz="1200" dirty="0">
                <a:solidFill>
                  <a:schemeClr val="bg2">
                    <a:lumMod val="25000"/>
                  </a:schemeClr>
                </a:solidFill>
                <a:latin typeface="Segoe UI Light" panose="020B0502040204020203" pitchFamily="34" charset="0"/>
                <a:cs typeface="Calibri" pitchFamily="34" charset="0"/>
              </a:rPr>
              <a:t>Helps to plan for specific- Geography, Product Category and Customer Types</a:t>
            </a:r>
          </a:p>
          <a:p>
            <a:pPr marL="114300" indent="-114300">
              <a:spcAft>
                <a:spcPts val="200"/>
              </a:spcAft>
              <a:buFont typeface="Arial" pitchFamily="34" charset="0"/>
              <a:buChar char="•"/>
              <a:defRPr/>
            </a:pPr>
            <a:endParaRPr lang="en-US" sz="1200" dirty="0">
              <a:solidFill>
                <a:schemeClr val="bg2">
                  <a:lumMod val="25000"/>
                </a:schemeClr>
              </a:solidFill>
              <a:latin typeface="Segoe UI Light" panose="020B0502040204020203" pitchFamily="34" charset="0"/>
            </a:endParaRPr>
          </a:p>
          <a:p>
            <a:pPr marL="114300" indent="-114300">
              <a:spcAft>
                <a:spcPts val="200"/>
              </a:spcAft>
              <a:buFont typeface="Arial" pitchFamily="34" charset="0"/>
              <a:buChar char="•"/>
              <a:defRPr/>
            </a:pPr>
            <a:r>
              <a:rPr lang="en-US" sz="1200" dirty="0">
                <a:solidFill>
                  <a:schemeClr val="bg2">
                    <a:lumMod val="25000"/>
                  </a:schemeClr>
                </a:solidFill>
                <a:latin typeface="Segoe UI Light" panose="020B0502040204020203" pitchFamily="34" charset="0"/>
              </a:rPr>
              <a:t>Used in budgeting, planning and procurement of resources</a:t>
            </a:r>
            <a:endParaRPr lang="en-US" sz="1200" dirty="0">
              <a:solidFill>
                <a:schemeClr val="bg2">
                  <a:lumMod val="25000"/>
                </a:schemeClr>
              </a:solidFill>
              <a:latin typeface="Segoe UI Light" panose="020B0502040204020203" pitchFamily="34" charset="0"/>
              <a:cs typeface="Calibri" pitchFamily="34" charset="0"/>
            </a:endParaRPr>
          </a:p>
        </p:txBody>
      </p:sp>
      <p:sp>
        <p:nvSpPr>
          <p:cNvPr id="41" name="Title 7"/>
          <p:cNvSpPr txBox="1">
            <a:spLocks/>
          </p:cNvSpPr>
          <p:nvPr/>
        </p:nvSpPr>
        <p:spPr>
          <a:xfrm>
            <a:off x="328155" y="50214"/>
            <a:ext cx="11360149" cy="749808"/>
          </a:xfrm>
          <a:prstGeom prst="rect">
            <a:avLst/>
          </a:prstGeom>
        </p:spPr>
        <p:txBody>
          <a:bodyPr vert="horz" lIns="0" tIns="0" rIns="0" bIns="0" rtlCol="0" anchor="ctr">
            <a:normAutofit/>
          </a:bodyPr>
          <a:lstStyle>
            <a:defPPr>
              <a:defRPr lang="en-US"/>
            </a:defPPr>
            <a:lvl1pPr>
              <a:spcBef>
                <a:spcPct val="0"/>
              </a:spcBef>
              <a:buNone/>
              <a:defRPr sz="3200" b="1">
                <a:latin typeface="Segoe UI" pitchFamily="34" charset="0"/>
                <a:ea typeface="Segoe UI" pitchFamily="34" charset="0"/>
                <a:cs typeface="Segoe UI" pitchFamily="34" charset="0"/>
              </a:defRPr>
            </a:lvl1pPr>
          </a:lstStyle>
          <a:p>
            <a:r>
              <a:rPr lang="en-IN" sz="2400" spc="-98" dirty="0">
                <a:ln w="3175">
                  <a:noFill/>
                </a:ln>
                <a:solidFill>
                  <a:schemeClr val="accent1">
                    <a:lumMod val="50000"/>
                  </a:schemeClr>
                </a:solidFill>
              </a:rPr>
              <a:t>Daily Demand Forecasting- Service Orders for Operational Planning</a:t>
            </a:r>
          </a:p>
        </p:txBody>
      </p:sp>
      <p:sp>
        <p:nvSpPr>
          <p:cNvPr id="36" name="Slide Number Placeholder 1"/>
          <p:cNvSpPr txBox="1">
            <a:spLocks/>
          </p:cNvSpPr>
          <p:nvPr/>
        </p:nvSpPr>
        <p:spPr>
          <a:xfrm>
            <a:off x="11615936" y="6492875"/>
            <a:ext cx="576064" cy="365125"/>
          </a:xfrm>
          <a:prstGeom prst="rect">
            <a:avLst/>
          </a:prstGeom>
          <a:noFill/>
          <a:ln>
            <a:noFill/>
          </a:ln>
        </p:spPr>
        <p:txBody>
          <a:bodyPr lIns="91425" tIns="45700" rIns="91425" bIns="45700" anchor="ctr" anchorCtr="0">
            <a:noAutofit/>
          </a:bodyPr>
          <a:lstStyle>
            <a:defPPr>
              <a:defRPr lang="en-US"/>
            </a:defPPr>
            <a:lvl1pPr marL="0" marR="0" indent="0" algn="r" defTabSz="914400" rtl="0" eaLnBrk="1" latinLnBrk="0" hangingPunct="1">
              <a:spcBef>
                <a:spcPts val="0"/>
              </a:spcBef>
              <a:buNone/>
              <a:defRPr sz="1200" b="0" i="0" u="none" strike="noStrike" kern="1200" cap="none" baseline="0">
                <a:solidFill>
                  <a:srgbClr val="888888"/>
                </a:solidFill>
                <a:latin typeface="Calibri"/>
                <a:ea typeface="Calibri"/>
                <a:cs typeface="Calibri"/>
                <a:sym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EB4D6C6-E9DC-4C53-84A2-C6618C29E345}" type="slidenum">
              <a:rPr lang="en-IN" smtClean="0">
                <a:solidFill>
                  <a:srgbClr val="000000">
                    <a:tint val="75000"/>
                  </a:srgbClr>
                </a:solidFill>
                <a:latin typeface="Segoe UI Light" panose="020B0502040204020203" pitchFamily="34" charset="0"/>
                <a:ea typeface="Segoe UI" pitchFamily="34" charset="0"/>
                <a:cs typeface="Segoe UI" pitchFamily="34" charset="0"/>
              </a:rPr>
              <a:pPr algn="ctr"/>
              <a:t>1</a:t>
            </a:fld>
            <a:endParaRPr lang="en-IN" dirty="0">
              <a:solidFill>
                <a:srgbClr val="000000">
                  <a:tint val="75000"/>
                </a:srgbClr>
              </a:solidFill>
              <a:latin typeface="Segoe UI Light" panose="020B0502040204020203" pitchFamily="34" charset="0"/>
              <a:ea typeface="Segoe UI" pitchFamily="34" charset="0"/>
              <a:cs typeface="Segoe UI" pitchFamily="34" charset="0"/>
            </a:endParaRPr>
          </a:p>
        </p:txBody>
      </p:sp>
      <p:grpSp>
        <p:nvGrpSpPr>
          <p:cNvPr id="42" name="Group 41"/>
          <p:cNvGrpSpPr/>
          <p:nvPr/>
        </p:nvGrpSpPr>
        <p:grpSpPr>
          <a:xfrm>
            <a:off x="447974" y="2251342"/>
            <a:ext cx="7599422" cy="1454154"/>
            <a:chOff x="158135" y="4765479"/>
            <a:chExt cx="6229320" cy="1454154"/>
          </a:xfrm>
        </p:grpSpPr>
        <p:grpSp>
          <p:nvGrpSpPr>
            <p:cNvPr id="43" name="Group 42"/>
            <p:cNvGrpSpPr/>
            <p:nvPr/>
          </p:nvGrpSpPr>
          <p:grpSpPr>
            <a:xfrm>
              <a:off x="158135" y="5400062"/>
              <a:ext cx="6229320" cy="819571"/>
              <a:chOff x="504970" y="3649546"/>
              <a:chExt cx="1523125" cy="2988352"/>
            </a:xfrm>
          </p:grpSpPr>
          <p:sp>
            <p:nvSpPr>
              <p:cNvPr id="50" name="Rectangle 49"/>
              <p:cNvSpPr/>
              <p:nvPr/>
            </p:nvSpPr>
            <p:spPr>
              <a:xfrm>
                <a:off x="504970" y="3649546"/>
                <a:ext cx="1523125" cy="2988352"/>
              </a:xfrm>
              <a:prstGeom prst="rect">
                <a:avLst/>
              </a:prstGeom>
              <a:solidFill>
                <a:schemeClr val="bg1"/>
              </a:solidFill>
              <a:ln w="6350">
                <a:solidFill>
                  <a:schemeClr val="bg1">
                    <a:lumMod val="85000"/>
                  </a:schemeClr>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Chevron 4"/>
              <p:cNvSpPr/>
              <p:nvPr/>
            </p:nvSpPr>
            <p:spPr>
              <a:xfrm>
                <a:off x="1496291" y="3959017"/>
                <a:ext cx="531804" cy="24995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b="1" u="sng" kern="1200" dirty="0">
                    <a:solidFill>
                      <a:schemeClr val="bg1">
                        <a:lumMod val="50000"/>
                      </a:schemeClr>
                    </a:solidFill>
                    <a:latin typeface="Segoe UI Light" panose="020B0502040204020203" pitchFamily="34" charset="0"/>
                  </a:rPr>
                  <a:t>Techniques</a:t>
                </a:r>
              </a:p>
              <a:p>
                <a:pPr lvl="0" algn="ctr" defTabSz="533400">
                  <a:lnSpc>
                    <a:spcPct val="90000"/>
                  </a:lnSpc>
                  <a:spcBef>
                    <a:spcPct val="0"/>
                  </a:spcBef>
                  <a:spcAft>
                    <a:spcPct val="35000"/>
                  </a:spcAft>
                </a:pPr>
                <a:r>
                  <a:rPr lang="en-US" sz="1200" kern="1200" dirty="0">
                    <a:solidFill>
                      <a:schemeClr val="bg1">
                        <a:lumMod val="50000"/>
                      </a:schemeClr>
                    </a:solidFill>
                    <a:latin typeface="Segoe UI Light" panose="020B0502040204020203" pitchFamily="34" charset="0"/>
                  </a:rPr>
                  <a:t>Applying ARIMA,  Neural Networks, ETS, ARIMAX</a:t>
                </a:r>
              </a:p>
            </p:txBody>
          </p:sp>
          <p:sp>
            <p:nvSpPr>
              <p:cNvPr id="52" name="Chevron 4"/>
              <p:cNvSpPr/>
              <p:nvPr/>
            </p:nvSpPr>
            <p:spPr>
              <a:xfrm>
                <a:off x="511575" y="3857845"/>
                <a:ext cx="344697" cy="26104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b="1" u="sng" dirty="0">
                    <a:solidFill>
                      <a:schemeClr val="bg1">
                        <a:lumMod val="50000"/>
                      </a:schemeClr>
                    </a:solidFill>
                    <a:latin typeface="Segoe UI Light" panose="020B0502040204020203" pitchFamily="34" charset="0"/>
                  </a:rPr>
                  <a:t>Data</a:t>
                </a:r>
              </a:p>
              <a:p>
                <a:pPr lvl="0" algn="ctr" defTabSz="533400">
                  <a:lnSpc>
                    <a:spcPct val="90000"/>
                  </a:lnSpc>
                  <a:spcBef>
                    <a:spcPct val="0"/>
                  </a:spcBef>
                  <a:spcAft>
                    <a:spcPct val="35000"/>
                  </a:spcAft>
                </a:pPr>
                <a:r>
                  <a:rPr lang="en-US" sz="1200" dirty="0">
                    <a:solidFill>
                      <a:schemeClr val="bg1">
                        <a:lumMod val="50000"/>
                      </a:schemeClr>
                    </a:solidFill>
                    <a:latin typeface="Segoe UI Light" panose="020B0502040204020203" pitchFamily="34" charset="0"/>
                  </a:rPr>
                  <a:t>2 – Year Historical Daily Level Call Data </a:t>
                </a:r>
              </a:p>
            </p:txBody>
          </p:sp>
          <p:sp>
            <p:nvSpPr>
              <p:cNvPr id="64" name="Chevron 4"/>
              <p:cNvSpPr/>
              <p:nvPr/>
            </p:nvSpPr>
            <p:spPr>
              <a:xfrm>
                <a:off x="948046" y="3871970"/>
                <a:ext cx="502949" cy="264380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b="1" u="sng" kern="1200" dirty="0">
                    <a:solidFill>
                      <a:schemeClr val="bg1">
                        <a:lumMod val="50000"/>
                      </a:schemeClr>
                    </a:solidFill>
                    <a:latin typeface="Segoe UI Light" panose="020B0502040204020203" pitchFamily="34" charset="0"/>
                  </a:rPr>
                  <a:t>Segmentation</a:t>
                </a:r>
              </a:p>
              <a:p>
                <a:pPr lvl="0" algn="ctr" defTabSz="533400">
                  <a:lnSpc>
                    <a:spcPct val="90000"/>
                  </a:lnSpc>
                  <a:spcBef>
                    <a:spcPct val="0"/>
                  </a:spcBef>
                  <a:spcAft>
                    <a:spcPct val="35000"/>
                  </a:spcAft>
                </a:pPr>
                <a:r>
                  <a:rPr lang="en-US" sz="1200" dirty="0">
                    <a:solidFill>
                      <a:schemeClr val="bg1">
                        <a:lumMod val="50000"/>
                      </a:schemeClr>
                    </a:solidFill>
                    <a:latin typeface="Segoe UI Light" panose="020B0502040204020203" pitchFamily="34" charset="0"/>
                  </a:rPr>
                  <a:t>Zip code, </a:t>
                </a:r>
                <a:r>
                  <a:rPr lang="en-US" sz="1200" kern="1200" dirty="0">
                    <a:solidFill>
                      <a:schemeClr val="bg1">
                        <a:lumMod val="50000"/>
                      </a:schemeClr>
                    </a:solidFill>
                    <a:latin typeface="Segoe UI Light" panose="020B0502040204020203" pitchFamily="34" charset="0"/>
                  </a:rPr>
                  <a:t>Product Category, </a:t>
                </a:r>
                <a:r>
                  <a:rPr lang="en-US" sz="1200" dirty="0">
                    <a:solidFill>
                      <a:schemeClr val="bg1">
                        <a:lumMod val="50000"/>
                      </a:schemeClr>
                    </a:solidFill>
                    <a:latin typeface="Segoe UI Light" panose="020B0502040204020203" pitchFamily="34" charset="0"/>
                  </a:rPr>
                  <a:t>Payment Method</a:t>
                </a:r>
                <a:r>
                  <a:rPr lang="en-US" sz="1200" kern="1200" dirty="0">
                    <a:solidFill>
                      <a:schemeClr val="bg1">
                        <a:lumMod val="50000"/>
                      </a:schemeClr>
                    </a:solidFill>
                    <a:latin typeface="Segoe UI Light" panose="020B0502040204020203" pitchFamily="34" charset="0"/>
                  </a:rPr>
                  <a:t>  </a:t>
                </a:r>
              </a:p>
            </p:txBody>
          </p:sp>
        </p:grpSp>
        <p:grpSp>
          <p:nvGrpSpPr>
            <p:cNvPr id="44" name="Group 43"/>
            <p:cNvGrpSpPr/>
            <p:nvPr/>
          </p:nvGrpSpPr>
          <p:grpSpPr>
            <a:xfrm>
              <a:off x="2532476" y="4765479"/>
              <a:ext cx="3793227" cy="572473"/>
              <a:chOff x="2467433" y="4518483"/>
              <a:chExt cx="3793227" cy="572473"/>
            </a:xfrm>
          </p:grpSpPr>
          <p:sp>
            <p:nvSpPr>
              <p:cNvPr id="46" name="TextBox 45"/>
              <p:cNvSpPr txBox="1"/>
              <p:nvPr/>
            </p:nvSpPr>
            <p:spPr>
              <a:xfrm>
                <a:off x="2467433" y="4518483"/>
                <a:ext cx="1572504" cy="523220"/>
              </a:xfrm>
              <a:prstGeom prst="rect">
                <a:avLst/>
              </a:prstGeom>
              <a:noFill/>
              <a:ln>
                <a:noFill/>
              </a:ln>
            </p:spPr>
            <p:txBody>
              <a:bodyPr wrap="square" rtlCol="0">
                <a:spAutoFit/>
              </a:bodyPr>
              <a:lstStyle/>
              <a:p>
                <a:r>
                  <a:rPr lang="en-US" sz="1400" b="1" dirty="0">
                    <a:solidFill>
                      <a:schemeClr val="bg1">
                        <a:lumMod val="50000"/>
                      </a:schemeClr>
                    </a:solidFill>
                    <a:latin typeface="Segoe UI Light" panose="020B0502040204020203" pitchFamily="34" charset="0"/>
                  </a:rPr>
                  <a:t>Exploratory Data analysis</a:t>
                </a:r>
              </a:p>
            </p:txBody>
          </p:sp>
          <p:sp>
            <p:nvSpPr>
              <p:cNvPr id="48" name="TextBox 47"/>
              <p:cNvSpPr txBox="1"/>
              <p:nvPr/>
            </p:nvSpPr>
            <p:spPr>
              <a:xfrm>
                <a:off x="4458714" y="4567736"/>
                <a:ext cx="1801946" cy="523220"/>
              </a:xfrm>
              <a:prstGeom prst="rect">
                <a:avLst/>
              </a:prstGeom>
              <a:noFill/>
              <a:ln>
                <a:noFill/>
              </a:ln>
            </p:spPr>
            <p:txBody>
              <a:bodyPr wrap="square" rtlCol="0">
                <a:spAutoFit/>
              </a:bodyPr>
              <a:lstStyle/>
              <a:p>
                <a:pPr algn="ctr"/>
                <a:r>
                  <a:rPr lang="en-US" sz="1400" b="1" dirty="0">
                    <a:solidFill>
                      <a:schemeClr val="bg1">
                        <a:lumMod val="50000"/>
                      </a:schemeClr>
                    </a:solidFill>
                    <a:latin typeface="Segoe UI Light" panose="020B0502040204020203" pitchFamily="34" charset="0"/>
                  </a:rPr>
                  <a:t>Forecasting &amp; Validation</a:t>
                </a:r>
              </a:p>
            </p:txBody>
          </p:sp>
        </p:grpSp>
        <p:sp>
          <p:nvSpPr>
            <p:cNvPr id="45" name="TextBox 44"/>
            <p:cNvSpPr txBox="1"/>
            <p:nvPr/>
          </p:nvSpPr>
          <p:spPr>
            <a:xfrm>
              <a:off x="393615" y="4793901"/>
              <a:ext cx="1340725" cy="523220"/>
            </a:xfrm>
            <a:prstGeom prst="rect">
              <a:avLst/>
            </a:prstGeom>
            <a:noFill/>
            <a:ln>
              <a:noFill/>
            </a:ln>
          </p:spPr>
          <p:txBody>
            <a:bodyPr wrap="square" rtlCol="0">
              <a:spAutoFit/>
            </a:bodyPr>
            <a:lstStyle/>
            <a:p>
              <a:pPr algn="ctr"/>
              <a:r>
                <a:rPr lang="en-US" sz="1400" b="1" dirty="0">
                  <a:solidFill>
                    <a:schemeClr val="bg1">
                      <a:lumMod val="50000"/>
                    </a:schemeClr>
                  </a:solidFill>
                  <a:latin typeface="Segoe UI Light" panose="020B0502040204020203" pitchFamily="34" charset="0"/>
                </a:rPr>
                <a:t>Data Preparation</a:t>
              </a:r>
            </a:p>
          </p:txBody>
        </p:sp>
      </p:grpSp>
      <p:sp>
        <p:nvSpPr>
          <p:cNvPr id="71" name="Rectangle 70"/>
          <p:cNvSpPr/>
          <p:nvPr/>
        </p:nvSpPr>
        <p:spPr>
          <a:xfrm>
            <a:off x="333485" y="815585"/>
            <a:ext cx="1201468" cy="252000"/>
          </a:xfrm>
          <a:prstGeom prst="rect">
            <a:avLst/>
          </a:prstGeom>
          <a:solidFill>
            <a:srgbClr val="39455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Segoe UI Light" panose="020B0502040204020203" pitchFamily="34" charset="0"/>
                <a:cs typeface="Calibri" pitchFamily="34" charset="0"/>
              </a:rPr>
              <a:t>Methodology</a:t>
            </a:r>
          </a:p>
        </p:txBody>
      </p:sp>
      <p:pic>
        <p:nvPicPr>
          <p:cNvPr id="76" name="Picture 75"/>
          <p:cNvPicPr>
            <a:picLocks noChangeAspect="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6440689" y="1271782"/>
            <a:ext cx="936647" cy="936647"/>
          </a:xfrm>
          <a:prstGeom prst="rect">
            <a:avLst/>
          </a:prstGeom>
        </p:spPr>
      </p:pic>
      <p:pic>
        <p:nvPicPr>
          <p:cNvPr id="77" name="Picture 76"/>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75318" y="1315211"/>
            <a:ext cx="1076613" cy="807460"/>
          </a:xfrm>
          <a:prstGeom prst="rect">
            <a:avLst/>
          </a:prstGeom>
        </p:spPr>
      </p:pic>
      <p:pic>
        <p:nvPicPr>
          <p:cNvPr id="78" name="Picture 77"/>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3656845" y="1446597"/>
            <a:ext cx="595234" cy="595234"/>
          </a:xfrm>
          <a:prstGeom prst="rect">
            <a:avLst/>
          </a:prstGeom>
        </p:spPr>
      </p:pic>
      <p:sp>
        <p:nvSpPr>
          <p:cNvPr id="79" name="Rectangle 78"/>
          <p:cNvSpPr/>
          <p:nvPr/>
        </p:nvSpPr>
        <p:spPr>
          <a:xfrm>
            <a:off x="328155" y="814146"/>
            <a:ext cx="11408104" cy="3026903"/>
          </a:xfrm>
          <a:prstGeom prst="rect">
            <a:avLst/>
          </a:prstGeom>
          <a:noFill/>
          <a:ln w="635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ight Arrow 79"/>
          <p:cNvSpPr/>
          <p:nvPr/>
        </p:nvSpPr>
        <p:spPr>
          <a:xfrm>
            <a:off x="2489140" y="1496871"/>
            <a:ext cx="459882" cy="455519"/>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ight Arrow 80"/>
          <p:cNvSpPr/>
          <p:nvPr/>
        </p:nvSpPr>
        <p:spPr>
          <a:xfrm>
            <a:off x="5184885" y="1518620"/>
            <a:ext cx="459882" cy="455519"/>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 name="Picture 8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47500" y="1310900"/>
            <a:ext cx="3502329" cy="1992935"/>
          </a:xfrm>
          <a:prstGeom prst="rect">
            <a:avLst/>
          </a:prstGeom>
        </p:spPr>
      </p:pic>
      <p:sp>
        <p:nvSpPr>
          <p:cNvPr id="85" name="Oval 84"/>
          <p:cNvSpPr>
            <a:spLocks noChangeAspect="1"/>
          </p:cNvSpPr>
          <p:nvPr/>
        </p:nvSpPr>
        <p:spPr>
          <a:xfrm>
            <a:off x="3543326" y="1213473"/>
            <a:ext cx="936000" cy="936000"/>
          </a:xfrm>
          <a:prstGeom prst="ellipse">
            <a:avLst/>
          </a:prstGeom>
          <a:solidFill>
            <a:srgbClr val="9C9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Picture 85"/>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3785067" y="1412635"/>
            <a:ext cx="595234" cy="595234"/>
          </a:xfrm>
          <a:prstGeom prst="rect">
            <a:avLst/>
          </a:prstGeom>
        </p:spPr>
      </p:pic>
      <p:sp>
        <p:nvSpPr>
          <p:cNvPr id="87" name="Rectangle 86"/>
          <p:cNvSpPr/>
          <p:nvPr/>
        </p:nvSpPr>
        <p:spPr>
          <a:xfrm>
            <a:off x="8095984" y="809817"/>
            <a:ext cx="1201468" cy="252000"/>
          </a:xfrm>
          <a:prstGeom prst="rect">
            <a:avLst/>
          </a:prstGeom>
          <a:solidFill>
            <a:srgbClr val="39455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Segoe UI Light" panose="020B0502040204020203" pitchFamily="34" charset="0"/>
                <a:cs typeface="Calibri" pitchFamily="34" charset="0"/>
              </a:rPr>
              <a:t>Output</a:t>
            </a:r>
          </a:p>
        </p:txBody>
      </p:sp>
    </p:spTree>
    <p:extLst>
      <p:ext uri="{BB962C8B-B14F-4D97-AF65-F5344CB8AC3E}">
        <p14:creationId xmlns:p14="http://schemas.microsoft.com/office/powerpoint/2010/main" val="3670896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p:cNvSpPr/>
          <p:nvPr/>
        </p:nvSpPr>
        <p:spPr>
          <a:xfrm>
            <a:off x="1271887" y="6254685"/>
            <a:ext cx="10350054" cy="276927"/>
          </a:xfrm>
          <a:prstGeom prst="rect">
            <a:avLst/>
          </a:prstGeom>
          <a:solidFill>
            <a:schemeClr val="accent6">
              <a:lumMod val="20000"/>
              <a:lumOff val="80000"/>
            </a:schemeClr>
          </a:solidFill>
        </p:spPr>
        <p:txBody>
          <a:bodyPr wrap="square">
            <a:spAutoFit/>
          </a:bodyPr>
          <a:lstStyle/>
          <a:p>
            <a:pPr algn="ctr"/>
            <a:r>
              <a:rPr lang="en-US" sz="1200" b="1" kern="0" dirty="0">
                <a:solidFill>
                  <a:srgbClr val="000000"/>
                </a:solidFill>
              </a:rPr>
              <a:t>“ </a:t>
            </a:r>
            <a:r>
              <a:rPr lang="en-US" sz="1200" b="1" kern="0" dirty="0" err="1">
                <a:solidFill>
                  <a:srgbClr val="000000"/>
                </a:solidFill>
              </a:rPr>
              <a:t>Vevo</a:t>
            </a:r>
            <a:r>
              <a:rPr lang="en-US" sz="1200" b="1" kern="0" dirty="0">
                <a:solidFill>
                  <a:srgbClr val="000000"/>
                </a:solidFill>
              </a:rPr>
              <a:t> and YouTube views are significantly correlated to first week sales and therefore it is recommended to focus on pre-release activities on these platforms “</a:t>
            </a:r>
          </a:p>
        </p:txBody>
      </p:sp>
      <p:sp>
        <p:nvSpPr>
          <p:cNvPr id="16" name="Rectangle 15"/>
          <p:cNvSpPr/>
          <p:nvPr/>
        </p:nvSpPr>
        <p:spPr>
          <a:xfrm>
            <a:off x="380722" y="3348202"/>
            <a:ext cx="3773131" cy="2223686"/>
          </a:xfrm>
          <a:prstGeom prst="rect">
            <a:avLst/>
          </a:prstGeom>
        </p:spPr>
        <p:txBody>
          <a:bodyPr wrap="square">
            <a:spAutoFit/>
          </a:bodyPr>
          <a:lstStyle/>
          <a:p>
            <a:pPr marL="285692" indent="-285692">
              <a:spcAft>
                <a:spcPts val="450"/>
              </a:spcAft>
              <a:buFont typeface="Wingdings" pitchFamily="2" charset="2"/>
              <a:buChar char="q"/>
              <a:defRPr/>
            </a:pPr>
            <a:r>
              <a:rPr lang="en-US" sz="1400" dirty="0">
                <a:cs typeface="Calibri" pitchFamily="34" charset="0"/>
              </a:rPr>
              <a:t>Forecasting</a:t>
            </a:r>
            <a:r>
              <a:rPr lang="en-US" sz="1400" b="1" kern="0" dirty="0"/>
              <a:t> </a:t>
            </a:r>
            <a:r>
              <a:rPr lang="en-US" sz="1400" kern="0" dirty="0"/>
              <a:t>first week album sales  for a </a:t>
            </a:r>
            <a:r>
              <a:rPr lang="en-US" sz="1400" kern="0" dirty="0">
                <a:solidFill>
                  <a:srgbClr val="C00000"/>
                </a:solidFill>
              </a:rPr>
              <a:t>music corporation </a:t>
            </a:r>
            <a:r>
              <a:rPr lang="en-US" sz="1400" kern="0" dirty="0"/>
              <a:t>to help maximize profits through outlets and also help devise a plan to improve future market share.</a:t>
            </a:r>
            <a:endParaRPr lang="en-US" sz="1400" b="1" kern="0" dirty="0">
              <a:solidFill>
                <a:srgbClr val="339933"/>
              </a:solidFill>
            </a:endParaRPr>
          </a:p>
          <a:p>
            <a:pPr marL="85707" indent="-171416">
              <a:spcAft>
                <a:spcPts val="450"/>
              </a:spcAft>
              <a:buFont typeface="Wingdings" pitchFamily="2" charset="2"/>
              <a:buChar char="q"/>
            </a:pPr>
            <a:endParaRPr lang="en-US" sz="1400" b="1" kern="0" dirty="0">
              <a:solidFill>
                <a:srgbClr val="339933"/>
              </a:solidFill>
            </a:endParaRPr>
          </a:p>
          <a:p>
            <a:pPr marL="285692" indent="-285692">
              <a:spcAft>
                <a:spcPts val="450"/>
              </a:spcAft>
              <a:buFont typeface="Wingdings" pitchFamily="2" charset="2"/>
              <a:buChar char="q"/>
              <a:defRPr/>
            </a:pPr>
            <a:r>
              <a:rPr lang="en-US" sz="1400" dirty="0">
                <a:cs typeface="Calibri" pitchFamily="34" charset="0"/>
              </a:rPr>
              <a:t>Measure</a:t>
            </a:r>
            <a:r>
              <a:rPr lang="en-US" sz="1400" kern="0" dirty="0"/>
              <a:t> the </a:t>
            </a:r>
            <a:r>
              <a:rPr lang="en-US" sz="1400" b="1" kern="0" dirty="0"/>
              <a:t>marketing effectiveness </a:t>
            </a:r>
            <a:r>
              <a:rPr lang="en-US" sz="1400" kern="0" dirty="0"/>
              <a:t>of various marketing and promotional activities on the first week sales.</a:t>
            </a:r>
          </a:p>
          <a:p>
            <a:pPr>
              <a:spcAft>
                <a:spcPts val="450"/>
              </a:spcAft>
              <a:defRPr/>
            </a:pPr>
            <a:endParaRPr lang="en-US" sz="1400" kern="0" dirty="0"/>
          </a:p>
        </p:txBody>
      </p:sp>
      <p:sp>
        <p:nvSpPr>
          <p:cNvPr id="22" name="Round Same Side Corner Rectangle 21"/>
          <p:cNvSpPr/>
          <p:nvPr/>
        </p:nvSpPr>
        <p:spPr>
          <a:xfrm flipV="1">
            <a:off x="342342" y="3058314"/>
            <a:ext cx="3906845" cy="2879584"/>
          </a:xfrm>
          <a:prstGeom prst="round2SameRect">
            <a:avLst>
              <a:gd name="adj1" fmla="val 8917"/>
              <a:gd name="adj2" fmla="val 0"/>
            </a:avLst>
          </a:prstGeom>
          <a:noFill/>
          <a:ln w="3175" cap="flat" cmpd="sng" algn="ctr">
            <a:solidFill>
              <a:srgbClr val="00B0F0"/>
            </a:solidFill>
            <a:prstDash val="solid"/>
          </a:ln>
          <a:effectLst/>
        </p:spPr>
        <p:txBody>
          <a:bodyPr rtlCol="0" anchor="ctr"/>
          <a:lstStyle/>
          <a:p>
            <a:pPr algn="ctr">
              <a:defRPr/>
            </a:pPr>
            <a:endParaRPr lang="en-US" kern="0">
              <a:solidFill>
                <a:srgbClr val="FFFFFF"/>
              </a:solidFill>
            </a:endParaRPr>
          </a:p>
        </p:txBody>
      </p:sp>
      <p:sp>
        <p:nvSpPr>
          <p:cNvPr id="23" name="Round Same Side Corner Rectangle 22"/>
          <p:cNvSpPr/>
          <p:nvPr/>
        </p:nvSpPr>
        <p:spPr>
          <a:xfrm flipV="1">
            <a:off x="4529633" y="3058314"/>
            <a:ext cx="3943336" cy="2879584"/>
          </a:xfrm>
          <a:prstGeom prst="round2SameRect">
            <a:avLst>
              <a:gd name="adj1" fmla="val 8880"/>
              <a:gd name="adj2" fmla="val 0"/>
            </a:avLst>
          </a:prstGeom>
          <a:noFill/>
          <a:ln w="3175" cap="flat" cmpd="sng" algn="ctr">
            <a:solidFill>
              <a:srgbClr val="00B0F0"/>
            </a:solidFill>
            <a:prstDash val="solid"/>
          </a:ln>
          <a:effectLst/>
        </p:spPr>
        <p:txBody>
          <a:bodyPr rtlCol="0" anchor="ctr"/>
          <a:lstStyle/>
          <a:p>
            <a:pPr algn="ctr">
              <a:defRPr/>
            </a:pPr>
            <a:endParaRPr lang="en-US" kern="0">
              <a:solidFill>
                <a:srgbClr val="FFFFFF"/>
              </a:solidFill>
            </a:endParaRPr>
          </a:p>
        </p:txBody>
      </p:sp>
      <p:sp>
        <p:nvSpPr>
          <p:cNvPr id="37" name="Rectangle 36"/>
          <p:cNvSpPr/>
          <p:nvPr/>
        </p:nvSpPr>
        <p:spPr>
          <a:xfrm>
            <a:off x="4512418" y="2906495"/>
            <a:ext cx="3989125" cy="186197"/>
          </a:xfrm>
          <a:prstGeom prst="rect">
            <a:avLst/>
          </a:prstGeom>
          <a:solidFill>
            <a:srgbClr val="FFFFFF">
              <a:lumMod val="50000"/>
            </a:srgbClr>
          </a:solidFill>
          <a:ln w="25400" cap="flat" cmpd="sng" algn="ctr">
            <a:noFill/>
            <a:prstDash val="solid"/>
          </a:ln>
          <a:effectLst>
            <a:outerShdw blurRad="50800" dist="38100" dir="5400000" algn="t" rotWithShape="0">
              <a:prstClr val="black">
                <a:alpha val="40000"/>
              </a:prstClr>
            </a:outerShdw>
          </a:effectLst>
        </p:spPr>
        <p:txBody>
          <a:bodyPr rtlCol="0" anchor="ctr"/>
          <a:lstStyle/>
          <a:p>
            <a:pPr algn="ctr">
              <a:defRPr/>
            </a:pPr>
            <a:r>
              <a:rPr lang="en-US" sz="1400" kern="0" dirty="0">
                <a:solidFill>
                  <a:srgbClr val="FFFFFF"/>
                </a:solidFill>
              </a:rPr>
              <a:t>LatentView Solution</a:t>
            </a:r>
          </a:p>
        </p:txBody>
      </p:sp>
      <p:sp>
        <p:nvSpPr>
          <p:cNvPr id="38" name="Rectangle 37"/>
          <p:cNvSpPr/>
          <p:nvPr/>
        </p:nvSpPr>
        <p:spPr>
          <a:xfrm>
            <a:off x="325557" y="2909313"/>
            <a:ext cx="3937922" cy="169095"/>
          </a:xfrm>
          <a:prstGeom prst="rect">
            <a:avLst/>
          </a:prstGeom>
          <a:solidFill>
            <a:srgbClr val="FFFFFF">
              <a:lumMod val="50000"/>
            </a:srgbClr>
          </a:solidFill>
          <a:ln w="25400" cap="flat" cmpd="sng" algn="ctr">
            <a:noFill/>
            <a:prstDash val="solid"/>
          </a:ln>
          <a:effectLst>
            <a:outerShdw blurRad="50800" dist="38100" dir="5400000" algn="t" rotWithShape="0">
              <a:prstClr val="black">
                <a:alpha val="40000"/>
              </a:prstClr>
            </a:outerShdw>
          </a:effectLst>
        </p:spPr>
        <p:txBody>
          <a:bodyPr rtlCol="0" anchor="ctr"/>
          <a:lstStyle/>
          <a:p>
            <a:pPr algn="ctr">
              <a:defRPr/>
            </a:pPr>
            <a:r>
              <a:rPr lang="en-US" sz="1400" kern="0" dirty="0">
                <a:solidFill>
                  <a:srgbClr val="FFFFFF"/>
                </a:solidFill>
              </a:rPr>
              <a:t>Business Objective</a:t>
            </a:r>
          </a:p>
        </p:txBody>
      </p:sp>
      <p:sp>
        <p:nvSpPr>
          <p:cNvPr id="40" name="Round Same Side Corner Rectangle 39"/>
          <p:cNvSpPr/>
          <p:nvPr/>
        </p:nvSpPr>
        <p:spPr>
          <a:xfrm flipV="1">
            <a:off x="8743469" y="3061681"/>
            <a:ext cx="3164816" cy="2876216"/>
          </a:xfrm>
          <a:prstGeom prst="round2SameRect">
            <a:avLst>
              <a:gd name="adj1" fmla="val 9338"/>
              <a:gd name="adj2" fmla="val 0"/>
            </a:avLst>
          </a:prstGeom>
          <a:noFill/>
          <a:ln w="3175" cap="flat" cmpd="sng" algn="ctr">
            <a:solidFill>
              <a:srgbClr val="00B0F0"/>
            </a:solidFill>
            <a:prstDash val="solid"/>
          </a:ln>
          <a:effectLst/>
        </p:spPr>
        <p:txBody>
          <a:bodyPr rtlCol="0" anchor="ctr"/>
          <a:lstStyle/>
          <a:p>
            <a:pPr algn="ctr">
              <a:defRPr/>
            </a:pPr>
            <a:endParaRPr lang="en-US" kern="0">
              <a:solidFill>
                <a:srgbClr val="FFFFFF"/>
              </a:solidFill>
            </a:endParaRPr>
          </a:p>
        </p:txBody>
      </p:sp>
      <p:sp>
        <p:nvSpPr>
          <p:cNvPr id="42" name="Rectangle 41"/>
          <p:cNvSpPr/>
          <p:nvPr/>
        </p:nvSpPr>
        <p:spPr>
          <a:xfrm>
            <a:off x="8729183" y="2906494"/>
            <a:ext cx="3179596" cy="206463"/>
          </a:xfrm>
          <a:prstGeom prst="rect">
            <a:avLst/>
          </a:prstGeom>
          <a:solidFill>
            <a:srgbClr val="FFFFFF">
              <a:lumMod val="50000"/>
            </a:srgbClr>
          </a:solidFill>
          <a:ln w="25400" cap="flat" cmpd="sng" algn="ctr">
            <a:noFill/>
            <a:prstDash val="solid"/>
          </a:ln>
          <a:effectLst>
            <a:outerShdw blurRad="50800" dist="38100" dir="5400000" algn="t" rotWithShape="0">
              <a:prstClr val="black">
                <a:alpha val="40000"/>
              </a:prstClr>
            </a:outerShdw>
          </a:effectLst>
        </p:spPr>
        <p:txBody>
          <a:bodyPr rtlCol="0" anchor="ctr"/>
          <a:lstStyle/>
          <a:p>
            <a:pPr algn="ctr">
              <a:defRPr/>
            </a:pPr>
            <a:r>
              <a:rPr lang="en-US" sz="1400" kern="0" dirty="0">
                <a:solidFill>
                  <a:srgbClr val="FFFFFF"/>
                </a:solidFill>
              </a:rPr>
              <a:t>Business Benefits</a:t>
            </a:r>
          </a:p>
        </p:txBody>
      </p:sp>
      <p:sp>
        <p:nvSpPr>
          <p:cNvPr id="4" name="Rectangle 3"/>
          <p:cNvSpPr/>
          <p:nvPr/>
        </p:nvSpPr>
        <p:spPr>
          <a:xfrm>
            <a:off x="4504247" y="3337621"/>
            <a:ext cx="3967531" cy="2416046"/>
          </a:xfrm>
          <a:prstGeom prst="rect">
            <a:avLst/>
          </a:prstGeom>
        </p:spPr>
        <p:txBody>
          <a:bodyPr wrap="square">
            <a:spAutoFit/>
          </a:bodyPr>
          <a:lstStyle/>
          <a:p>
            <a:pPr marL="199985" indent="-285692">
              <a:spcAft>
                <a:spcPts val="450"/>
              </a:spcAft>
              <a:buFont typeface="Wingdings" pitchFamily="2" charset="2"/>
              <a:buChar char="q"/>
            </a:pPr>
            <a:endParaRPr lang="en-US" sz="1400" kern="0" dirty="0"/>
          </a:p>
          <a:p>
            <a:pPr marL="199985" indent="-285692">
              <a:spcAft>
                <a:spcPts val="450"/>
              </a:spcAft>
              <a:buFont typeface="Wingdings" pitchFamily="2" charset="2"/>
              <a:buChar char="q"/>
            </a:pPr>
            <a:endParaRPr lang="en-US" sz="1400" kern="0" dirty="0"/>
          </a:p>
          <a:p>
            <a:pPr marL="199985" indent="-285692">
              <a:spcAft>
                <a:spcPts val="450"/>
              </a:spcAft>
              <a:buFont typeface="Wingdings" pitchFamily="2" charset="2"/>
              <a:buChar char="q"/>
            </a:pPr>
            <a:endParaRPr lang="en-US" sz="1400" kern="0" dirty="0"/>
          </a:p>
          <a:p>
            <a:pPr marL="199985" indent="-285692">
              <a:spcAft>
                <a:spcPts val="450"/>
              </a:spcAft>
              <a:buFont typeface="Wingdings" pitchFamily="2" charset="2"/>
              <a:buChar char="q"/>
            </a:pPr>
            <a:endParaRPr lang="en-US" sz="1400" kern="0" dirty="0"/>
          </a:p>
          <a:p>
            <a:pPr marL="199985" indent="-285692">
              <a:spcAft>
                <a:spcPts val="450"/>
              </a:spcAft>
              <a:buFont typeface="Wingdings" pitchFamily="2" charset="2"/>
              <a:buChar char="q"/>
            </a:pPr>
            <a:endParaRPr lang="en-US" sz="1400" kern="0" dirty="0"/>
          </a:p>
          <a:p>
            <a:pPr marL="199985" indent="-285692">
              <a:spcAft>
                <a:spcPts val="450"/>
              </a:spcAft>
              <a:buFont typeface="Wingdings" pitchFamily="2" charset="2"/>
              <a:buChar char="q"/>
            </a:pPr>
            <a:r>
              <a:rPr lang="en-US" sz="1400" kern="0" dirty="0"/>
              <a:t>Built an ensemble of predictive models to forecast first week sales for robustness</a:t>
            </a:r>
            <a:endParaRPr lang="en-US" sz="1400" b="1" kern="0" dirty="0">
              <a:solidFill>
                <a:srgbClr val="339933"/>
              </a:solidFill>
            </a:endParaRPr>
          </a:p>
          <a:p>
            <a:pPr marL="199985" indent="-285692">
              <a:spcAft>
                <a:spcPts val="450"/>
              </a:spcAft>
              <a:buFont typeface="Wingdings" pitchFamily="2" charset="2"/>
              <a:buChar char="q"/>
            </a:pPr>
            <a:r>
              <a:rPr lang="en-US" sz="1400" kern="0" dirty="0"/>
              <a:t>Analyzed and quantified the impact of various marketing efforts on first week sales</a:t>
            </a:r>
          </a:p>
        </p:txBody>
      </p:sp>
      <p:sp>
        <p:nvSpPr>
          <p:cNvPr id="5" name="Rectangle 4"/>
          <p:cNvSpPr/>
          <p:nvPr/>
        </p:nvSpPr>
        <p:spPr>
          <a:xfrm>
            <a:off x="8821582" y="3279107"/>
            <a:ext cx="3014690" cy="2375009"/>
          </a:xfrm>
          <a:prstGeom prst="rect">
            <a:avLst/>
          </a:prstGeom>
        </p:spPr>
        <p:txBody>
          <a:bodyPr wrap="square">
            <a:spAutoFit/>
          </a:bodyPr>
          <a:lstStyle/>
          <a:p>
            <a:pPr marL="199985" indent="-285692">
              <a:spcAft>
                <a:spcPts val="450"/>
              </a:spcAft>
              <a:buFont typeface="Wingdings" pitchFamily="2" charset="2"/>
              <a:buChar char="q"/>
            </a:pPr>
            <a:r>
              <a:rPr lang="en-US" sz="1400" kern="0" dirty="0"/>
              <a:t>Prediction accuracy of up to 97% for 133 Artists across 10  Genres which can potentially increase revenue by reducing lost sales.</a:t>
            </a:r>
          </a:p>
          <a:p>
            <a:pPr marL="199985" indent="-285692">
              <a:spcAft>
                <a:spcPts val="450"/>
              </a:spcAft>
              <a:buFont typeface="Wingdings" pitchFamily="2" charset="2"/>
              <a:buChar char="q"/>
            </a:pPr>
            <a:r>
              <a:rPr lang="en-US" sz="1400" kern="0" dirty="0"/>
              <a:t>Decide on number of albums to work on in a given year to maintain and improve the market share.</a:t>
            </a:r>
          </a:p>
          <a:p>
            <a:pPr marL="199985" indent="-285692">
              <a:spcAft>
                <a:spcPts val="450"/>
              </a:spcAft>
              <a:buFont typeface="Wingdings" pitchFamily="2" charset="2"/>
              <a:buChar char="q"/>
            </a:pPr>
            <a:r>
              <a:rPr lang="en-US" sz="1400" kern="0" dirty="0"/>
              <a:t>Better time promotional activities and tours and optimize marketing spend.</a:t>
            </a:r>
          </a:p>
        </p:txBody>
      </p:sp>
      <p:sp>
        <p:nvSpPr>
          <p:cNvPr id="85" name="Rectangle 84"/>
          <p:cNvSpPr/>
          <p:nvPr/>
        </p:nvSpPr>
        <p:spPr>
          <a:xfrm>
            <a:off x="1465876" y="6269925"/>
            <a:ext cx="10070862" cy="276928"/>
          </a:xfrm>
          <a:prstGeom prst="rect">
            <a:avLst/>
          </a:prstGeom>
        </p:spPr>
        <p:txBody>
          <a:bodyPr wrap="square">
            <a:spAutoFit/>
          </a:bodyPr>
          <a:lstStyle/>
          <a:p>
            <a:pPr algn="ctr"/>
            <a:endParaRPr lang="en-US" sz="1200" i="1" dirty="0">
              <a:solidFill>
                <a:srgbClr val="A6A6A6"/>
              </a:solidFill>
            </a:endParaRPr>
          </a:p>
        </p:txBody>
      </p:sp>
      <p:sp>
        <p:nvSpPr>
          <p:cNvPr id="88" name="TextBox 87"/>
          <p:cNvSpPr txBox="1"/>
          <p:nvPr/>
        </p:nvSpPr>
        <p:spPr>
          <a:xfrm>
            <a:off x="262007" y="1613715"/>
            <a:ext cx="535526" cy="276927"/>
          </a:xfrm>
          <a:prstGeom prst="rect">
            <a:avLst/>
          </a:prstGeom>
          <a:noFill/>
        </p:spPr>
        <p:txBody>
          <a:bodyPr wrap="none" rtlCol="0">
            <a:spAutoFit/>
          </a:bodyPr>
          <a:lstStyle/>
          <a:p>
            <a:r>
              <a:rPr lang="en-US" sz="1200" b="1" dirty="0">
                <a:solidFill>
                  <a:srgbClr val="FFFFFF"/>
                </a:solidFill>
              </a:rPr>
              <a:t>Artist</a:t>
            </a:r>
          </a:p>
        </p:txBody>
      </p:sp>
      <p:sp>
        <p:nvSpPr>
          <p:cNvPr id="89" name="Rectangle 88"/>
          <p:cNvSpPr/>
          <p:nvPr/>
        </p:nvSpPr>
        <p:spPr>
          <a:xfrm rot="16200000">
            <a:off x="560401" y="1815035"/>
            <a:ext cx="521651" cy="5991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FF"/>
              </a:solidFill>
            </a:endParaRPr>
          </a:p>
        </p:txBody>
      </p:sp>
      <p:sp>
        <p:nvSpPr>
          <p:cNvPr id="91" name="Rectangle 90"/>
          <p:cNvSpPr/>
          <p:nvPr/>
        </p:nvSpPr>
        <p:spPr>
          <a:xfrm rot="16200000">
            <a:off x="565331" y="1233338"/>
            <a:ext cx="511783" cy="5991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sp>
        <p:nvSpPr>
          <p:cNvPr id="93" name="TextBox 92"/>
          <p:cNvSpPr txBox="1"/>
          <p:nvPr/>
        </p:nvSpPr>
        <p:spPr>
          <a:xfrm>
            <a:off x="524691" y="1395874"/>
            <a:ext cx="510010" cy="261576"/>
          </a:xfrm>
          <a:prstGeom prst="rect">
            <a:avLst/>
          </a:prstGeom>
          <a:noFill/>
        </p:spPr>
        <p:txBody>
          <a:bodyPr wrap="none" rtlCol="0">
            <a:spAutoFit/>
          </a:bodyPr>
          <a:lstStyle>
            <a:defPPr>
              <a:defRPr lang="de-DE"/>
            </a:defPPr>
            <a:lvl1pPr>
              <a:defRPr sz="1400">
                <a:solidFill>
                  <a:srgbClr val="000000"/>
                </a:solidFill>
                <a:latin typeface="Aharoni" panose="02010803020104030203" pitchFamily="2" charset="-79"/>
                <a:cs typeface="Aharoni" panose="02010803020104030203" pitchFamily="2" charset="-79"/>
              </a:defRPr>
            </a:lvl1pPr>
          </a:lstStyle>
          <a:p>
            <a:r>
              <a:rPr lang="en-US" sz="1100" b="1" dirty="0">
                <a:solidFill>
                  <a:schemeClr val="bg1"/>
                </a:solidFill>
                <a:latin typeface="+mn-lt"/>
              </a:rPr>
              <a:t>Artist</a:t>
            </a:r>
          </a:p>
        </p:txBody>
      </p:sp>
      <p:sp>
        <p:nvSpPr>
          <p:cNvPr id="94" name="TextBox 93"/>
          <p:cNvSpPr txBox="1"/>
          <p:nvPr/>
        </p:nvSpPr>
        <p:spPr>
          <a:xfrm>
            <a:off x="529304" y="1808147"/>
            <a:ext cx="558093" cy="600086"/>
          </a:xfrm>
          <a:prstGeom prst="rect">
            <a:avLst/>
          </a:prstGeom>
          <a:noFill/>
        </p:spPr>
        <p:txBody>
          <a:bodyPr wrap="none" rtlCol="0">
            <a:spAutoFit/>
          </a:bodyPr>
          <a:lstStyle/>
          <a:p>
            <a:r>
              <a:rPr lang="en-US" sz="1100" b="1" dirty="0">
                <a:solidFill>
                  <a:schemeClr val="bg1"/>
                </a:solidFill>
                <a:cs typeface="Aharoni" panose="02010803020104030203" pitchFamily="2" charset="-79"/>
              </a:rPr>
              <a:t>Social</a:t>
            </a:r>
          </a:p>
          <a:p>
            <a:r>
              <a:rPr lang="en-US" sz="1100" b="1" dirty="0">
                <a:solidFill>
                  <a:schemeClr val="bg1"/>
                </a:solidFill>
                <a:cs typeface="Aharoni" panose="02010803020104030203" pitchFamily="2" charset="-79"/>
              </a:rPr>
              <a:t>Media</a:t>
            </a:r>
          </a:p>
          <a:p>
            <a:r>
              <a:rPr lang="en-US" sz="1100" b="1" dirty="0">
                <a:solidFill>
                  <a:schemeClr val="bg1"/>
                </a:solidFill>
                <a:cs typeface="Aharoni" panose="02010803020104030203" pitchFamily="2" charset="-79"/>
              </a:rPr>
              <a:t>Data</a:t>
            </a:r>
          </a:p>
        </p:txBody>
      </p:sp>
      <p:grpSp>
        <p:nvGrpSpPr>
          <p:cNvPr id="95" name="Group 94"/>
          <p:cNvGrpSpPr/>
          <p:nvPr/>
        </p:nvGrpSpPr>
        <p:grpSpPr>
          <a:xfrm>
            <a:off x="1173017" y="1857964"/>
            <a:ext cx="3049063" cy="517456"/>
            <a:chOff x="708066" y="5508523"/>
            <a:chExt cx="2530325" cy="531019"/>
          </a:xfrm>
        </p:grpSpPr>
        <p:sp>
          <p:nvSpPr>
            <p:cNvPr id="96" name="Rectangle 95"/>
            <p:cNvSpPr/>
            <p:nvPr/>
          </p:nvSpPr>
          <p:spPr>
            <a:xfrm>
              <a:off x="708066" y="5508523"/>
              <a:ext cx="2530325" cy="531019"/>
            </a:xfrm>
            <a:prstGeom prst="rect">
              <a:avLst/>
            </a:prstGeom>
            <a:solidFill>
              <a:srgbClr val="C6C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FF"/>
                </a:solidFill>
              </a:endParaRPr>
            </a:p>
          </p:txBody>
        </p:sp>
        <p:pic>
          <p:nvPicPr>
            <p:cNvPr id="97" name="Picture 36" descr="http://smauck.files.wordpress.com/2010/03/radio.jpg"/>
            <p:cNvPicPr preferRelativeResize="0">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871486" y="5614765"/>
              <a:ext cx="317372" cy="317372"/>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34" descr="http://cdn1.iconfinder.com/data/icons/simple-icons/128/rdio-128-black.png"/>
            <p:cNvPicPr preferRelativeResize="0">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506505" y="5614765"/>
              <a:ext cx="317372" cy="317372"/>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6" descr="http://fc00.deviantart.net/fs71/f/2012/326/5/8/facebook_icon_black_by_royal_exo-d5ls3b5.png"/>
            <p:cNvPicPr preferRelativeResize="0">
              <a:picLocks noChangeAspect="1" noChangeArrowheads="1"/>
            </p:cNvPicPr>
            <p:nvPr/>
          </p:nvPicPr>
          <p:blipFill>
            <a:blip r:embed="rId5" cstate="email">
              <a:clrChange>
                <a:clrFrom>
                  <a:srgbClr val="E6E6E6"/>
                </a:clrFrom>
                <a:clrTo>
                  <a:srgbClr val="E6E6E6">
                    <a:alpha val="0"/>
                  </a:srgbClr>
                </a:clrTo>
              </a:clrChange>
              <a:extLst>
                <a:ext uri="{28A0092B-C50C-407E-A947-70E740481C1C}">
                  <a14:useLocalDpi xmlns:a14="http://schemas.microsoft.com/office/drawing/2010/main"/>
                </a:ext>
              </a:extLst>
            </a:blip>
            <a:srcRect/>
            <a:stretch>
              <a:fillRect/>
            </a:stretch>
          </p:blipFill>
          <p:spPr bwMode="auto">
            <a:xfrm>
              <a:off x="998980" y="5654436"/>
              <a:ext cx="238029" cy="238029"/>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8" descr="http://simpleicon.com/wp-content/uploads/twitter-3.png"/>
            <p:cNvPicPr preferRelativeResize="0">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284617" y="5614765"/>
              <a:ext cx="317372" cy="317372"/>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18" descr="http://png-3.findicons.com/files/icons/111/popular_sites/300/wikipedia_icon.png"/>
            <p:cNvPicPr preferRelativeResize="0">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649596" y="5654436"/>
              <a:ext cx="238029" cy="238029"/>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0" descr="http://cdn-img.easyicon.net/png/10972/1097281.gif"/>
            <p:cNvPicPr preferRelativeResize="0">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935232" y="5654436"/>
              <a:ext cx="238029" cy="238029"/>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2" descr="http://pilotmoon.com/popclip/extensions/icon/sifynew.png"/>
            <p:cNvPicPr preferRelativeResize="0">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220868" y="5654436"/>
              <a:ext cx="238029" cy="238029"/>
            </a:xfrm>
            <a:prstGeom prst="rect">
              <a:avLst/>
            </a:prstGeom>
            <a:noFill/>
            <a:extLst>
              <a:ext uri="{909E8E84-426E-40DD-AFC4-6F175D3DCCD1}">
                <a14:hiddenFill xmlns:a14="http://schemas.microsoft.com/office/drawing/2010/main">
                  <a:solidFill>
                    <a:srgbClr val="FFFFFF"/>
                  </a:solidFill>
                </a14:hiddenFill>
              </a:ext>
            </a:extLst>
          </p:spPr>
        </p:pic>
      </p:grpSp>
      <p:pic>
        <p:nvPicPr>
          <p:cNvPr id="104" name="Picture 10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73017" y="1277011"/>
            <a:ext cx="3049063" cy="511783"/>
          </a:xfrm>
          <a:prstGeom prst="rect">
            <a:avLst/>
          </a:prstGeom>
        </p:spPr>
      </p:pic>
      <p:grpSp>
        <p:nvGrpSpPr>
          <p:cNvPr id="105" name="Group 104"/>
          <p:cNvGrpSpPr/>
          <p:nvPr/>
        </p:nvGrpSpPr>
        <p:grpSpPr>
          <a:xfrm>
            <a:off x="4894065" y="1606475"/>
            <a:ext cx="934157" cy="688636"/>
            <a:chOff x="3857751" y="4854175"/>
            <a:chExt cx="1015127" cy="772203"/>
          </a:xfrm>
        </p:grpSpPr>
        <p:pic>
          <p:nvPicPr>
            <p:cNvPr id="106" name="Picture 4" descr="http://www.iconsdb.com/icons/download/soylent-red/gear-7-512.png"/>
            <p:cNvPicPr>
              <a:picLocks noChangeAspect="1" noChangeArrowheads="1"/>
            </p:cNvPicPr>
            <p:nvPr/>
          </p:nvPicPr>
          <p:blipFill>
            <a:blip r:embed="rId11" cstate="email">
              <a:extLst>
                <a:ext uri="{BEBA8EAE-BF5A-486C-A8C5-ECC9F3942E4B}">
                  <a14:imgProps xmlns:a14="http://schemas.microsoft.com/office/drawing/2010/main">
                    <a14:imgLayer r:embed="rId12">
                      <a14:imgEffect>
                        <a14:brightnessContrast bright="-21000" contrast="29000"/>
                      </a14:imgEffect>
                    </a14:imgLayer>
                  </a14:imgProps>
                </a:ext>
                <a:ext uri="{28A0092B-C50C-407E-A947-70E740481C1C}">
                  <a14:useLocalDpi xmlns:a14="http://schemas.microsoft.com/office/drawing/2010/main"/>
                </a:ext>
              </a:extLst>
            </a:blip>
            <a:srcRect/>
            <a:stretch>
              <a:fillRect/>
            </a:stretch>
          </p:blipFill>
          <p:spPr bwMode="auto">
            <a:xfrm>
              <a:off x="4221610" y="4854175"/>
              <a:ext cx="651268" cy="651267"/>
            </a:xfrm>
            <a:prstGeom prst="rect">
              <a:avLst/>
            </a:prstGeom>
            <a:noFill/>
          </p:spPr>
        </p:pic>
        <p:pic>
          <p:nvPicPr>
            <p:cNvPr id="107" name="Picture 4" descr="http://www.iconsdb.com/icons/download/soylent-red/gear-7-512.png"/>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3857751" y="5084309"/>
              <a:ext cx="542069" cy="542069"/>
            </a:xfrm>
            <a:prstGeom prst="rect">
              <a:avLst/>
            </a:prstGeom>
            <a:noFill/>
            <a:extLst>
              <a:ext uri="{909E8E84-426E-40DD-AFC4-6F175D3DCCD1}">
                <a14:hiddenFill xmlns:a14="http://schemas.microsoft.com/office/drawing/2010/main">
                  <a:solidFill>
                    <a:srgbClr val="FFFFFF"/>
                  </a:solidFill>
                </a14:hiddenFill>
              </a:ext>
            </a:extLst>
          </p:spPr>
        </p:pic>
      </p:grpSp>
      <p:sp>
        <p:nvSpPr>
          <p:cNvPr id="108" name="TextBox 107"/>
          <p:cNvSpPr txBox="1"/>
          <p:nvPr/>
        </p:nvSpPr>
        <p:spPr>
          <a:xfrm>
            <a:off x="4804634" y="1303148"/>
            <a:ext cx="1170907" cy="430775"/>
          </a:xfrm>
          <a:prstGeom prst="rect">
            <a:avLst/>
          </a:prstGeom>
          <a:noFill/>
        </p:spPr>
        <p:txBody>
          <a:bodyPr wrap="square" rtlCol="0">
            <a:spAutoFit/>
          </a:bodyPr>
          <a:lstStyle/>
          <a:p>
            <a:pPr algn="ctr"/>
            <a:r>
              <a:rPr lang="en-IN" sz="1100" dirty="0">
                <a:solidFill>
                  <a:srgbClr val="000000"/>
                </a:solidFill>
                <a:cs typeface="Aharoni" panose="02010803020104030203" pitchFamily="2" charset="-79"/>
              </a:rPr>
              <a:t>Multivariate </a:t>
            </a:r>
          </a:p>
          <a:p>
            <a:pPr algn="ctr"/>
            <a:r>
              <a:rPr lang="en-IN" sz="1100" dirty="0">
                <a:solidFill>
                  <a:srgbClr val="000000"/>
                </a:solidFill>
                <a:cs typeface="Aharoni" panose="02010803020104030203" pitchFamily="2" charset="-79"/>
              </a:rPr>
              <a:t>Regression</a:t>
            </a:r>
          </a:p>
        </p:txBody>
      </p:sp>
      <p:sp>
        <p:nvSpPr>
          <p:cNvPr id="109" name="Rectangle 108"/>
          <p:cNvSpPr/>
          <p:nvPr/>
        </p:nvSpPr>
        <p:spPr>
          <a:xfrm>
            <a:off x="6099963" y="2071854"/>
            <a:ext cx="1944454" cy="446160"/>
          </a:xfrm>
          <a:prstGeom prst="rect">
            <a:avLst/>
          </a:prstGeom>
        </p:spPr>
        <p:txBody>
          <a:bodyPr wrap="square">
            <a:spAutoFit/>
          </a:bodyPr>
          <a:lstStyle/>
          <a:p>
            <a:pPr algn="ctr"/>
            <a:r>
              <a:rPr lang="en-US" sz="1100" dirty="0">
                <a:solidFill>
                  <a:srgbClr val="000000"/>
                </a:solidFill>
                <a:cs typeface="Aharoni" panose="02010803020104030203" pitchFamily="2" charset="-79"/>
              </a:rPr>
              <a:t>Models to forecast First Week </a:t>
            </a:r>
            <a:r>
              <a:rPr lang="en-US" sz="1200" dirty="0">
                <a:solidFill>
                  <a:srgbClr val="000000"/>
                </a:solidFill>
                <a:cs typeface="Aharoni" panose="02010803020104030203" pitchFamily="2" charset="-79"/>
              </a:rPr>
              <a:t>Album</a:t>
            </a:r>
            <a:r>
              <a:rPr lang="en-US" sz="1100" dirty="0">
                <a:solidFill>
                  <a:srgbClr val="000000"/>
                </a:solidFill>
                <a:cs typeface="Aharoni" panose="02010803020104030203" pitchFamily="2" charset="-79"/>
              </a:rPr>
              <a:t> Sales</a:t>
            </a:r>
          </a:p>
        </p:txBody>
      </p:sp>
      <p:grpSp>
        <p:nvGrpSpPr>
          <p:cNvPr id="110" name="Group 109"/>
          <p:cNvGrpSpPr/>
          <p:nvPr/>
        </p:nvGrpSpPr>
        <p:grpSpPr>
          <a:xfrm>
            <a:off x="6114059" y="1395874"/>
            <a:ext cx="2344452" cy="696931"/>
            <a:chOff x="4567535" y="4885481"/>
            <a:chExt cx="2042727" cy="922562"/>
          </a:xfrm>
        </p:grpSpPr>
        <p:pic>
          <p:nvPicPr>
            <p:cNvPr id="111" name="Picture 6" descr="Digital music sales overtake physical sales for the first time eve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4567535" y="5062104"/>
              <a:ext cx="1441152" cy="59063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4" descr="https://si0.twimg.com/profile_images/300174176/MusicDollarSmall.jpg"/>
            <p:cNvPicPr>
              <a:picLocks noChangeAspect="1" noChangeArrowheads="1"/>
            </p:cNvPicPr>
            <p:nvPr/>
          </p:nvPicPr>
          <p:blipFill>
            <a:blip r:embed="rId15" cstate="email">
              <a:duotone>
                <a:prstClr val="black"/>
                <a:schemeClr val="accent3">
                  <a:tint val="45000"/>
                  <a:satMod val="400000"/>
                </a:schemeClr>
              </a:duotone>
              <a:extLst>
                <a:ext uri="{BEBA8EAE-BF5A-486C-A8C5-ECC9F3942E4B}">
                  <a14:imgProps xmlns:a14="http://schemas.microsoft.com/office/drawing/2010/main">
                    <a14:imgLayer r:embed="rId16">
                      <a14:imgEffect>
                        <a14:backgroundRemoval t="2186" b="97814" l="9290" r="89071"/>
                      </a14:imgEffect>
                      <a14:imgEffect>
                        <a14:artisticCrisscrossEtching/>
                      </a14:imgEffect>
                    </a14:imgLayer>
                  </a14:imgProps>
                </a:ext>
                <a:ext uri="{28A0092B-C50C-407E-A947-70E740481C1C}">
                  <a14:useLocalDpi xmlns:a14="http://schemas.microsoft.com/office/drawing/2010/main"/>
                </a:ext>
              </a:extLst>
            </a:blip>
            <a:srcRect/>
            <a:stretch>
              <a:fillRect/>
            </a:stretch>
          </p:blipFill>
          <p:spPr bwMode="auto">
            <a:xfrm>
              <a:off x="5687700" y="4885481"/>
              <a:ext cx="922562" cy="922562"/>
            </a:xfrm>
            <a:prstGeom prst="rect">
              <a:avLst/>
            </a:prstGeom>
            <a:noFill/>
            <a:extLst>
              <a:ext uri="{909E8E84-426E-40DD-AFC4-6F175D3DCCD1}">
                <a14:hiddenFill xmlns:a14="http://schemas.microsoft.com/office/drawing/2010/main">
                  <a:solidFill>
                    <a:srgbClr val="FFFFFF"/>
                  </a:solidFill>
                </a14:hiddenFill>
              </a:ext>
            </a:extLst>
          </p:spPr>
        </p:pic>
      </p:grpSp>
      <p:sp>
        <p:nvSpPr>
          <p:cNvPr id="113" name="TextBox 112"/>
          <p:cNvSpPr txBox="1"/>
          <p:nvPr/>
        </p:nvSpPr>
        <p:spPr>
          <a:xfrm>
            <a:off x="4936873" y="2228106"/>
            <a:ext cx="933386" cy="261542"/>
          </a:xfrm>
          <a:prstGeom prst="rect">
            <a:avLst/>
          </a:prstGeom>
          <a:noFill/>
        </p:spPr>
        <p:txBody>
          <a:bodyPr wrap="square" rtlCol="0">
            <a:spAutoFit/>
          </a:bodyPr>
          <a:lstStyle/>
          <a:p>
            <a:pPr algn="ctr"/>
            <a:r>
              <a:rPr lang="en-IN" sz="1100" dirty="0">
                <a:solidFill>
                  <a:srgbClr val="000000"/>
                </a:solidFill>
                <a:cs typeface="Aharoni" panose="02010803020104030203" pitchFamily="2" charset="-79"/>
              </a:rPr>
              <a:t>Ensembling</a:t>
            </a:r>
          </a:p>
        </p:txBody>
      </p:sp>
      <p:pic>
        <p:nvPicPr>
          <p:cNvPr id="114" name="Picture 113"/>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8950797" y="1410372"/>
            <a:ext cx="2671659" cy="1246195"/>
          </a:xfrm>
          <a:prstGeom prst="rect">
            <a:avLst/>
          </a:prstGeom>
        </p:spPr>
      </p:pic>
      <p:sp>
        <p:nvSpPr>
          <p:cNvPr id="115" name="TextBox 114"/>
          <p:cNvSpPr txBox="1"/>
          <p:nvPr/>
        </p:nvSpPr>
        <p:spPr>
          <a:xfrm>
            <a:off x="9258684" y="1187750"/>
            <a:ext cx="1999990" cy="261542"/>
          </a:xfrm>
          <a:prstGeom prst="rect">
            <a:avLst/>
          </a:prstGeom>
          <a:noFill/>
        </p:spPr>
        <p:txBody>
          <a:bodyPr wrap="square" rtlCol="0">
            <a:spAutoFit/>
          </a:bodyPr>
          <a:lstStyle/>
          <a:p>
            <a:pPr algn="ctr"/>
            <a:r>
              <a:rPr lang="en-IN" sz="1100" dirty="0">
                <a:solidFill>
                  <a:srgbClr val="000000"/>
                </a:solidFill>
                <a:cs typeface="Aharoni" panose="02010803020104030203" pitchFamily="2" charset="-79"/>
              </a:rPr>
              <a:t>Forecast</a:t>
            </a:r>
            <a:r>
              <a:rPr lang="en-IN" sz="1100" b="1" dirty="0">
                <a:solidFill>
                  <a:srgbClr val="000000"/>
                </a:solidFill>
              </a:rPr>
              <a:t> </a:t>
            </a:r>
            <a:r>
              <a:rPr lang="en-IN" sz="1100" dirty="0">
                <a:solidFill>
                  <a:srgbClr val="000000"/>
                </a:solidFill>
                <a:cs typeface="Aharoni" panose="02010803020104030203" pitchFamily="2" charset="-79"/>
              </a:rPr>
              <a:t>Simulation</a:t>
            </a:r>
            <a:r>
              <a:rPr lang="en-IN" sz="1100" b="1" dirty="0">
                <a:solidFill>
                  <a:srgbClr val="000000"/>
                </a:solidFill>
              </a:rPr>
              <a:t> </a:t>
            </a:r>
            <a:r>
              <a:rPr lang="en-IN" sz="1100" dirty="0">
                <a:solidFill>
                  <a:srgbClr val="000000"/>
                </a:solidFill>
                <a:cs typeface="Aharoni" panose="02010803020104030203" pitchFamily="2" charset="-79"/>
              </a:rPr>
              <a:t>Tool</a:t>
            </a:r>
          </a:p>
        </p:txBody>
      </p:sp>
      <p:sp>
        <p:nvSpPr>
          <p:cNvPr id="116" name="Rounded Rectangle 115"/>
          <p:cNvSpPr/>
          <p:nvPr/>
        </p:nvSpPr>
        <p:spPr>
          <a:xfrm>
            <a:off x="342349" y="1071210"/>
            <a:ext cx="11565945" cy="1585355"/>
          </a:xfrm>
          <a:prstGeom prst="roundRect">
            <a:avLst/>
          </a:prstGeom>
          <a:noFill/>
          <a:ln w="12700" cap="flat" cmpd="sng" algn="ctr">
            <a:solidFill>
              <a:srgbClr val="FEA501"/>
            </a:solidFill>
            <a:prstDash val="sysDot"/>
          </a:ln>
          <a:effectLst/>
        </p:spPr>
        <p:txBody>
          <a:bodyPr rtlCol="0" anchor="ctr"/>
          <a:lstStyle/>
          <a:p>
            <a:pPr algn="ctr">
              <a:defRPr/>
            </a:pPr>
            <a:endParaRPr lang="en-US" kern="0">
              <a:solidFill>
                <a:srgbClr val="FFFFFF"/>
              </a:solidFill>
            </a:endParaRPr>
          </a:p>
        </p:txBody>
      </p:sp>
      <p:grpSp>
        <p:nvGrpSpPr>
          <p:cNvPr id="2" name="Group 1"/>
          <p:cNvGrpSpPr/>
          <p:nvPr/>
        </p:nvGrpSpPr>
        <p:grpSpPr>
          <a:xfrm>
            <a:off x="519720" y="6160090"/>
            <a:ext cx="764033" cy="460216"/>
            <a:chOff x="477322" y="6145382"/>
            <a:chExt cx="764232" cy="460336"/>
          </a:xfrm>
        </p:grpSpPr>
        <p:pic>
          <p:nvPicPr>
            <p:cNvPr id="1026" name="Picture 2" descr="http://img.talkandroid.com/uploads/2013/09/YouTube-Transparent-Logo.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28320" y="6145382"/>
              <a:ext cx="672011" cy="2743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officialpsds.com/images/thumbs/VEVO-Logo-psd58319.png"/>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b="56883"/>
            <a:stretch/>
          </p:blipFill>
          <p:spPr bwMode="auto">
            <a:xfrm>
              <a:off x="477322" y="6422838"/>
              <a:ext cx="764232"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Rectangle 45"/>
          <p:cNvSpPr/>
          <p:nvPr/>
        </p:nvSpPr>
        <p:spPr>
          <a:xfrm>
            <a:off x="4795061" y="3237782"/>
            <a:ext cx="3412483" cy="1374735"/>
          </a:xfrm>
          <a:prstGeom prst="rect">
            <a:avLst/>
          </a:prstGeom>
          <a:ln w="3175">
            <a:solidFill>
              <a:srgbClr val="EEB016"/>
            </a:solidFill>
            <a:prstDash val="sysDot"/>
          </a:ln>
        </p:spPr>
        <p:txBody>
          <a:bodyPr wrap="square">
            <a:spAutoFit/>
          </a:bodyPr>
          <a:lstStyle/>
          <a:p>
            <a:pPr algn="ctr">
              <a:spcAft>
                <a:spcPts val="600"/>
              </a:spcAft>
              <a:defRPr/>
            </a:pPr>
            <a:r>
              <a:rPr lang="en-US" sz="1400" b="1" kern="0" dirty="0">
                <a:solidFill>
                  <a:srgbClr val="000000"/>
                </a:solidFill>
                <a:cs typeface="Calibri" pitchFamily="34" charset="0"/>
              </a:rPr>
              <a:t>Key Parameters :</a:t>
            </a:r>
          </a:p>
          <a:p>
            <a:pPr marL="285721" indent="-285721">
              <a:spcAft>
                <a:spcPts val="450"/>
              </a:spcAft>
              <a:buFont typeface="Arial" panose="020B0604020202020204" pitchFamily="34" charset="0"/>
              <a:buChar char="•"/>
              <a:defRPr/>
            </a:pPr>
            <a:r>
              <a:rPr lang="en-US" sz="1400" i="1" kern="0" dirty="0">
                <a:solidFill>
                  <a:srgbClr val="000000"/>
                </a:solidFill>
                <a:cs typeface="Calibri" pitchFamily="34" charset="0"/>
              </a:rPr>
              <a:t>Artist past performance, </a:t>
            </a:r>
          </a:p>
          <a:p>
            <a:pPr marL="285721" indent="-285721">
              <a:spcAft>
                <a:spcPts val="450"/>
              </a:spcAft>
              <a:buFont typeface="Arial" panose="020B0604020202020204" pitchFamily="34" charset="0"/>
              <a:buChar char="•"/>
              <a:defRPr/>
            </a:pPr>
            <a:r>
              <a:rPr lang="en-US" sz="1400" i="1" kern="0" dirty="0">
                <a:solidFill>
                  <a:srgbClr val="000000"/>
                </a:solidFill>
                <a:cs typeface="Calibri" pitchFamily="34" charset="0"/>
              </a:rPr>
              <a:t>Social media activities (Buzz, Shares, Likes)</a:t>
            </a:r>
          </a:p>
          <a:p>
            <a:pPr marL="285721" indent="-285721">
              <a:spcAft>
                <a:spcPts val="450"/>
              </a:spcAft>
              <a:buFont typeface="Arial" panose="020B0604020202020204" pitchFamily="34" charset="0"/>
              <a:buChar char="•"/>
              <a:defRPr/>
            </a:pPr>
            <a:r>
              <a:rPr lang="en-US" sz="1400" i="1" kern="0" dirty="0">
                <a:solidFill>
                  <a:srgbClr val="000000"/>
                </a:solidFill>
                <a:cs typeface="Calibri" pitchFamily="34" charset="0"/>
              </a:rPr>
              <a:t>Listenership across channels</a:t>
            </a:r>
          </a:p>
        </p:txBody>
      </p:sp>
      <p:grpSp>
        <p:nvGrpSpPr>
          <p:cNvPr id="7" name="Group 6"/>
          <p:cNvGrpSpPr/>
          <p:nvPr/>
        </p:nvGrpSpPr>
        <p:grpSpPr>
          <a:xfrm>
            <a:off x="246788" y="120470"/>
            <a:ext cx="10136509" cy="884657"/>
            <a:chOff x="314505" y="-62057"/>
            <a:chExt cx="10137829" cy="884772"/>
          </a:xfrm>
        </p:grpSpPr>
        <p:sp>
          <p:nvSpPr>
            <p:cNvPr id="47" name="Oval 5"/>
            <p:cNvSpPr/>
            <p:nvPr/>
          </p:nvSpPr>
          <p:spPr>
            <a:xfrm>
              <a:off x="388278" y="-62057"/>
              <a:ext cx="10064056" cy="850281"/>
            </a:xfrm>
            <a:prstGeom prst="rect">
              <a:avLst/>
            </a:prstGeom>
            <a:noFill/>
            <a:ln>
              <a:noFill/>
            </a:ln>
            <a:effectLst/>
            <a:scene3d>
              <a:camera prst="orthographicFront">
                <a:rot lat="0" lon="0" rev="0"/>
              </a:camera>
              <a:lightRig rig="balanced" dir="t">
                <a:rot lat="0" lon="0" rev="8700000"/>
              </a:lightRig>
            </a:scene3d>
            <a:sp3d/>
          </p:spPr>
          <p:txBody>
            <a:bodyPr spcFirstLastPara="0" vert="horz" wrap="square" lIns="0" tIns="0" rIns="0" bIns="0" numCol="1" spcCol="1270" anchor="ctr" anchorCtr="0">
              <a:noAutofit/>
            </a:bodyPr>
            <a:lstStyle/>
            <a:p>
              <a:pPr>
                <a:spcBef>
                  <a:spcPct val="0"/>
                </a:spcBef>
                <a:defRPr/>
              </a:pPr>
              <a:r>
                <a:rPr lang="en-US" sz="2800" b="1" dirty="0">
                  <a:solidFill>
                    <a:srgbClr val="808080">
                      <a:lumMod val="75000"/>
                    </a:srgbClr>
                  </a:solidFill>
                  <a:latin typeface="+mj-lt"/>
                  <a:ea typeface="+mj-ea"/>
                  <a:cs typeface="+mj-cs"/>
                </a:rPr>
                <a:t>Sales Prediction</a:t>
              </a:r>
            </a:p>
          </p:txBody>
        </p:sp>
        <p:sp>
          <p:nvSpPr>
            <p:cNvPr id="6" name="Rectangle 5"/>
            <p:cNvSpPr/>
            <p:nvPr/>
          </p:nvSpPr>
          <p:spPr>
            <a:xfrm>
              <a:off x="314505" y="484161"/>
              <a:ext cx="3409908" cy="338554"/>
            </a:xfrm>
            <a:prstGeom prst="rect">
              <a:avLst/>
            </a:prstGeom>
          </p:spPr>
          <p:txBody>
            <a:bodyPr wrap="none">
              <a:spAutoFit/>
            </a:bodyPr>
            <a:lstStyle/>
            <a:p>
              <a:r>
                <a:rPr lang="en-US" sz="1600" i="1" kern="0" dirty="0">
                  <a:solidFill>
                    <a:prstClr val="black"/>
                  </a:solidFill>
                </a:rPr>
                <a:t>For a Global Recorded Music Company</a:t>
              </a:r>
              <a:endParaRPr lang="en-US" sz="1400" i="1" dirty="0"/>
            </a:p>
          </p:txBody>
        </p:sp>
      </p:grpSp>
    </p:spTree>
    <p:extLst>
      <p:ext uri="{BB962C8B-B14F-4D97-AF65-F5344CB8AC3E}">
        <p14:creationId xmlns:p14="http://schemas.microsoft.com/office/powerpoint/2010/main" val="228840077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Rounded Rectangle 183"/>
          <p:cNvSpPr/>
          <p:nvPr/>
        </p:nvSpPr>
        <p:spPr>
          <a:xfrm>
            <a:off x="1002144" y="1184628"/>
            <a:ext cx="11081502" cy="526796"/>
          </a:xfrm>
          <a:prstGeom prst="roundRect">
            <a:avLst/>
          </a:prstGeom>
          <a:noFill/>
          <a:ln w="12700" cap="flat" cmpd="sng" algn="ctr">
            <a:solidFill>
              <a:srgbClr val="FEA501"/>
            </a:solidFill>
            <a:prstDash val="sysDot"/>
          </a:ln>
          <a:effectLst/>
        </p:spPr>
        <p:txBody>
          <a:bodyPr rtlCol="0" anchor="ctr"/>
          <a:lstStyle/>
          <a:p>
            <a:pPr algn="ctr">
              <a:defRPr/>
            </a:pPr>
            <a:endParaRPr lang="en-US" kern="0">
              <a:solidFill>
                <a:srgbClr val="FFFFFF"/>
              </a:solidFill>
            </a:endParaRPr>
          </a:p>
        </p:txBody>
      </p:sp>
      <p:sp>
        <p:nvSpPr>
          <p:cNvPr id="186" name="Rounded Rectangle 185"/>
          <p:cNvSpPr/>
          <p:nvPr/>
        </p:nvSpPr>
        <p:spPr>
          <a:xfrm>
            <a:off x="1448161" y="1162784"/>
            <a:ext cx="10635487" cy="548640"/>
          </a:xfrm>
          <a:prstGeom prst="roundRect">
            <a:avLst/>
          </a:prstGeom>
          <a:noFill/>
          <a:ln w="25400" cap="flat" cmpd="sng" algn="ctr">
            <a:noFill/>
            <a:prstDash val="solid"/>
          </a:ln>
          <a:effectLst/>
        </p:spPr>
        <p:txBody>
          <a:bodyPr rtlCol="0" anchor="ctr"/>
          <a:lstStyle/>
          <a:p>
            <a:pPr algn="ctr">
              <a:defRPr/>
            </a:pPr>
            <a:r>
              <a:rPr lang="en-US" sz="1400" kern="0" dirty="0">
                <a:solidFill>
                  <a:srgbClr val="000000"/>
                </a:solidFill>
              </a:rPr>
              <a:t>To create a mutually exclusive and collectively exhaustive list of </a:t>
            </a:r>
            <a:r>
              <a:rPr lang="en-US" sz="1400" kern="0" dirty="0">
                <a:solidFill>
                  <a:srgbClr val="339933"/>
                </a:solidFill>
              </a:rPr>
              <a:t>Opportunity Spaces</a:t>
            </a:r>
            <a:r>
              <a:rPr lang="en-US" sz="1400" kern="0" dirty="0">
                <a:solidFill>
                  <a:prstClr val="black"/>
                </a:solidFill>
              </a:rPr>
              <a:t>.</a:t>
            </a:r>
            <a:r>
              <a:rPr lang="en-US" sz="1400" kern="0" dirty="0">
                <a:solidFill>
                  <a:srgbClr val="339933"/>
                </a:solidFill>
              </a:rPr>
              <a:t> </a:t>
            </a:r>
            <a:r>
              <a:rPr lang="en-US" sz="1400" kern="0" dirty="0">
                <a:solidFill>
                  <a:prstClr val="black"/>
                </a:solidFill>
              </a:rPr>
              <a:t>The Opportunity Spaces</a:t>
            </a:r>
            <a:r>
              <a:rPr lang="en-US" sz="1400" kern="0" dirty="0">
                <a:solidFill>
                  <a:srgbClr val="339933"/>
                </a:solidFill>
              </a:rPr>
              <a:t> </a:t>
            </a:r>
            <a:r>
              <a:rPr lang="en-US" sz="1400" kern="0" dirty="0">
                <a:solidFill>
                  <a:prstClr val="black"/>
                </a:solidFill>
              </a:rPr>
              <a:t>are </a:t>
            </a:r>
            <a:r>
              <a:rPr lang="en-US" sz="1400" kern="0" dirty="0">
                <a:solidFill>
                  <a:srgbClr val="000000"/>
                </a:solidFill>
              </a:rPr>
              <a:t>mapped through an in-depth understanding of </a:t>
            </a:r>
            <a:r>
              <a:rPr lang="en-US" sz="1400" kern="0" dirty="0">
                <a:solidFill>
                  <a:srgbClr val="339933"/>
                </a:solidFill>
              </a:rPr>
              <a:t>consumer choices </a:t>
            </a:r>
            <a:r>
              <a:rPr lang="en-US" sz="1400" kern="0" dirty="0">
                <a:solidFill>
                  <a:prstClr val="black"/>
                </a:solidFill>
              </a:rPr>
              <a:t>and</a:t>
            </a:r>
            <a:r>
              <a:rPr lang="en-US" sz="1400" kern="0" dirty="0">
                <a:solidFill>
                  <a:srgbClr val="339933"/>
                </a:solidFill>
              </a:rPr>
              <a:t> interaction patterns </a:t>
            </a:r>
            <a:r>
              <a:rPr lang="en-US" sz="1400" kern="0" dirty="0">
                <a:solidFill>
                  <a:srgbClr val="000000"/>
                </a:solidFill>
              </a:rPr>
              <a:t>of these choices with product categories.</a:t>
            </a:r>
          </a:p>
        </p:txBody>
      </p:sp>
      <p:grpSp>
        <p:nvGrpSpPr>
          <p:cNvPr id="2" name="Group 186"/>
          <p:cNvGrpSpPr/>
          <p:nvPr/>
        </p:nvGrpSpPr>
        <p:grpSpPr>
          <a:xfrm>
            <a:off x="305162" y="985947"/>
            <a:ext cx="1033127" cy="1005840"/>
            <a:chOff x="588169" y="858896"/>
            <a:chExt cx="1033128" cy="1005840"/>
          </a:xfrm>
        </p:grpSpPr>
        <p:sp>
          <p:nvSpPr>
            <p:cNvPr id="188" name="Teardrop 187"/>
            <p:cNvSpPr/>
            <p:nvPr/>
          </p:nvSpPr>
          <p:spPr>
            <a:xfrm rot="2700000">
              <a:off x="605398" y="858896"/>
              <a:ext cx="1005840" cy="1005840"/>
            </a:xfrm>
            <a:prstGeom prst="teardrop">
              <a:avLst>
                <a:gd name="adj" fmla="val 100000"/>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ln>
            <a:effectLst>
              <a:outerShdw blurRad="50800" dist="38100" dir="5400000" algn="t" rotWithShape="0">
                <a:prstClr val="black">
                  <a:alpha val="40000"/>
                </a:prstClr>
              </a:outerShdw>
            </a:effectLst>
            <a:scene3d>
              <a:camera prst="orthographicFront">
                <a:rot lat="0" lon="0" rev="0"/>
              </a:camera>
              <a:lightRig rig="threePt" dir="t">
                <a:rot lat="0" lon="0" rev="1200000"/>
              </a:lightRig>
            </a:scene3d>
            <a:sp3d>
              <a:bevelT w="63500" h="25400"/>
            </a:sp3d>
          </p:spPr>
        </p:sp>
        <p:grpSp>
          <p:nvGrpSpPr>
            <p:cNvPr id="3" name="Group 188"/>
            <p:cNvGrpSpPr/>
            <p:nvPr/>
          </p:nvGrpSpPr>
          <p:grpSpPr>
            <a:xfrm>
              <a:off x="588169" y="905592"/>
              <a:ext cx="1033128" cy="914400"/>
              <a:chOff x="3147856" y="514706"/>
              <a:chExt cx="1033128" cy="914400"/>
            </a:xfrm>
            <a:scene3d>
              <a:camera prst="orthographicFront">
                <a:rot lat="0" lon="0" rev="0"/>
              </a:camera>
              <a:lightRig rig="balanced" dir="t">
                <a:rot lat="0" lon="0" rev="8700000"/>
              </a:lightRig>
            </a:scene3d>
          </p:grpSpPr>
          <p:sp>
            <p:nvSpPr>
              <p:cNvPr id="190" name="Oval 189"/>
              <p:cNvSpPr/>
              <p:nvPr/>
            </p:nvSpPr>
            <p:spPr>
              <a:xfrm>
                <a:off x="3196278" y="514706"/>
                <a:ext cx="914400" cy="914400"/>
              </a:xfrm>
              <a:prstGeom prst="ellipse">
                <a:avLst/>
              </a:prstGeom>
              <a:solidFill>
                <a:sysClr val="window" lastClr="FFFFFF">
                  <a:alpha val="90000"/>
                  <a:hueOff val="0"/>
                  <a:satOff val="0"/>
                  <a:lumOff val="0"/>
                  <a:alphaOff val="0"/>
                </a:sysClr>
              </a:solidFill>
              <a:ln w="12700" cap="flat" cmpd="sng" algn="ctr">
                <a:noFill/>
                <a:prstDash val="solid"/>
                <a:miter lim="800000"/>
              </a:ln>
              <a:effectLst>
                <a:outerShdw blurRad="50800" dist="38100" dir="2700000" algn="tl" rotWithShape="0">
                  <a:prstClr val="black">
                    <a:alpha val="40000"/>
                  </a:prstClr>
                </a:outerShdw>
              </a:effectLst>
              <a:sp3d>
                <a:bevelT w="190500" h="38100"/>
              </a:sp3d>
            </p:spPr>
          </p:sp>
          <p:sp>
            <p:nvSpPr>
              <p:cNvPr id="191" name="Oval 5"/>
              <p:cNvSpPr/>
              <p:nvPr/>
            </p:nvSpPr>
            <p:spPr>
              <a:xfrm>
                <a:off x="3147856" y="673708"/>
                <a:ext cx="1033128" cy="585002"/>
              </a:xfrm>
              <a:prstGeom prst="rect">
                <a:avLst/>
              </a:prstGeom>
              <a:noFill/>
              <a:ln>
                <a:noFill/>
              </a:ln>
              <a:effectLst/>
              <a:sp3d/>
            </p:spPr>
            <p:txBody>
              <a:bodyPr spcFirstLastPara="0" vert="horz" wrap="square" lIns="12700" tIns="12700" rIns="12700" bIns="12700" numCol="1" spcCol="1270" anchor="ctr" anchorCtr="0">
                <a:noAutofit/>
              </a:bodyPr>
              <a:lstStyle/>
              <a:p>
                <a:pPr algn="ctr" defTabSz="444500">
                  <a:lnSpc>
                    <a:spcPct val="90000"/>
                  </a:lnSpc>
                  <a:spcBef>
                    <a:spcPct val="0"/>
                  </a:spcBef>
                  <a:spcAft>
                    <a:spcPct val="35000"/>
                  </a:spcAft>
                  <a:defRPr/>
                </a:pPr>
                <a:r>
                  <a:rPr lang="en-US" sz="1100" b="1" dirty="0">
                    <a:solidFill>
                      <a:srgbClr val="000000"/>
                    </a:solidFill>
                  </a:rPr>
                  <a:t>Opportunity Space</a:t>
                </a:r>
              </a:p>
            </p:txBody>
          </p:sp>
        </p:grpSp>
      </p:grpSp>
      <p:grpSp>
        <p:nvGrpSpPr>
          <p:cNvPr id="7" name="Group 6"/>
          <p:cNvGrpSpPr/>
          <p:nvPr/>
        </p:nvGrpSpPr>
        <p:grpSpPr>
          <a:xfrm>
            <a:off x="1922610" y="1738369"/>
            <a:ext cx="8915399" cy="914400"/>
            <a:chOff x="2055130" y="1698613"/>
            <a:chExt cx="8915399" cy="914400"/>
          </a:xfrm>
        </p:grpSpPr>
        <p:cxnSp>
          <p:nvCxnSpPr>
            <p:cNvPr id="163" name="Straight Arrow Connector 162"/>
            <p:cNvCxnSpPr/>
            <p:nvPr/>
          </p:nvCxnSpPr>
          <p:spPr>
            <a:xfrm>
              <a:off x="6992888" y="2099688"/>
              <a:ext cx="3063240" cy="12304"/>
            </a:xfrm>
            <a:prstGeom prst="straightConnector1">
              <a:avLst/>
            </a:prstGeom>
            <a:noFill/>
            <a:ln w="3175" cap="flat" cmpd="sng" algn="ctr">
              <a:solidFill>
                <a:srgbClr val="62CA9B"/>
              </a:solidFill>
              <a:prstDash val="solid"/>
              <a:tailEnd type="arrow"/>
            </a:ln>
            <a:effectLst/>
          </p:spPr>
        </p:cxnSp>
        <p:pic>
          <p:nvPicPr>
            <p:cNvPr id="165"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6144533" y="1744333"/>
              <a:ext cx="822961" cy="822960"/>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6" name="Oval 165"/>
            <p:cNvSpPr/>
            <p:nvPr/>
          </p:nvSpPr>
          <p:spPr>
            <a:xfrm>
              <a:off x="2131330" y="1698613"/>
              <a:ext cx="914399" cy="914400"/>
            </a:xfrm>
            <a:prstGeom prst="ellipse">
              <a:avLst/>
            </a:prstGeom>
            <a:solidFill>
              <a:srgbClr val="FFFFFF"/>
            </a:solidFill>
            <a:ln w="3175" cap="flat" cmpd="sng" algn="ctr">
              <a:solidFill>
                <a:srgbClr val="62CA9B"/>
              </a:solidFill>
              <a:prstDash val="solid"/>
            </a:ln>
            <a:effectLst/>
          </p:spPr>
          <p:txBody>
            <a:bodyPr rtlCol="0" anchor="ctr"/>
            <a:lstStyle/>
            <a:p>
              <a:pPr algn="ctr">
                <a:defRPr/>
              </a:pPr>
              <a:endParaRPr lang="en-US" kern="0">
                <a:solidFill>
                  <a:srgbClr val="FFFFFF"/>
                </a:solidFill>
              </a:endParaRPr>
            </a:p>
          </p:txBody>
        </p:sp>
        <p:cxnSp>
          <p:nvCxnSpPr>
            <p:cNvPr id="205" name="Straight Connector 204"/>
            <p:cNvCxnSpPr/>
            <p:nvPr/>
          </p:nvCxnSpPr>
          <p:spPr>
            <a:xfrm>
              <a:off x="3045729" y="2111992"/>
              <a:ext cx="3048001" cy="0"/>
            </a:xfrm>
            <a:prstGeom prst="line">
              <a:avLst/>
            </a:prstGeom>
            <a:noFill/>
            <a:ln w="3175" cap="flat" cmpd="sng" algn="ctr">
              <a:solidFill>
                <a:srgbClr val="62CA9B"/>
              </a:solidFill>
              <a:prstDash val="solid"/>
            </a:ln>
            <a:effectLst/>
          </p:spPr>
        </p:cxnSp>
        <p:pic>
          <p:nvPicPr>
            <p:cNvPr id="208" name="Picture 11" descr="http://pngimg.com/upload/small/bulb_PNG125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8529" y="1831304"/>
              <a:ext cx="640080" cy="640080"/>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09" name="Oval 208"/>
            <p:cNvSpPr/>
            <p:nvPr/>
          </p:nvSpPr>
          <p:spPr>
            <a:xfrm>
              <a:off x="6093730" y="1698613"/>
              <a:ext cx="914399" cy="914400"/>
            </a:xfrm>
            <a:prstGeom prst="ellipse">
              <a:avLst/>
            </a:prstGeom>
            <a:noFill/>
            <a:ln w="3175" cap="flat" cmpd="sng" algn="ctr">
              <a:solidFill>
                <a:srgbClr val="62CA9B"/>
              </a:solidFill>
              <a:prstDash val="solid"/>
            </a:ln>
            <a:effectLst/>
          </p:spPr>
          <p:txBody>
            <a:bodyPr rtlCol="0" anchor="ctr"/>
            <a:lstStyle/>
            <a:p>
              <a:pPr algn="ctr">
                <a:defRPr/>
              </a:pPr>
              <a:endParaRPr lang="en-US" kern="0">
                <a:solidFill>
                  <a:srgbClr val="FFFFFF"/>
                </a:solidFill>
              </a:endParaRPr>
            </a:p>
          </p:txBody>
        </p:sp>
        <p:pic>
          <p:nvPicPr>
            <p:cNvPr id="213" name="Picture 212"/>
            <p:cNvPicPr>
              <a:picLocks noChangeAspect="1"/>
            </p:cNvPicPr>
            <p:nvPr/>
          </p:nvPicPr>
          <p:blipFill rotWithShape="1">
            <a:blip r:embed="rId6" cstate="print">
              <a:extLst>
                <a:ext uri="{28A0092B-C50C-407E-A947-70E740481C1C}">
                  <a14:useLocalDpi xmlns:a14="http://schemas.microsoft.com/office/drawing/2010/main" val="0"/>
                </a:ext>
              </a:extLst>
            </a:blip>
            <a:srcRect b="8651"/>
            <a:stretch/>
          </p:blipFill>
          <p:spPr>
            <a:xfrm>
              <a:off x="2055130" y="1831304"/>
              <a:ext cx="993632" cy="640080"/>
            </a:xfrm>
            <a:prstGeom prst="rect">
              <a:avLst/>
            </a:prstGeom>
            <a:effectLst>
              <a:outerShdw blurRad="50800" dist="38100" dir="5400000" algn="t" rotWithShape="0">
                <a:prstClr val="black">
                  <a:alpha val="40000"/>
                </a:prstClr>
              </a:outerShdw>
            </a:effectLst>
          </p:spPr>
        </p:pic>
        <p:sp>
          <p:nvSpPr>
            <p:cNvPr id="214" name="Oval 213"/>
            <p:cNvSpPr/>
            <p:nvPr/>
          </p:nvSpPr>
          <p:spPr>
            <a:xfrm>
              <a:off x="10056130" y="1698613"/>
              <a:ext cx="914399" cy="914400"/>
            </a:xfrm>
            <a:prstGeom prst="ellipse">
              <a:avLst/>
            </a:prstGeom>
            <a:noFill/>
            <a:ln w="3175" cap="flat" cmpd="sng" algn="ctr">
              <a:solidFill>
                <a:srgbClr val="62CA9B"/>
              </a:solidFill>
              <a:prstDash val="solid"/>
            </a:ln>
            <a:effectLst/>
          </p:spPr>
          <p:txBody>
            <a:bodyPr rtlCol="0" anchor="ctr"/>
            <a:lstStyle/>
            <a:p>
              <a:pPr algn="ctr">
                <a:defRPr/>
              </a:pPr>
              <a:endParaRPr lang="en-US" kern="0">
                <a:solidFill>
                  <a:srgbClr val="FFFFFF"/>
                </a:solidFill>
              </a:endParaRPr>
            </a:p>
          </p:txBody>
        </p:sp>
        <p:sp>
          <p:nvSpPr>
            <p:cNvPr id="215" name="Oval 214"/>
            <p:cNvSpPr/>
            <p:nvPr/>
          </p:nvSpPr>
          <p:spPr>
            <a:xfrm>
              <a:off x="4386850" y="1972933"/>
              <a:ext cx="365759" cy="365760"/>
            </a:xfrm>
            <a:prstGeom prst="ellipse">
              <a:avLst/>
            </a:prstGeom>
            <a:solidFill>
              <a:srgbClr val="92D05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defRPr/>
              </a:pPr>
              <a:r>
                <a:rPr lang="en-US" sz="2000" b="1" kern="0" dirty="0">
                  <a:solidFill>
                    <a:srgbClr val="FFFFFF"/>
                  </a:solidFill>
                </a:rPr>
                <a:t>+</a:t>
              </a:r>
            </a:p>
          </p:txBody>
        </p:sp>
        <p:sp>
          <p:nvSpPr>
            <p:cNvPr id="216" name="Oval 215"/>
            <p:cNvSpPr/>
            <p:nvPr/>
          </p:nvSpPr>
          <p:spPr>
            <a:xfrm>
              <a:off x="8349250" y="1972933"/>
              <a:ext cx="365759" cy="365760"/>
            </a:xfrm>
            <a:prstGeom prst="ellipse">
              <a:avLst/>
            </a:prstGeom>
            <a:solidFill>
              <a:srgbClr val="92D05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defRPr/>
              </a:pPr>
              <a:r>
                <a:rPr lang="en-US" sz="2000" b="1" kern="0" dirty="0">
                  <a:solidFill>
                    <a:srgbClr val="FFFFFF"/>
                  </a:solidFill>
                </a:rPr>
                <a:t>=</a:t>
              </a:r>
            </a:p>
          </p:txBody>
        </p:sp>
        <p:sp>
          <p:nvSpPr>
            <p:cNvPr id="217" name="Rectangle 216"/>
            <p:cNvSpPr/>
            <p:nvPr/>
          </p:nvSpPr>
          <p:spPr>
            <a:xfrm>
              <a:off x="8745501" y="1867310"/>
              <a:ext cx="1252266" cy="244682"/>
            </a:xfrm>
            <a:prstGeom prst="rect">
              <a:avLst/>
            </a:prstGeom>
          </p:spPr>
          <p:txBody>
            <a:bodyPr wrap="none">
              <a:spAutoFit/>
            </a:bodyPr>
            <a:lstStyle/>
            <a:p>
              <a:pPr algn="ctr" defTabSz="444500">
                <a:lnSpc>
                  <a:spcPct val="90000"/>
                </a:lnSpc>
                <a:spcBef>
                  <a:spcPct val="0"/>
                </a:spcBef>
                <a:spcAft>
                  <a:spcPct val="35000"/>
                </a:spcAft>
              </a:pPr>
              <a:r>
                <a:rPr lang="en-US" sz="1100" dirty="0">
                  <a:solidFill>
                    <a:srgbClr val="000000"/>
                  </a:solidFill>
                </a:rPr>
                <a:t>Opportunity Space</a:t>
              </a:r>
            </a:p>
          </p:txBody>
        </p:sp>
      </p:grpSp>
      <p:grpSp>
        <p:nvGrpSpPr>
          <p:cNvPr id="6" name="Group 5"/>
          <p:cNvGrpSpPr/>
          <p:nvPr/>
        </p:nvGrpSpPr>
        <p:grpSpPr>
          <a:xfrm>
            <a:off x="257751" y="2646447"/>
            <a:ext cx="11671957" cy="4089201"/>
            <a:chOff x="406456" y="2673265"/>
            <a:chExt cx="11671957" cy="4089201"/>
          </a:xfrm>
        </p:grpSpPr>
        <p:pic>
          <p:nvPicPr>
            <p:cNvPr id="167" name="Picture 3" descr="D:\For Reference_Proposal\for presentation_clipart\website-analytics.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02729" y="3813806"/>
              <a:ext cx="1371601" cy="738858"/>
            </a:xfrm>
            <a:prstGeom prst="rect">
              <a:avLst/>
            </a:prstGeom>
            <a:noFill/>
            <a:extLst>
              <a:ext uri="{909E8E84-426E-40DD-AFC4-6F175D3DCCD1}">
                <a14:hiddenFill xmlns:a14="http://schemas.microsoft.com/office/drawing/2010/main">
                  <a:solidFill>
                    <a:srgbClr val="FFFFFF"/>
                  </a:solidFill>
                </a14:hiddenFill>
              </a:ext>
            </a:extLst>
          </p:spPr>
        </p:pic>
        <p:sp>
          <p:nvSpPr>
            <p:cNvPr id="168" name="Rectangle 167"/>
            <p:cNvSpPr/>
            <p:nvPr/>
          </p:nvSpPr>
          <p:spPr>
            <a:xfrm>
              <a:off x="770287" y="6396061"/>
              <a:ext cx="11064240" cy="76200"/>
            </a:xfrm>
            <a:prstGeom prst="rect">
              <a:avLst/>
            </a:prstGeom>
            <a:solidFill>
              <a:srgbClr val="FFFFFF">
                <a:lumMod val="85000"/>
              </a:srgbClr>
            </a:solidFill>
            <a:ln w="25400" cap="flat" cmpd="sng" algn="ctr">
              <a:noFill/>
              <a:prstDash val="solid"/>
            </a:ln>
            <a:effectLst/>
          </p:spPr>
          <p:txBody>
            <a:bodyPr rtlCol="0" anchor="ctr"/>
            <a:lstStyle/>
            <a:p>
              <a:pPr algn="ctr">
                <a:defRPr/>
              </a:pPr>
              <a:endParaRPr lang="en-US" kern="0">
                <a:solidFill>
                  <a:srgbClr val="FFFFFF"/>
                </a:solidFill>
              </a:endParaRPr>
            </a:p>
          </p:txBody>
        </p:sp>
        <p:pic>
          <p:nvPicPr>
            <p:cNvPr id="170" name="Picture 3" descr="C:\Users\abhishek.jawahar\Desktop\For PPt\Tweet1.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9989" b="17459"/>
            <a:stretch/>
          </p:blipFill>
          <p:spPr bwMode="auto">
            <a:xfrm>
              <a:off x="4815152" y="3201945"/>
              <a:ext cx="3830178" cy="648786"/>
            </a:xfrm>
            <a:prstGeom prst="rect">
              <a:avLst/>
            </a:prstGeom>
            <a:ln w="3175">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1" name="Picture 4" descr="C:\Users\abhishek.jawahar\Desktop\For PPt\Tweet2.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r="9133" b="20996"/>
            <a:stretch/>
          </p:blipFill>
          <p:spPr bwMode="auto">
            <a:xfrm>
              <a:off x="4965249" y="3538317"/>
              <a:ext cx="3821483" cy="586675"/>
            </a:xfrm>
            <a:prstGeom prst="rect">
              <a:avLst/>
            </a:prstGeom>
            <a:ln w="3175">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172" name="Straight Connector 171"/>
            <p:cNvCxnSpPr/>
            <p:nvPr/>
          </p:nvCxnSpPr>
          <p:spPr>
            <a:xfrm>
              <a:off x="7881953" y="3774674"/>
              <a:ext cx="0" cy="548640"/>
            </a:xfrm>
            <a:prstGeom prst="line">
              <a:avLst/>
            </a:prstGeom>
            <a:noFill/>
            <a:ln w="9525" cap="flat" cmpd="sng" algn="ctr">
              <a:solidFill>
                <a:srgbClr val="0061B2">
                  <a:shade val="95000"/>
                  <a:satMod val="105000"/>
                </a:srgbClr>
              </a:solidFill>
              <a:prstDash val="sysDash"/>
            </a:ln>
            <a:effectLst/>
          </p:spPr>
        </p:cxnSp>
        <p:sp>
          <p:nvSpPr>
            <p:cNvPr id="173" name="Rectangle 172"/>
            <p:cNvSpPr/>
            <p:nvPr/>
          </p:nvSpPr>
          <p:spPr>
            <a:xfrm>
              <a:off x="443056" y="3252802"/>
              <a:ext cx="4191001" cy="461665"/>
            </a:xfrm>
            <a:prstGeom prst="rect">
              <a:avLst/>
            </a:prstGeom>
          </p:spPr>
          <p:txBody>
            <a:bodyPr wrap="square">
              <a:spAutoFit/>
            </a:bodyPr>
            <a:lstStyle/>
            <a:p>
              <a:pPr algn="ctr">
                <a:defRPr/>
              </a:pPr>
              <a:r>
                <a:rPr lang="en-US" sz="1200" b="1" kern="0" dirty="0">
                  <a:solidFill>
                    <a:srgbClr val="339933"/>
                  </a:solidFill>
                </a:rPr>
                <a:t>Gives universal understanding of consumer preferences, answering questions at a broader level </a:t>
              </a:r>
            </a:p>
          </p:txBody>
        </p:sp>
        <p:sp>
          <p:nvSpPr>
            <p:cNvPr id="174" name="Rectangle 173"/>
            <p:cNvSpPr/>
            <p:nvPr/>
          </p:nvSpPr>
          <p:spPr>
            <a:xfrm>
              <a:off x="406456" y="4705064"/>
              <a:ext cx="4191001" cy="253916"/>
            </a:xfrm>
            <a:prstGeom prst="rect">
              <a:avLst/>
            </a:prstGeom>
          </p:spPr>
          <p:txBody>
            <a:bodyPr wrap="square">
              <a:spAutoFit/>
            </a:bodyPr>
            <a:lstStyle/>
            <a:p>
              <a:pPr algn="ctr">
                <a:defRPr/>
              </a:pPr>
              <a:r>
                <a:rPr lang="en-US" sz="1050" kern="0" dirty="0">
                  <a:solidFill>
                    <a:sysClr val="windowText" lastClr="000000"/>
                  </a:solidFill>
                </a:rPr>
                <a:t>Challenges: </a:t>
              </a:r>
              <a:r>
                <a:rPr lang="en-US" sz="1050" i="1" kern="0" dirty="0">
                  <a:solidFill>
                    <a:sysClr val="windowText" lastClr="000000"/>
                  </a:solidFill>
                </a:rPr>
                <a:t>Reach -- Geographic Bias – Temporal Bias – Cognitive Bias</a:t>
              </a:r>
            </a:p>
          </p:txBody>
        </p:sp>
        <p:cxnSp>
          <p:nvCxnSpPr>
            <p:cNvPr id="175" name="Straight Connector 174"/>
            <p:cNvCxnSpPr/>
            <p:nvPr/>
          </p:nvCxnSpPr>
          <p:spPr>
            <a:xfrm>
              <a:off x="8322329" y="3789579"/>
              <a:ext cx="0" cy="548640"/>
            </a:xfrm>
            <a:prstGeom prst="line">
              <a:avLst/>
            </a:prstGeom>
            <a:noFill/>
            <a:ln w="9525" cap="flat" cmpd="sng" algn="ctr">
              <a:solidFill>
                <a:srgbClr val="0061B2">
                  <a:shade val="95000"/>
                  <a:satMod val="105000"/>
                </a:srgbClr>
              </a:solidFill>
              <a:prstDash val="sysDash"/>
            </a:ln>
            <a:effectLst/>
          </p:spPr>
        </p:cxnSp>
        <p:cxnSp>
          <p:nvCxnSpPr>
            <p:cNvPr id="176" name="Straight Connector 175"/>
            <p:cNvCxnSpPr/>
            <p:nvPr/>
          </p:nvCxnSpPr>
          <p:spPr>
            <a:xfrm>
              <a:off x="5912628" y="3775924"/>
              <a:ext cx="0" cy="548640"/>
            </a:xfrm>
            <a:prstGeom prst="line">
              <a:avLst/>
            </a:prstGeom>
            <a:noFill/>
            <a:ln w="9525" cap="flat" cmpd="sng" algn="ctr">
              <a:solidFill>
                <a:srgbClr val="0061B2">
                  <a:shade val="95000"/>
                  <a:satMod val="105000"/>
                </a:srgbClr>
              </a:solidFill>
              <a:prstDash val="sysDash"/>
            </a:ln>
            <a:effectLst/>
          </p:spPr>
        </p:cxnSp>
        <p:sp>
          <p:nvSpPr>
            <p:cNvPr id="180" name="Round Same Side Corner Rectangle 179"/>
            <p:cNvSpPr/>
            <p:nvPr/>
          </p:nvSpPr>
          <p:spPr>
            <a:xfrm flipV="1">
              <a:off x="491720" y="3135344"/>
              <a:ext cx="4101368" cy="3169920"/>
            </a:xfrm>
            <a:prstGeom prst="round2SameRect">
              <a:avLst/>
            </a:prstGeom>
            <a:noFill/>
            <a:ln w="25400" cap="flat" cmpd="sng" algn="ctr">
              <a:solidFill>
                <a:srgbClr val="FEA501"/>
              </a:solidFill>
              <a:prstDash val="solid"/>
            </a:ln>
            <a:effectLst/>
          </p:spPr>
          <p:txBody>
            <a:bodyPr rtlCol="0" anchor="ctr"/>
            <a:lstStyle/>
            <a:p>
              <a:pPr algn="ctr">
                <a:defRPr/>
              </a:pPr>
              <a:endParaRPr lang="en-US" kern="0">
                <a:solidFill>
                  <a:srgbClr val="FFFFFF"/>
                </a:solidFill>
              </a:endParaRPr>
            </a:p>
          </p:txBody>
        </p:sp>
        <p:sp>
          <p:nvSpPr>
            <p:cNvPr id="181" name="Round Same Side Corner Rectangle 180"/>
            <p:cNvSpPr/>
            <p:nvPr/>
          </p:nvSpPr>
          <p:spPr>
            <a:xfrm flipV="1">
              <a:off x="4722422" y="3135344"/>
              <a:ext cx="4105657" cy="3154680"/>
            </a:xfrm>
            <a:prstGeom prst="round2SameRect">
              <a:avLst/>
            </a:prstGeom>
            <a:noFill/>
            <a:ln w="25400" cap="flat" cmpd="sng" algn="ctr">
              <a:solidFill>
                <a:srgbClr val="FEA501"/>
              </a:solidFill>
              <a:prstDash val="solid"/>
            </a:ln>
            <a:effectLst/>
          </p:spPr>
          <p:txBody>
            <a:bodyPr rtlCol="0" anchor="ctr"/>
            <a:lstStyle/>
            <a:p>
              <a:pPr algn="ctr">
                <a:defRPr/>
              </a:pPr>
              <a:endParaRPr lang="en-US" kern="0">
                <a:solidFill>
                  <a:srgbClr val="FFFFFF"/>
                </a:solidFill>
              </a:endParaRPr>
            </a:p>
          </p:txBody>
        </p:sp>
        <p:sp>
          <p:nvSpPr>
            <p:cNvPr id="182" name="Rounded Rectangle 181"/>
            <p:cNvSpPr/>
            <p:nvPr/>
          </p:nvSpPr>
          <p:spPr>
            <a:xfrm>
              <a:off x="835931" y="5238464"/>
              <a:ext cx="3200401" cy="822960"/>
            </a:xfrm>
            <a:prstGeom prst="roundRect">
              <a:avLst/>
            </a:prstGeom>
            <a:solidFill>
              <a:srgbClr val="FFFFFF"/>
            </a:solidFill>
            <a:ln w="25400" cap="flat" cmpd="sng" algn="ctr">
              <a:solidFill>
                <a:srgbClr val="FFFFFF">
                  <a:shade val="50000"/>
                </a:srgbClr>
              </a:solidFill>
              <a:prstDash val="solid"/>
            </a:ln>
            <a:effectLst>
              <a:outerShdw blurRad="50800" dist="38100" dir="5400000" algn="t" rotWithShape="0">
                <a:prstClr val="black">
                  <a:alpha val="40000"/>
                </a:prstClr>
              </a:outerShdw>
            </a:effectLst>
          </p:spPr>
          <p:txBody>
            <a:bodyPr rtlCol="0" anchor="ctr"/>
            <a:lstStyle/>
            <a:p>
              <a:pPr marL="171450" indent="-171450">
                <a:buClr>
                  <a:srgbClr val="FEA501"/>
                </a:buClr>
                <a:buFont typeface="Wingdings" pitchFamily="2" charset="2"/>
                <a:buChar char="§"/>
                <a:defRPr/>
              </a:pPr>
              <a:r>
                <a:rPr lang="en-US" sz="1200" i="1" kern="0" dirty="0">
                  <a:solidFill>
                    <a:srgbClr val="000000"/>
                  </a:solidFill>
                </a:rPr>
                <a:t>Sample Size	 - </a:t>
              </a:r>
              <a:r>
                <a:rPr lang="en-US" sz="1200" kern="0" dirty="0">
                  <a:solidFill>
                    <a:srgbClr val="000000"/>
                  </a:solidFill>
                </a:rPr>
                <a:t>Limited </a:t>
              </a:r>
            </a:p>
            <a:p>
              <a:pPr marL="171450" indent="-171450">
                <a:buClr>
                  <a:srgbClr val="FEA501"/>
                </a:buClr>
                <a:buFont typeface="Wingdings" pitchFamily="2" charset="2"/>
                <a:buChar char="§"/>
                <a:defRPr/>
              </a:pPr>
              <a:r>
                <a:rPr lang="en-US" sz="1200" i="1" kern="0" dirty="0">
                  <a:solidFill>
                    <a:srgbClr val="000000"/>
                  </a:solidFill>
                </a:rPr>
                <a:t>Content - </a:t>
              </a:r>
              <a:r>
                <a:rPr lang="en-US" sz="1200" kern="0" dirty="0">
                  <a:solidFill>
                    <a:srgbClr val="000000"/>
                  </a:solidFill>
                </a:rPr>
                <a:t>Questionnaire Specific</a:t>
              </a:r>
            </a:p>
            <a:p>
              <a:pPr marL="171450" indent="-171450">
                <a:buClr>
                  <a:srgbClr val="FEA501"/>
                </a:buClr>
                <a:buFont typeface="Wingdings" pitchFamily="2" charset="2"/>
                <a:buChar char="§"/>
                <a:defRPr/>
              </a:pPr>
              <a:r>
                <a:rPr lang="en-US" sz="1200" i="1" kern="0" dirty="0">
                  <a:solidFill>
                    <a:srgbClr val="000000"/>
                  </a:solidFill>
                </a:rPr>
                <a:t>Content Relevance - </a:t>
              </a:r>
              <a:r>
                <a:rPr lang="en-US" sz="1200" kern="0" dirty="0">
                  <a:solidFill>
                    <a:srgbClr val="000000"/>
                  </a:solidFill>
                </a:rPr>
                <a:t>High at a broad level</a:t>
              </a:r>
            </a:p>
          </p:txBody>
        </p:sp>
        <p:sp>
          <p:nvSpPr>
            <p:cNvPr id="183" name="Rounded Rectangle 182"/>
            <p:cNvSpPr/>
            <p:nvPr/>
          </p:nvSpPr>
          <p:spPr>
            <a:xfrm>
              <a:off x="5281380" y="5238464"/>
              <a:ext cx="3250751" cy="822960"/>
            </a:xfrm>
            <a:prstGeom prst="roundRect">
              <a:avLst/>
            </a:prstGeom>
            <a:solidFill>
              <a:srgbClr val="FFFFFF"/>
            </a:solidFill>
            <a:ln w="25400" cap="flat" cmpd="sng" algn="ctr">
              <a:solidFill>
                <a:srgbClr val="FFFFFF">
                  <a:shade val="50000"/>
                </a:srgbClr>
              </a:solidFill>
              <a:prstDash val="solid"/>
            </a:ln>
            <a:effectLst>
              <a:outerShdw blurRad="50800" dist="38100" dir="5400000" algn="t" rotWithShape="0">
                <a:prstClr val="black">
                  <a:alpha val="40000"/>
                </a:prstClr>
              </a:outerShdw>
            </a:effectLst>
          </p:spPr>
          <p:txBody>
            <a:bodyPr rtlCol="0" anchor="ctr"/>
            <a:lstStyle/>
            <a:p>
              <a:pPr marL="171450" indent="-171450">
                <a:buClr>
                  <a:srgbClr val="FEA501"/>
                </a:buClr>
                <a:buFont typeface="Wingdings" pitchFamily="2" charset="2"/>
                <a:buChar char="§"/>
                <a:defRPr/>
              </a:pPr>
              <a:r>
                <a:rPr lang="en-US" sz="1200" i="1" kern="0" dirty="0">
                  <a:solidFill>
                    <a:srgbClr val="000000"/>
                  </a:solidFill>
                </a:rPr>
                <a:t>Sample Size	 - </a:t>
              </a:r>
              <a:r>
                <a:rPr lang="en-US" sz="1200" kern="0" dirty="0">
                  <a:solidFill>
                    <a:srgbClr val="000000"/>
                  </a:solidFill>
                </a:rPr>
                <a:t>Large</a:t>
              </a:r>
            </a:p>
            <a:p>
              <a:pPr marL="171450" indent="-171450">
                <a:buClr>
                  <a:srgbClr val="FEA501"/>
                </a:buClr>
                <a:buFont typeface="Wingdings" pitchFamily="2" charset="2"/>
                <a:buChar char="§"/>
                <a:defRPr/>
              </a:pPr>
              <a:r>
                <a:rPr lang="en-US" sz="1200" i="1" kern="0" dirty="0">
                  <a:solidFill>
                    <a:srgbClr val="000000"/>
                  </a:solidFill>
                </a:rPr>
                <a:t>Content - </a:t>
              </a:r>
              <a:r>
                <a:rPr lang="en-US" sz="1200" kern="0" dirty="0">
                  <a:solidFill>
                    <a:srgbClr val="000000"/>
                  </a:solidFill>
                </a:rPr>
                <a:t>All public conversations</a:t>
              </a:r>
            </a:p>
            <a:p>
              <a:pPr marL="171450" indent="-171450">
                <a:buClr>
                  <a:srgbClr val="FEA501"/>
                </a:buClr>
                <a:buFont typeface="Wingdings" pitchFamily="2" charset="2"/>
                <a:buChar char="§"/>
                <a:defRPr/>
              </a:pPr>
              <a:r>
                <a:rPr lang="en-US" sz="1200" i="1" kern="0" dirty="0">
                  <a:solidFill>
                    <a:srgbClr val="000000"/>
                  </a:solidFill>
                </a:rPr>
                <a:t>Content Relevance - </a:t>
              </a:r>
              <a:r>
                <a:rPr lang="en-US" sz="1200" kern="0" dirty="0">
                  <a:solidFill>
                    <a:srgbClr val="000000"/>
                  </a:solidFill>
                </a:rPr>
                <a:t>High at a granular level</a:t>
              </a:r>
            </a:p>
          </p:txBody>
        </p:sp>
        <p:cxnSp>
          <p:nvCxnSpPr>
            <p:cNvPr id="185" name="Elbow Connector 184"/>
            <p:cNvCxnSpPr/>
            <p:nvPr/>
          </p:nvCxnSpPr>
          <p:spPr>
            <a:xfrm>
              <a:off x="6188729" y="3830489"/>
              <a:ext cx="457200" cy="548640"/>
            </a:xfrm>
            <a:prstGeom prst="bentConnector2">
              <a:avLst/>
            </a:prstGeom>
            <a:noFill/>
            <a:ln w="9525" cap="flat" cmpd="sng" algn="ctr">
              <a:solidFill>
                <a:srgbClr val="0061B2">
                  <a:shade val="95000"/>
                  <a:satMod val="105000"/>
                </a:srgbClr>
              </a:solidFill>
              <a:prstDash val="sysDash"/>
            </a:ln>
            <a:effectLst/>
          </p:spPr>
        </p:cxnSp>
        <p:grpSp>
          <p:nvGrpSpPr>
            <p:cNvPr id="4" name="Group 192"/>
            <p:cNvGrpSpPr/>
            <p:nvPr/>
          </p:nvGrpSpPr>
          <p:grpSpPr>
            <a:xfrm>
              <a:off x="5419806" y="4291058"/>
              <a:ext cx="3248823" cy="261610"/>
              <a:chOff x="7308275" y="4648200"/>
              <a:chExt cx="3248823" cy="261610"/>
            </a:xfrm>
          </p:grpSpPr>
          <p:sp>
            <p:nvSpPr>
              <p:cNvPr id="194" name="Rounded Rectangle 193"/>
              <p:cNvSpPr/>
              <p:nvPr/>
            </p:nvSpPr>
            <p:spPr>
              <a:xfrm>
                <a:off x="7356698" y="4687980"/>
                <a:ext cx="3200400" cy="182880"/>
              </a:xfrm>
              <a:prstGeom prst="roundRect">
                <a:avLst/>
              </a:prstGeom>
              <a:solidFill>
                <a:srgbClr val="256DBC">
                  <a:lumMod val="20000"/>
                  <a:lumOff val="80000"/>
                </a:srgbClr>
              </a:solidFill>
              <a:ln w="38100" cap="flat" cmpd="sng" algn="ctr">
                <a:noFill/>
                <a:prstDash val="solid"/>
              </a:ln>
              <a:effectLst>
                <a:outerShdw blurRad="40000" dist="20000" dir="5400000" rotWithShape="0">
                  <a:srgbClr val="000000">
                    <a:alpha val="38000"/>
                  </a:srgbClr>
                </a:outerShdw>
              </a:effectLst>
            </p:spPr>
            <p:txBody>
              <a:bodyPr rtlCol="0" anchor="ctr"/>
              <a:lstStyle/>
              <a:p>
                <a:pPr algn="ctr">
                  <a:defRPr/>
                </a:pPr>
                <a:endParaRPr lang="en-US" sz="1400" kern="0" dirty="0">
                  <a:solidFill>
                    <a:srgbClr val="000000"/>
                  </a:solidFill>
                </a:endParaRPr>
              </a:p>
            </p:txBody>
          </p:sp>
          <p:sp>
            <p:nvSpPr>
              <p:cNvPr id="195" name="Rectangle 194"/>
              <p:cNvSpPr/>
              <p:nvPr/>
            </p:nvSpPr>
            <p:spPr>
              <a:xfrm>
                <a:off x="8410004" y="4648200"/>
                <a:ext cx="593432" cy="261610"/>
              </a:xfrm>
              <a:prstGeom prst="rect">
                <a:avLst/>
              </a:prstGeom>
            </p:spPr>
            <p:txBody>
              <a:bodyPr wrap="none">
                <a:spAutoFit/>
              </a:bodyPr>
              <a:lstStyle/>
              <a:p>
                <a:pPr>
                  <a:defRPr/>
                </a:pPr>
                <a:r>
                  <a:rPr lang="en-US" sz="1100" kern="0" dirty="0">
                    <a:solidFill>
                      <a:srgbClr val="0061B2">
                        <a:lumMod val="75000"/>
                      </a:srgbClr>
                    </a:solidFill>
                  </a:rPr>
                  <a:t>Feeling</a:t>
                </a:r>
                <a:endParaRPr lang="en-US" sz="1400" kern="0" dirty="0">
                  <a:solidFill>
                    <a:srgbClr val="0061B2">
                      <a:lumMod val="75000"/>
                    </a:srgbClr>
                  </a:solidFill>
                </a:endParaRPr>
              </a:p>
            </p:txBody>
          </p:sp>
          <p:sp>
            <p:nvSpPr>
              <p:cNvPr id="196" name="Rectangle 195"/>
              <p:cNvSpPr/>
              <p:nvPr/>
            </p:nvSpPr>
            <p:spPr>
              <a:xfrm>
                <a:off x="9426623" y="4648200"/>
                <a:ext cx="670376" cy="261610"/>
              </a:xfrm>
              <a:prstGeom prst="rect">
                <a:avLst/>
              </a:prstGeom>
            </p:spPr>
            <p:txBody>
              <a:bodyPr wrap="none">
                <a:spAutoFit/>
              </a:bodyPr>
              <a:lstStyle/>
              <a:p>
                <a:pPr>
                  <a:defRPr/>
                </a:pPr>
                <a:r>
                  <a:rPr lang="en-US" sz="1100" kern="0" dirty="0">
                    <a:solidFill>
                      <a:srgbClr val="0061B2">
                        <a:lumMod val="75000"/>
                      </a:srgbClr>
                    </a:solidFill>
                  </a:rPr>
                  <a:t>Location</a:t>
                </a:r>
                <a:endParaRPr lang="en-US" sz="1400" kern="0" dirty="0">
                  <a:solidFill>
                    <a:srgbClr val="0061B2">
                      <a:lumMod val="75000"/>
                    </a:srgbClr>
                  </a:solidFill>
                </a:endParaRPr>
              </a:p>
            </p:txBody>
          </p:sp>
          <p:sp>
            <p:nvSpPr>
              <p:cNvPr id="197" name="Rectangle 196"/>
              <p:cNvSpPr/>
              <p:nvPr/>
            </p:nvSpPr>
            <p:spPr>
              <a:xfrm>
                <a:off x="10096742" y="4648200"/>
                <a:ext cx="447558" cy="261610"/>
              </a:xfrm>
              <a:prstGeom prst="rect">
                <a:avLst/>
              </a:prstGeom>
            </p:spPr>
            <p:txBody>
              <a:bodyPr wrap="none">
                <a:spAutoFit/>
              </a:bodyPr>
              <a:lstStyle/>
              <a:p>
                <a:pPr>
                  <a:defRPr/>
                </a:pPr>
                <a:r>
                  <a:rPr lang="en-US" sz="1100" kern="0" dirty="0">
                    <a:solidFill>
                      <a:srgbClr val="0061B2">
                        <a:lumMod val="75000"/>
                      </a:srgbClr>
                    </a:solidFill>
                  </a:rPr>
                  <a:t>Why</a:t>
                </a:r>
                <a:endParaRPr lang="en-US" sz="1400" kern="0" dirty="0">
                  <a:solidFill>
                    <a:srgbClr val="0061B2">
                      <a:lumMod val="75000"/>
                    </a:srgbClr>
                  </a:solidFill>
                </a:endParaRPr>
              </a:p>
            </p:txBody>
          </p:sp>
          <p:sp>
            <p:nvSpPr>
              <p:cNvPr id="198" name="Rectangle 197"/>
              <p:cNvSpPr/>
              <p:nvPr/>
            </p:nvSpPr>
            <p:spPr>
              <a:xfrm>
                <a:off x="7308275" y="4648200"/>
                <a:ext cx="1135247" cy="261610"/>
              </a:xfrm>
              <a:prstGeom prst="rect">
                <a:avLst/>
              </a:prstGeom>
            </p:spPr>
            <p:txBody>
              <a:bodyPr wrap="none">
                <a:spAutoFit/>
              </a:bodyPr>
              <a:lstStyle/>
              <a:p>
                <a:pPr>
                  <a:defRPr/>
                </a:pPr>
                <a:r>
                  <a:rPr lang="en-US" sz="1100" kern="0" dirty="0">
                    <a:solidFill>
                      <a:srgbClr val="0061B2">
                        <a:lumMod val="75000"/>
                      </a:srgbClr>
                    </a:solidFill>
                  </a:rPr>
                  <a:t>Accompanied By</a:t>
                </a:r>
                <a:endParaRPr lang="en-US" sz="1400" kern="0" dirty="0">
                  <a:solidFill>
                    <a:srgbClr val="0061B2">
                      <a:lumMod val="75000"/>
                    </a:srgbClr>
                  </a:solidFill>
                </a:endParaRPr>
              </a:p>
            </p:txBody>
          </p:sp>
        </p:grpSp>
        <p:sp>
          <p:nvSpPr>
            <p:cNvPr id="199" name="Rectangle 198"/>
            <p:cNvSpPr/>
            <p:nvPr/>
          </p:nvSpPr>
          <p:spPr>
            <a:xfrm>
              <a:off x="4722130" y="2969186"/>
              <a:ext cx="4123943" cy="182880"/>
            </a:xfrm>
            <a:prstGeom prst="rect">
              <a:avLst/>
            </a:prstGeom>
            <a:solidFill>
              <a:srgbClr val="FFFFFF">
                <a:lumMod val="50000"/>
              </a:srgbClr>
            </a:solidFill>
            <a:ln w="25400" cap="flat" cmpd="sng" algn="ctr">
              <a:noFill/>
              <a:prstDash val="solid"/>
            </a:ln>
            <a:effectLst>
              <a:outerShdw blurRad="50800" dist="38100" dir="5400000" algn="t" rotWithShape="0">
                <a:prstClr val="black">
                  <a:alpha val="40000"/>
                </a:prstClr>
              </a:outerShdw>
            </a:effectLst>
          </p:spPr>
          <p:txBody>
            <a:bodyPr rtlCol="0" anchor="ctr"/>
            <a:lstStyle/>
            <a:p>
              <a:pPr algn="ctr">
                <a:defRPr/>
              </a:pPr>
              <a:r>
                <a:rPr lang="en-US" sz="1400" kern="0" dirty="0">
                  <a:solidFill>
                    <a:srgbClr val="FFFFFF"/>
                  </a:solidFill>
                </a:rPr>
                <a:t>Social Media Conversations</a:t>
              </a:r>
            </a:p>
          </p:txBody>
        </p:sp>
        <p:sp>
          <p:nvSpPr>
            <p:cNvPr id="200" name="Rectangle 199"/>
            <p:cNvSpPr/>
            <p:nvPr/>
          </p:nvSpPr>
          <p:spPr>
            <a:xfrm>
              <a:off x="478290" y="2969186"/>
              <a:ext cx="4123943" cy="182880"/>
            </a:xfrm>
            <a:prstGeom prst="rect">
              <a:avLst/>
            </a:prstGeom>
            <a:solidFill>
              <a:srgbClr val="FFFFFF">
                <a:lumMod val="50000"/>
              </a:srgbClr>
            </a:solidFill>
            <a:ln w="25400" cap="flat" cmpd="sng" algn="ctr">
              <a:noFill/>
              <a:prstDash val="solid"/>
            </a:ln>
            <a:effectLst>
              <a:outerShdw blurRad="50800" dist="38100" dir="5400000" algn="t" rotWithShape="0">
                <a:prstClr val="black">
                  <a:alpha val="40000"/>
                </a:prstClr>
              </a:outerShdw>
            </a:effectLst>
          </p:spPr>
          <p:txBody>
            <a:bodyPr rtlCol="0" anchor="ctr"/>
            <a:lstStyle/>
            <a:p>
              <a:pPr algn="ctr">
                <a:defRPr/>
              </a:pPr>
              <a:r>
                <a:rPr lang="en-US" sz="1400" kern="0" dirty="0">
                  <a:solidFill>
                    <a:srgbClr val="FFFFFF"/>
                  </a:solidFill>
                </a:rPr>
                <a:t>Survey</a:t>
              </a:r>
            </a:p>
          </p:txBody>
        </p:sp>
        <p:sp>
          <p:nvSpPr>
            <p:cNvPr id="201" name="Rectangle 200"/>
            <p:cNvSpPr/>
            <p:nvPr/>
          </p:nvSpPr>
          <p:spPr>
            <a:xfrm>
              <a:off x="4637079" y="4628867"/>
              <a:ext cx="4191001" cy="461665"/>
            </a:xfrm>
            <a:prstGeom prst="rect">
              <a:avLst/>
            </a:prstGeom>
          </p:spPr>
          <p:txBody>
            <a:bodyPr wrap="square">
              <a:spAutoFit/>
            </a:bodyPr>
            <a:lstStyle/>
            <a:p>
              <a:pPr algn="ctr">
                <a:defRPr/>
              </a:pPr>
              <a:r>
                <a:rPr lang="en-US" sz="1200" b="1" kern="0" dirty="0">
                  <a:solidFill>
                    <a:srgbClr val="339933"/>
                  </a:solidFill>
                </a:rPr>
                <a:t>Granular view of the areas identified through survey and independent validation</a:t>
              </a:r>
            </a:p>
          </p:txBody>
        </p:sp>
        <p:sp>
          <p:nvSpPr>
            <p:cNvPr id="202" name="Round Same Side Corner Rectangle 201"/>
            <p:cNvSpPr/>
            <p:nvPr/>
          </p:nvSpPr>
          <p:spPr>
            <a:xfrm flipV="1">
              <a:off x="8989327" y="3138711"/>
              <a:ext cx="3069844" cy="3166555"/>
            </a:xfrm>
            <a:prstGeom prst="round2SameRect">
              <a:avLst/>
            </a:prstGeom>
            <a:noFill/>
            <a:ln w="25400" cap="flat" cmpd="sng" algn="ctr">
              <a:solidFill>
                <a:srgbClr val="62CA9B"/>
              </a:solidFill>
              <a:prstDash val="solid"/>
            </a:ln>
            <a:effectLst/>
          </p:spPr>
          <p:txBody>
            <a:bodyPr rtlCol="0" anchor="ctr"/>
            <a:lstStyle/>
            <a:p>
              <a:pPr algn="ctr">
                <a:defRPr/>
              </a:pPr>
              <a:endParaRPr lang="en-US" kern="0">
                <a:solidFill>
                  <a:srgbClr val="FFFFFF"/>
                </a:solidFill>
              </a:endParaRPr>
            </a:p>
          </p:txBody>
        </p:sp>
        <p:sp>
          <p:nvSpPr>
            <p:cNvPr id="203" name="Rectangle 202"/>
            <p:cNvSpPr/>
            <p:nvPr/>
          </p:nvSpPr>
          <p:spPr>
            <a:xfrm>
              <a:off x="9021842" y="3181067"/>
              <a:ext cx="3052111" cy="3000821"/>
            </a:xfrm>
            <a:prstGeom prst="rect">
              <a:avLst/>
            </a:prstGeom>
          </p:spPr>
          <p:txBody>
            <a:bodyPr wrap="square">
              <a:spAutoFit/>
            </a:bodyPr>
            <a:lstStyle/>
            <a:p>
              <a:pPr algn="ctr" fontAlgn="base">
                <a:spcBef>
                  <a:spcPts val="600"/>
                </a:spcBef>
                <a:spcAft>
                  <a:spcPct val="0"/>
                </a:spcAft>
                <a:buClr>
                  <a:srgbClr val="FFFFFF"/>
                </a:buClr>
              </a:pPr>
              <a:r>
                <a:rPr lang="en-IN" sz="1200" b="1" dirty="0">
                  <a:solidFill>
                    <a:srgbClr val="339933"/>
                  </a:solidFill>
                </a:rPr>
                <a:t>Targeted insights providing a quantified imagery of the field of interest </a:t>
              </a:r>
            </a:p>
            <a:p>
              <a:pPr algn="ctr" fontAlgn="base">
                <a:spcBef>
                  <a:spcPts val="600"/>
                </a:spcBef>
                <a:spcAft>
                  <a:spcPct val="0"/>
                </a:spcAft>
                <a:buClr>
                  <a:srgbClr val="FFFFFF"/>
                </a:buClr>
              </a:pPr>
              <a:endParaRPr lang="en-IN" sz="1200" b="1" dirty="0">
                <a:solidFill>
                  <a:srgbClr val="339933"/>
                </a:solidFill>
              </a:endParaRPr>
            </a:p>
            <a:p>
              <a:pPr fontAlgn="base">
                <a:spcBef>
                  <a:spcPts val="600"/>
                </a:spcBef>
                <a:spcAft>
                  <a:spcPct val="0"/>
                </a:spcAft>
                <a:buClr>
                  <a:srgbClr val="FFC000"/>
                </a:buClr>
              </a:pPr>
              <a:endParaRPr lang="en-IN" sz="1200" dirty="0">
                <a:solidFill>
                  <a:prstClr val="black"/>
                </a:solidFill>
              </a:endParaRPr>
            </a:p>
            <a:p>
              <a:pPr fontAlgn="base">
                <a:spcBef>
                  <a:spcPts val="600"/>
                </a:spcBef>
                <a:spcAft>
                  <a:spcPct val="0"/>
                </a:spcAft>
                <a:buClr>
                  <a:srgbClr val="FFC000"/>
                </a:buClr>
              </a:pPr>
              <a:endParaRPr lang="en-IN" sz="1200" dirty="0">
                <a:solidFill>
                  <a:prstClr val="black"/>
                </a:solidFill>
              </a:endParaRPr>
            </a:p>
            <a:p>
              <a:pPr fontAlgn="base">
                <a:spcBef>
                  <a:spcPts val="600"/>
                </a:spcBef>
                <a:spcAft>
                  <a:spcPct val="0"/>
                </a:spcAft>
                <a:buClr>
                  <a:srgbClr val="FFC000"/>
                </a:buClr>
              </a:pPr>
              <a:endParaRPr lang="en-IN" sz="1200" dirty="0">
                <a:solidFill>
                  <a:prstClr val="black"/>
                </a:solidFill>
              </a:endParaRPr>
            </a:p>
            <a:p>
              <a:pPr fontAlgn="base">
                <a:spcBef>
                  <a:spcPts val="600"/>
                </a:spcBef>
                <a:spcAft>
                  <a:spcPct val="0"/>
                </a:spcAft>
                <a:buClr>
                  <a:srgbClr val="FFC000"/>
                </a:buClr>
              </a:pPr>
              <a:endParaRPr lang="en-IN" sz="1200" dirty="0">
                <a:solidFill>
                  <a:prstClr val="black"/>
                </a:solidFill>
              </a:endParaRPr>
            </a:p>
            <a:p>
              <a:pPr fontAlgn="base">
                <a:spcBef>
                  <a:spcPts val="600"/>
                </a:spcBef>
                <a:spcAft>
                  <a:spcPct val="0"/>
                </a:spcAft>
                <a:buClr>
                  <a:srgbClr val="FFC000"/>
                </a:buClr>
              </a:pPr>
              <a:endParaRPr lang="en-IN" sz="1200" dirty="0">
                <a:solidFill>
                  <a:prstClr val="black"/>
                </a:solidFill>
              </a:endParaRPr>
            </a:p>
            <a:p>
              <a:pPr fontAlgn="base">
                <a:spcBef>
                  <a:spcPts val="600"/>
                </a:spcBef>
                <a:spcAft>
                  <a:spcPct val="0"/>
                </a:spcAft>
                <a:buClr>
                  <a:srgbClr val="FFC000"/>
                </a:buClr>
              </a:pPr>
              <a:endParaRPr lang="en-IN" sz="1200" dirty="0">
                <a:solidFill>
                  <a:prstClr val="black"/>
                </a:solidFill>
              </a:endParaRPr>
            </a:p>
            <a:p>
              <a:pPr fontAlgn="base">
                <a:spcBef>
                  <a:spcPts val="600"/>
                </a:spcBef>
                <a:spcAft>
                  <a:spcPct val="0"/>
                </a:spcAft>
                <a:buClr>
                  <a:srgbClr val="FFC000"/>
                </a:buClr>
              </a:pPr>
              <a:endParaRPr lang="en-IN" sz="700" dirty="0">
                <a:solidFill>
                  <a:prstClr val="black"/>
                </a:solidFill>
              </a:endParaRPr>
            </a:p>
            <a:p>
              <a:pPr marL="285750" indent="-285750" fontAlgn="base">
                <a:spcBef>
                  <a:spcPts val="600"/>
                </a:spcBef>
                <a:spcAft>
                  <a:spcPct val="0"/>
                </a:spcAft>
                <a:buClr>
                  <a:srgbClr val="FFC000"/>
                </a:buClr>
                <a:buFont typeface="Wingdings" pitchFamily="2" charset="2"/>
                <a:buChar char="ü"/>
              </a:pPr>
              <a:r>
                <a:rPr lang="en-IN" sz="1200" dirty="0">
                  <a:solidFill>
                    <a:prstClr val="black"/>
                  </a:solidFill>
                </a:rPr>
                <a:t>Optimized brand imagery and messaging</a:t>
              </a:r>
            </a:p>
            <a:p>
              <a:pPr marL="285750" indent="-285750" fontAlgn="base">
                <a:spcBef>
                  <a:spcPts val="600"/>
                </a:spcBef>
                <a:spcAft>
                  <a:spcPct val="0"/>
                </a:spcAft>
                <a:buClr>
                  <a:srgbClr val="FFC000"/>
                </a:buClr>
                <a:buFont typeface="Wingdings" pitchFamily="2" charset="2"/>
                <a:buChar char="ü"/>
              </a:pPr>
              <a:r>
                <a:rPr lang="en-IN" sz="1200" dirty="0">
                  <a:solidFill>
                    <a:prstClr val="black"/>
                  </a:solidFill>
                </a:rPr>
                <a:t>High impact marketing decisions </a:t>
              </a:r>
            </a:p>
          </p:txBody>
        </p:sp>
        <p:sp>
          <p:nvSpPr>
            <p:cNvPr id="210" name="Down Arrow 209"/>
            <p:cNvSpPr/>
            <p:nvPr/>
          </p:nvSpPr>
          <p:spPr>
            <a:xfrm>
              <a:off x="2483130" y="2719034"/>
              <a:ext cx="181600" cy="228600"/>
            </a:xfrm>
            <a:prstGeom prst="downArrow">
              <a:avLst/>
            </a:prstGeom>
            <a:solidFill>
              <a:srgbClr val="FFFFFF"/>
            </a:solidFill>
            <a:ln w="25400" cap="flat" cmpd="sng" algn="ctr">
              <a:solidFill>
                <a:srgbClr val="62CA9B"/>
              </a:solidFill>
              <a:prstDash val="solid"/>
            </a:ln>
            <a:effectLst/>
          </p:spPr>
          <p:txBody>
            <a:bodyPr rtlCol="0" anchor="ctr"/>
            <a:lstStyle/>
            <a:p>
              <a:pPr algn="ctr">
                <a:defRPr/>
              </a:pPr>
              <a:endParaRPr lang="en-US" kern="0">
                <a:solidFill>
                  <a:srgbClr val="FFFFFF"/>
                </a:solidFill>
              </a:endParaRPr>
            </a:p>
          </p:txBody>
        </p:sp>
        <p:sp>
          <p:nvSpPr>
            <p:cNvPr id="211" name="Down Arrow 210"/>
            <p:cNvSpPr/>
            <p:nvPr/>
          </p:nvSpPr>
          <p:spPr>
            <a:xfrm>
              <a:off x="6460129" y="2719034"/>
              <a:ext cx="181600" cy="228600"/>
            </a:xfrm>
            <a:prstGeom prst="downArrow">
              <a:avLst/>
            </a:prstGeom>
            <a:solidFill>
              <a:srgbClr val="FFFFFF"/>
            </a:solidFill>
            <a:ln w="25400" cap="flat" cmpd="sng" algn="ctr">
              <a:solidFill>
                <a:srgbClr val="62CA9B"/>
              </a:solidFill>
              <a:prstDash val="solid"/>
            </a:ln>
            <a:effectLst/>
          </p:spPr>
          <p:txBody>
            <a:bodyPr rtlCol="0" anchor="ctr"/>
            <a:lstStyle/>
            <a:p>
              <a:pPr algn="ctr">
                <a:defRPr/>
              </a:pPr>
              <a:endParaRPr lang="en-US" kern="0">
                <a:solidFill>
                  <a:srgbClr val="FFFFFF"/>
                </a:solidFill>
              </a:endParaRPr>
            </a:p>
          </p:txBody>
        </p:sp>
        <p:sp>
          <p:nvSpPr>
            <p:cNvPr id="212" name="Down Arrow 211"/>
            <p:cNvSpPr/>
            <p:nvPr/>
          </p:nvSpPr>
          <p:spPr>
            <a:xfrm>
              <a:off x="10457096" y="2719034"/>
              <a:ext cx="181600" cy="228600"/>
            </a:xfrm>
            <a:prstGeom prst="downArrow">
              <a:avLst/>
            </a:prstGeom>
            <a:solidFill>
              <a:srgbClr val="FFFFFF"/>
            </a:solidFill>
            <a:ln w="25400" cap="flat" cmpd="sng" algn="ctr">
              <a:solidFill>
                <a:srgbClr val="62CA9B"/>
              </a:solidFill>
              <a:prstDash val="solid"/>
            </a:ln>
            <a:effectLst/>
          </p:spPr>
          <p:txBody>
            <a:bodyPr rtlCol="0" anchor="ctr"/>
            <a:lstStyle/>
            <a:p>
              <a:pPr algn="ctr">
                <a:defRPr/>
              </a:pPr>
              <a:endParaRPr lang="en-US" kern="0">
                <a:solidFill>
                  <a:srgbClr val="FFFFFF"/>
                </a:solidFill>
              </a:endParaRPr>
            </a:p>
          </p:txBody>
        </p:sp>
        <p:sp>
          <p:nvSpPr>
            <p:cNvPr id="218" name="Rectangle 217"/>
            <p:cNvSpPr/>
            <p:nvPr/>
          </p:nvSpPr>
          <p:spPr>
            <a:xfrm>
              <a:off x="9820513" y="2673265"/>
              <a:ext cx="644727" cy="244682"/>
            </a:xfrm>
            <a:prstGeom prst="rect">
              <a:avLst/>
            </a:prstGeom>
          </p:spPr>
          <p:txBody>
            <a:bodyPr wrap="none">
              <a:spAutoFit/>
            </a:bodyPr>
            <a:lstStyle/>
            <a:p>
              <a:pPr algn="ctr" defTabSz="444500">
                <a:lnSpc>
                  <a:spcPct val="90000"/>
                </a:lnSpc>
                <a:spcBef>
                  <a:spcPct val="0"/>
                </a:spcBef>
                <a:spcAft>
                  <a:spcPct val="35000"/>
                </a:spcAft>
              </a:pPr>
              <a:r>
                <a:rPr lang="en-US" sz="1100" dirty="0">
                  <a:solidFill>
                    <a:srgbClr val="000000"/>
                  </a:solidFill>
                </a:rPr>
                <a:t>Analysis</a:t>
              </a:r>
            </a:p>
          </p:txBody>
        </p:sp>
        <p:sp>
          <p:nvSpPr>
            <p:cNvPr id="219" name="Rectangle 218"/>
            <p:cNvSpPr/>
            <p:nvPr/>
          </p:nvSpPr>
          <p:spPr>
            <a:xfrm>
              <a:off x="8990436" y="2969189"/>
              <a:ext cx="3083519" cy="186245"/>
            </a:xfrm>
            <a:prstGeom prst="rect">
              <a:avLst/>
            </a:prstGeom>
            <a:solidFill>
              <a:srgbClr val="FFFFFF">
                <a:lumMod val="50000"/>
              </a:srgbClr>
            </a:solidFill>
            <a:ln w="25400" cap="flat" cmpd="sng" algn="ctr">
              <a:noFill/>
              <a:prstDash val="solid"/>
            </a:ln>
            <a:effectLst>
              <a:outerShdw blurRad="50800" dist="38100" dir="5400000" algn="t" rotWithShape="0">
                <a:prstClr val="black">
                  <a:alpha val="40000"/>
                </a:prstClr>
              </a:outerShdw>
            </a:effectLst>
          </p:spPr>
          <p:txBody>
            <a:bodyPr rtlCol="0" anchor="ctr"/>
            <a:lstStyle/>
            <a:p>
              <a:pPr algn="ctr">
                <a:defRPr/>
              </a:pPr>
              <a:r>
                <a:rPr lang="en-US" sz="1400" kern="0" dirty="0">
                  <a:solidFill>
                    <a:srgbClr val="FFFFFF"/>
                  </a:solidFill>
                </a:rPr>
                <a:t>Outcome</a:t>
              </a:r>
            </a:p>
          </p:txBody>
        </p:sp>
        <p:pic>
          <p:nvPicPr>
            <p:cNvPr id="220" name="Picture 2" descr="http://tctechcrunch2011.files.wordpress.com/2011/03/radian6.png"/>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16582" y="3913134"/>
              <a:ext cx="657485" cy="211856"/>
            </a:xfrm>
            <a:prstGeom prst="rect">
              <a:avLst/>
            </a:prstGeom>
            <a:noFill/>
            <a:extLst>
              <a:ext uri="{909E8E84-426E-40DD-AFC4-6F175D3DCCD1}">
                <a14:hiddenFill xmlns:a14="http://schemas.microsoft.com/office/drawing/2010/main">
                  <a:solidFill>
                    <a:srgbClr val="FFFFFF"/>
                  </a:solidFill>
                </a14:hiddenFill>
              </a:ext>
            </a:extLst>
          </p:spPr>
        </p:pic>
        <p:pic>
          <p:nvPicPr>
            <p:cNvPr id="221" name="Picture 2" descr="http://www.growupstrong.com/images/products/GoldenGrahamsS_Bowl.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086609" y="3943067"/>
              <a:ext cx="1188720" cy="908577"/>
            </a:xfrm>
            <a:prstGeom prst="rect">
              <a:avLst/>
            </a:prstGeom>
            <a:noFill/>
            <a:extLst>
              <a:ext uri="{909E8E84-426E-40DD-AFC4-6F175D3DCCD1}">
                <a14:hiddenFill xmlns:a14="http://schemas.microsoft.com/office/drawing/2010/main">
                  <a:solidFill>
                    <a:srgbClr val="FFFFFF"/>
                  </a:solidFill>
                </a14:hiddenFill>
              </a:ext>
            </a:extLst>
          </p:spPr>
        </p:pic>
        <p:sp>
          <p:nvSpPr>
            <p:cNvPr id="222" name="Rectangle 221"/>
            <p:cNvSpPr/>
            <p:nvPr/>
          </p:nvSpPr>
          <p:spPr>
            <a:xfrm>
              <a:off x="9399782" y="4552664"/>
              <a:ext cx="1183337" cy="438582"/>
            </a:xfrm>
            <a:prstGeom prst="rect">
              <a:avLst/>
            </a:prstGeom>
          </p:spPr>
          <p:txBody>
            <a:bodyPr wrap="none">
              <a:spAutoFit/>
            </a:bodyPr>
            <a:lstStyle/>
            <a:p>
              <a:pPr algn="ctr"/>
              <a:r>
                <a:rPr lang="en-IN" sz="1200" dirty="0">
                  <a:solidFill>
                    <a:srgbClr val="FF3300"/>
                  </a:solidFill>
                </a:rPr>
                <a:t>Tasty</a:t>
              </a:r>
            </a:p>
            <a:p>
              <a:pPr algn="ctr"/>
              <a:r>
                <a:rPr lang="en-IN" sz="1050" i="1" dirty="0">
                  <a:solidFill>
                    <a:srgbClr val="000000"/>
                  </a:solidFill>
                </a:rPr>
                <a:t>Product Attributes</a:t>
              </a:r>
            </a:p>
          </p:txBody>
        </p:sp>
        <p:sp>
          <p:nvSpPr>
            <p:cNvPr id="223" name="Rectangle 222"/>
            <p:cNvSpPr/>
            <p:nvPr/>
          </p:nvSpPr>
          <p:spPr>
            <a:xfrm>
              <a:off x="10818132" y="4476464"/>
              <a:ext cx="1260281" cy="477054"/>
            </a:xfrm>
            <a:prstGeom prst="rect">
              <a:avLst/>
            </a:prstGeom>
          </p:spPr>
          <p:txBody>
            <a:bodyPr wrap="none">
              <a:spAutoFit/>
            </a:bodyPr>
            <a:lstStyle/>
            <a:p>
              <a:pPr>
                <a:defRPr/>
              </a:pPr>
              <a:r>
                <a:rPr lang="en-IN" sz="1400" kern="0" dirty="0">
                  <a:solidFill>
                    <a:srgbClr val="FF3300"/>
                  </a:solidFill>
                </a:rPr>
                <a:t> </a:t>
              </a:r>
              <a:r>
                <a:rPr lang="en-IN" sz="1200" kern="0" dirty="0">
                  <a:solidFill>
                    <a:srgbClr val="FF3300"/>
                  </a:solidFill>
                </a:rPr>
                <a:t>Happy</a:t>
              </a:r>
            </a:p>
            <a:p>
              <a:pPr>
                <a:defRPr/>
              </a:pPr>
              <a:r>
                <a:rPr lang="en-IN" sz="1100" i="1" kern="0" dirty="0">
                  <a:solidFill>
                    <a:srgbClr val="000000"/>
                  </a:solidFill>
                </a:rPr>
                <a:t>Emotional Connect</a:t>
              </a:r>
              <a:endParaRPr lang="en-US" sz="1600" i="1" kern="0" dirty="0">
                <a:solidFill>
                  <a:sysClr val="windowText" lastClr="000000"/>
                </a:solidFill>
              </a:endParaRPr>
            </a:p>
          </p:txBody>
        </p:sp>
        <p:sp>
          <p:nvSpPr>
            <p:cNvPr id="224" name="Rectangle 223"/>
            <p:cNvSpPr/>
            <p:nvPr/>
          </p:nvSpPr>
          <p:spPr>
            <a:xfrm>
              <a:off x="9158357" y="3790667"/>
              <a:ext cx="1202572" cy="461665"/>
            </a:xfrm>
            <a:prstGeom prst="rect">
              <a:avLst/>
            </a:prstGeom>
          </p:spPr>
          <p:txBody>
            <a:bodyPr wrap="none">
              <a:spAutoFit/>
            </a:bodyPr>
            <a:lstStyle/>
            <a:p>
              <a:pPr algn="r">
                <a:defRPr/>
              </a:pPr>
              <a:r>
                <a:rPr lang="en-IN" sz="1400" kern="0" dirty="0">
                  <a:solidFill>
                    <a:srgbClr val="FF3300"/>
                  </a:solidFill>
                </a:rPr>
                <a:t> </a:t>
              </a:r>
              <a:r>
                <a:rPr lang="en-IN" sz="1200" kern="0" dirty="0">
                  <a:solidFill>
                    <a:srgbClr val="FF3300"/>
                  </a:solidFill>
                </a:rPr>
                <a:t>Healthy</a:t>
              </a:r>
              <a:endParaRPr lang="en-IN" sz="1200" kern="0" dirty="0">
                <a:solidFill>
                  <a:srgbClr val="000000"/>
                </a:solidFill>
              </a:endParaRPr>
            </a:p>
            <a:p>
              <a:pPr algn="r">
                <a:defRPr/>
              </a:pPr>
              <a:r>
                <a:rPr lang="en-IN" sz="1000" i="1" kern="0" dirty="0">
                  <a:solidFill>
                    <a:srgbClr val="000000"/>
                  </a:solidFill>
                </a:rPr>
                <a:t>Functional Benefits </a:t>
              </a:r>
              <a:endParaRPr lang="en-US" sz="1200" i="1" kern="0" dirty="0">
                <a:solidFill>
                  <a:sysClr val="windowText" lastClr="000000"/>
                </a:solidFill>
              </a:endParaRPr>
            </a:p>
          </p:txBody>
        </p:sp>
        <p:sp>
          <p:nvSpPr>
            <p:cNvPr id="225" name="Up Arrow 224"/>
            <p:cNvSpPr/>
            <p:nvPr/>
          </p:nvSpPr>
          <p:spPr>
            <a:xfrm>
              <a:off x="9490071" y="3848720"/>
              <a:ext cx="152400" cy="176150"/>
            </a:xfrm>
            <a:prstGeom prst="upArrow">
              <a:avLst/>
            </a:prstGeom>
            <a:solidFill>
              <a:srgbClr val="339933"/>
            </a:solidFill>
            <a:ln w="25400" cap="flat" cmpd="sng" algn="ctr">
              <a:noFill/>
              <a:prstDash val="solid"/>
            </a:ln>
            <a:effectLst/>
          </p:spPr>
          <p:txBody>
            <a:bodyPr rtlCol="0" anchor="ctr"/>
            <a:lstStyle/>
            <a:p>
              <a:pPr algn="ctr">
                <a:defRPr/>
              </a:pPr>
              <a:endParaRPr lang="en-US" kern="0">
                <a:solidFill>
                  <a:srgbClr val="FFFFFF"/>
                </a:solidFill>
              </a:endParaRPr>
            </a:p>
          </p:txBody>
        </p:sp>
        <p:sp>
          <p:nvSpPr>
            <p:cNvPr id="226" name="Up Arrow 225"/>
            <p:cNvSpPr/>
            <p:nvPr/>
          </p:nvSpPr>
          <p:spPr>
            <a:xfrm>
              <a:off x="9497532" y="4596207"/>
              <a:ext cx="152400" cy="176150"/>
            </a:xfrm>
            <a:prstGeom prst="upArrow">
              <a:avLst/>
            </a:prstGeom>
            <a:solidFill>
              <a:srgbClr val="339933"/>
            </a:solidFill>
            <a:ln w="25400" cap="flat" cmpd="sng" algn="ctr">
              <a:noFill/>
              <a:prstDash val="solid"/>
            </a:ln>
            <a:effectLst/>
          </p:spPr>
          <p:txBody>
            <a:bodyPr rtlCol="0" anchor="ctr"/>
            <a:lstStyle/>
            <a:p>
              <a:pPr algn="ctr">
                <a:defRPr/>
              </a:pPr>
              <a:endParaRPr lang="en-US" kern="0">
                <a:solidFill>
                  <a:srgbClr val="FFFFFF"/>
                </a:solidFill>
              </a:endParaRPr>
            </a:p>
          </p:txBody>
        </p:sp>
        <p:sp>
          <p:nvSpPr>
            <p:cNvPr id="227" name="Up Arrow 226"/>
            <p:cNvSpPr/>
            <p:nvPr/>
          </p:nvSpPr>
          <p:spPr>
            <a:xfrm>
              <a:off x="11649074" y="4538150"/>
              <a:ext cx="152400" cy="176150"/>
            </a:xfrm>
            <a:prstGeom prst="upArrow">
              <a:avLst/>
            </a:prstGeom>
            <a:solidFill>
              <a:srgbClr val="339933"/>
            </a:solidFill>
            <a:ln w="25400" cap="flat" cmpd="sng" algn="ctr">
              <a:noFill/>
              <a:prstDash val="solid"/>
            </a:ln>
            <a:effectLst/>
          </p:spPr>
          <p:txBody>
            <a:bodyPr rtlCol="0" anchor="ctr"/>
            <a:lstStyle/>
            <a:p>
              <a:pPr algn="ctr">
                <a:defRPr/>
              </a:pPr>
              <a:endParaRPr lang="en-US" kern="0">
                <a:solidFill>
                  <a:srgbClr val="FFFFFF"/>
                </a:solidFill>
              </a:endParaRPr>
            </a:p>
          </p:txBody>
        </p:sp>
        <p:sp>
          <p:nvSpPr>
            <p:cNvPr id="228" name="Rectangle 227"/>
            <p:cNvSpPr/>
            <p:nvPr/>
          </p:nvSpPr>
          <p:spPr>
            <a:xfrm>
              <a:off x="10847106" y="3790664"/>
              <a:ext cx="1103187" cy="477054"/>
            </a:xfrm>
            <a:prstGeom prst="rect">
              <a:avLst/>
            </a:prstGeom>
          </p:spPr>
          <p:txBody>
            <a:bodyPr wrap="none">
              <a:spAutoFit/>
            </a:bodyPr>
            <a:lstStyle/>
            <a:p>
              <a:pPr>
                <a:defRPr/>
              </a:pPr>
              <a:r>
                <a:rPr lang="en-IN" sz="1400" kern="0" dirty="0">
                  <a:solidFill>
                    <a:srgbClr val="FF3300"/>
                  </a:solidFill>
                </a:rPr>
                <a:t> </a:t>
              </a:r>
              <a:r>
                <a:rPr lang="en-IN" sz="1200" kern="0" dirty="0">
                  <a:solidFill>
                    <a:srgbClr val="FF3300"/>
                  </a:solidFill>
                </a:rPr>
                <a:t>Home</a:t>
              </a:r>
            </a:p>
            <a:p>
              <a:pPr>
                <a:defRPr/>
              </a:pPr>
              <a:r>
                <a:rPr lang="en-IN" sz="1100" kern="0" dirty="0">
                  <a:solidFill>
                    <a:srgbClr val="000000"/>
                  </a:solidFill>
                </a:rPr>
                <a:t> </a:t>
              </a:r>
              <a:r>
                <a:rPr lang="en-IN" sz="1100" i="1" kern="0" dirty="0">
                  <a:solidFill>
                    <a:srgbClr val="000000"/>
                  </a:solidFill>
                </a:rPr>
                <a:t>Spatial Connect</a:t>
              </a:r>
              <a:endParaRPr lang="en-US" sz="1600" i="1" kern="0" dirty="0">
                <a:solidFill>
                  <a:sysClr val="windowText" lastClr="000000"/>
                </a:solidFill>
              </a:endParaRPr>
            </a:p>
          </p:txBody>
        </p:sp>
        <p:sp>
          <p:nvSpPr>
            <p:cNvPr id="229" name="Up Arrow 228"/>
            <p:cNvSpPr/>
            <p:nvPr/>
          </p:nvSpPr>
          <p:spPr>
            <a:xfrm>
              <a:off x="11654022" y="3857348"/>
              <a:ext cx="152400" cy="176150"/>
            </a:xfrm>
            <a:prstGeom prst="upArrow">
              <a:avLst/>
            </a:prstGeom>
            <a:solidFill>
              <a:srgbClr val="339933"/>
            </a:solidFill>
            <a:ln w="25400" cap="flat" cmpd="sng" algn="ctr">
              <a:noFill/>
              <a:prstDash val="solid"/>
            </a:ln>
            <a:effectLst/>
          </p:spPr>
          <p:txBody>
            <a:bodyPr rtlCol="0" anchor="ctr"/>
            <a:lstStyle/>
            <a:p>
              <a:pPr algn="ctr">
                <a:defRPr/>
              </a:pPr>
              <a:endParaRPr lang="en-US" kern="0">
                <a:solidFill>
                  <a:srgbClr val="FFFFFF"/>
                </a:solidFill>
              </a:endParaRPr>
            </a:p>
          </p:txBody>
        </p:sp>
        <p:sp>
          <p:nvSpPr>
            <p:cNvPr id="230" name="Left Brace 229"/>
            <p:cNvSpPr/>
            <p:nvPr/>
          </p:nvSpPr>
          <p:spPr>
            <a:xfrm rot="16200000">
              <a:off x="10391073" y="3989120"/>
              <a:ext cx="365760" cy="2559650"/>
            </a:xfrm>
            <a:prstGeom prst="leftBrace">
              <a:avLst/>
            </a:prstGeom>
            <a:noFill/>
            <a:ln w="9525" cap="flat" cmpd="sng" algn="ctr">
              <a:solidFill>
                <a:srgbClr val="0061B2">
                  <a:shade val="95000"/>
                  <a:satMod val="105000"/>
                </a:srgbClr>
              </a:solidFill>
              <a:prstDash val="solid"/>
            </a:ln>
            <a:effectLst/>
          </p:spPr>
          <p:txBody>
            <a:bodyPr rtlCol="0" anchor="ctr"/>
            <a:lstStyle/>
            <a:p>
              <a:pPr algn="ctr">
                <a:defRPr/>
              </a:pPr>
              <a:endParaRPr lang="en-US" kern="0">
                <a:solidFill>
                  <a:srgbClr val="000000"/>
                </a:solidFill>
              </a:endParaRPr>
            </a:p>
          </p:txBody>
        </p:sp>
        <p:sp>
          <p:nvSpPr>
            <p:cNvPr id="231" name="Rectangle 230"/>
            <p:cNvSpPr/>
            <p:nvPr/>
          </p:nvSpPr>
          <p:spPr>
            <a:xfrm>
              <a:off x="9304515" y="5060748"/>
              <a:ext cx="2504212" cy="253916"/>
            </a:xfrm>
            <a:prstGeom prst="rect">
              <a:avLst/>
            </a:prstGeom>
          </p:spPr>
          <p:txBody>
            <a:bodyPr wrap="none">
              <a:spAutoFit/>
            </a:bodyPr>
            <a:lstStyle/>
            <a:p>
              <a:pPr algn="ctr"/>
              <a:r>
                <a:rPr lang="en-IN" sz="1050" i="1" dirty="0">
                  <a:solidFill>
                    <a:srgbClr val="000000"/>
                  </a:solidFill>
                </a:rPr>
                <a:t>Quantitative drill down of Brand attributes</a:t>
              </a:r>
            </a:p>
          </p:txBody>
        </p:sp>
        <p:sp>
          <p:nvSpPr>
            <p:cNvPr id="234" name="Rectangle 233"/>
            <p:cNvSpPr/>
            <p:nvPr/>
          </p:nvSpPr>
          <p:spPr>
            <a:xfrm>
              <a:off x="779842" y="6485467"/>
              <a:ext cx="11064240" cy="276999"/>
            </a:xfrm>
            <a:prstGeom prst="rect">
              <a:avLst/>
            </a:prstGeom>
            <a:solidFill>
              <a:schemeClr val="accent6">
                <a:lumMod val="20000"/>
                <a:lumOff val="80000"/>
              </a:schemeClr>
            </a:solidFill>
          </p:spPr>
          <p:txBody>
            <a:bodyPr wrap="square">
              <a:spAutoFit/>
            </a:bodyPr>
            <a:lstStyle/>
            <a:p>
              <a:pPr algn="ctr"/>
              <a:r>
                <a:rPr lang="en-US" sz="1200" b="1" kern="0" dirty="0">
                  <a:solidFill>
                    <a:srgbClr val="000000"/>
                  </a:solidFill>
                </a:rPr>
                <a:t>User generated conversations on social media once analyzed in-depth give an unbiased perspective and add value to survey results </a:t>
              </a:r>
            </a:p>
          </p:txBody>
        </p:sp>
      </p:grpSp>
      <p:sp>
        <p:nvSpPr>
          <p:cNvPr id="65" name="Title 1"/>
          <p:cNvSpPr txBox="1">
            <a:spLocks/>
          </p:cNvSpPr>
          <p:nvPr/>
        </p:nvSpPr>
        <p:spPr>
          <a:xfrm>
            <a:off x="233292" y="69238"/>
            <a:ext cx="11358671" cy="750012"/>
          </a:xfrm>
          <a:prstGeom prst="rect">
            <a:avLst/>
          </a:prstGeom>
        </p:spPr>
        <p:txBody>
          <a:bodyPr vert="horz" lIns="0" tIns="0" rIns="0" bIns="0" rtlCol="0" anchor="ctr" anchorCtr="0">
            <a:noAutofit/>
          </a:bodyPr>
          <a:lstStyle>
            <a:defPPr>
              <a:defRPr lang="de-DE"/>
            </a:defPPr>
            <a:lvl1pPr>
              <a:lnSpc>
                <a:spcPct val="100000"/>
              </a:lnSpc>
              <a:spcBef>
                <a:spcPct val="0"/>
              </a:spcBef>
              <a:buNone/>
              <a:defRPr sz="2800" b="1">
                <a:solidFill>
                  <a:schemeClr val="accent4">
                    <a:lumMod val="75000"/>
                  </a:schemeClr>
                </a:solidFill>
                <a:latin typeface="+mj-lt"/>
                <a:ea typeface="+mj-ea"/>
                <a:cs typeface="+mj-cs"/>
              </a:defRPr>
            </a:lvl1pPr>
          </a:lstStyle>
          <a:p>
            <a:r>
              <a:rPr lang="en-US" dirty="0">
                <a:solidFill>
                  <a:srgbClr val="808080">
                    <a:lumMod val="75000"/>
                  </a:srgbClr>
                </a:solidFill>
              </a:rPr>
              <a:t>Case Study:</a:t>
            </a:r>
          </a:p>
          <a:p>
            <a:r>
              <a:rPr lang="en-US" dirty="0">
                <a:solidFill>
                  <a:srgbClr val="808080">
                    <a:lumMod val="75000"/>
                  </a:srgbClr>
                </a:solidFill>
              </a:rPr>
              <a:t>Opportunity Spaces: Social Media Analysis</a:t>
            </a:r>
          </a:p>
        </p:txBody>
      </p:sp>
      <p:sp>
        <p:nvSpPr>
          <p:cNvPr id="5" name="Slide Number Placeholder 4"/>
          <p:cNvSpPr>
            <a:spLocks noGrp="1"/>
          </p:cNvSpPr>
          <p:nvPr>
            <p:ph type="sldNum" sz="quarter" idx="12"/>
          </p:nvPr>
        </p:nvSpPr>
        <p:spPr/>
        <p:txBody>
          <a:bodyPr/>
          <a:lstStyle/>
          <a:p>
            <a:fld id="{9DC1E638-3F78-4E0D-883A-B278700C48C0}" type="slidenum">
              <a:rPr lang="de-DE" smtClean="0">
                <a:solidFill>
                  <a:prstClr val="black">
                    <a:tint val="75000"/>
                  </a:prstClr>
                </a:solidFill>
              </a:rPr>
              <a:pPr/>
              <a:t>11</a:t>
            </a:fld>
            <a:endParaRPr lang="de-DE" dirty="0">
              <a:solidFill>
                <a:prstClr val="black">
                  <a:tint val="75000"/>
                </a:prstClr>
              </a:solidFill>
            </a:endParaRPr>
          </a:p>
        </p:txBody>
      </p:sp>
      <p:sp>
        <p:nvSpPr>
          <p:cNvPr id="66" name="TextBox 65"/>
          <p:cNvSpPr txBox="1"/>
          <p:nvPr/>
        </p:nvSpPr>
        <p:spPr>
          <a:xfrm>
            <a:off x="794" y="6536351"/>
            <a:ext cx="1703872" cy="307777"/>
          </a:xfrm>
          <a:prstGeom prst="rect">
            <a:avLst/>
          </a:prstGeom>
          <a:grpFill/>
          <a:ln>
            <a:noFill/>
          </a:ln>
        </p:spPr>
        <p:txBody>
          <a:bodyPr wrap="square">
            <a:spAutoFit/>
          </a:bodyPr>
          <a:lstStyle>
            <a:defPPr>
              <a:defRPr lang="de-DE"/>
            </a:defPPr>
            <a:lvl1pPr marR="0" lvl="0" indent="0" algn="ctr" fontAlgn="auto">
              <a:lnSpc>
                <a:spcPct val="100000"/>
              </a:lnSpc>
              <a:spcBef>
                <a:spcPts val="0"/>
              </a:spcBef>
              <a:spcAft>
                <a:spcPts val="0"/>
              </a:spcAft>
              <a:buClrTx/>
              <a:buSzTx/>
              <a:buFontTx/>
              <a:buNone/>
              <a:tabLst/>
              <a:defRPr kumimoji="0" sz="1400" b="1" i="0" u="none" strike="noStrike" kern="0" cap="none" spc="0" normalizeH="0" baseline="0">
                <a:ln>
                  <a:noFill/>
                </a:ln>
                <a:solidFill>
                  <a:schemeClr val="accent4">
                    <a:lumMod val="75000"/>
                  </a:schemeClr>
                </a:solidFill>
                <a:effectLst/>
                <a:uLnTx/>
                <a:uFillTx/>
                <a:cs typeface="Calibri" pitchFamily="34" charset="0"/>
              </a:defRPr>
            </a:lvl1pPr>
          </a:lstStyle>
          <a:p>
            <a:pPr algn="l"/>
            <a:r>
              <a:rPr lang="en-US" b="0" dirty="0">
                <a:solidFill>
                  <a:srgbClr val="808080">
                    <a:lumMod val="75000"/>
                  </a:srgbClr>
                </a:solidFill>
              </a:rPr>
              <a:t>Confidential</a:t>
            </a:r>
          </a:p>
        </p:txBody>
      </p:sp>
    </p:spTree>
    <p:extLst>
      <p:ext uri="{BB962C8B-B14F-4D97-AF65-F5344CB8AC3E}">
        <p14:creationId xmlns:p14="http://schemas.microsoft.com/office/powerpoint/2010/main" val="1391465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3611260" y="1151655"/>
            <a:ext cx="4138922" cy="401671"/>
          </a:xfrm>
          <a:prstGeom prst="rect">
            <a:avLst/>
          </a:prstGeom>
          <a:solidFill>
            <a:schemeClr val="tx1">
              <a:lumMod val="75000"/>
              <a:lumOff val="25000"/>
              <a:alpha val="40000"/>
            </a:schemeClr>
          </a:solidFill>
          <a:ln w="12700">
            <a:noFill/>
            <a:round/>
            <a:headEnd/>
            <a:tailEnd/>
          </a:ln>
        </p:spPr>
        <p:txBody>
          <a:bodyPr rtlCol="0" anchor="ctr"/>
          <a:lstStyle/>
          <a:p>
            <a:pPr algn="ctr"/>
            <a:endParaRPr lang="en-IN" dirty="0">
              <a:solidFill>
                <a:prstClr val="black"/>
              </a:solidFill>
            </a:endParaRPr>
          </a:p>
        </p:txBody>
      </p:sp>
      <p:sp>
        <p:nvSpPr>
          <p:cNvPr id="124" name="Oval 5"/>
          <p:cNvSpPr/>
          <p:nvPr/>
        </p:nvSpPr>
        <p:spPr>
          <a:xfrm>
            <a:off x="321302" y="26697"/>
            <a:ext cx="11199520" cy="675573"/>
          </a:xfrm>
          <a:prstGeom prst="rect">
            <a:avLst/>
          </a:prstGeom>
          <a:noFill/>
          <a:ln>
            <a:noFill/>
          </a:ln>
          <a:effectLst/>
          <a:scene3d>
            <a:camera prst="orthographicFront">
              <a:rot lat="0" lon="0" rev="0"/>
            </a:camera>
            <a:lightRig rig="balanced" dir="t">
              <a:rot lat="0" lon="0" rev="8700000"/>
            </a:lightRig>
          </a:scene3d>
          <a:sp3d/>
        </p:spPr>
        <p:txBody>
          <a:bodyPr spcFirstLastPara="0" vert="horz" wrap="square" lIns="0" tIns="0" rIns="0" bIns="0" numCol="1" spcCol="1270" anchor="ctr" anchorCtr="0">
            <a:noAutofit/>
          </a:bodyPr>
          <a:lstStyle/>
          <a:p>
            <a:pPr defTabSz="444368">
              <a:lnSpc>
                <a:spcPct val="90000"/>
              </a:lnSpc>
              <a:spcBef>
                <a:spcPct val="0"/>
              </a:spcBef>
              <a:defRPr/>
            </a:pPr>
            <a:endParaRPr lang="en-US" sz="1600" dirty="0">
              <a:solidFill>
                <a:prstClr val="black"/>
              </a:solidFill>
            </a:endParaRPr>
          </a:p>
        </p:txBody>
      </p:sp>
      <p:sp>
        <p:nvSpPr>
          <p:cNvPr id="134" name="Round Same Side Corner Rectangle 133"/>
          <p:cNvSpPr/>
          <p:nvPr/>
        </p:nvSpPr>
        <p:spPr>
          <a:xfrm flipV="1">
            <a:off x="4190004" y="4157824"/>
            <a:ext cx="3839480" cy="2474607"/>
          </a:xfrm>
          <a:prstGeom prst="round2SameRect">
            <a:avLst>
              <a:gd name="adj1" fmla="val 8093"/>
              <a:gd name="adj2" fmla="val 0"/>
            </a:avLst>
          </a:prstGeom>
          <a:noFill/>
          <a:ln w="3175" cap="flat" cmpd="sng" algn="ctr">
            <a:solidFill>
              <a:srgbClr val="00B0F0">
                <a:alpha val="74118"/>
              </a:srgbClr>
            </a:solidFill>
            <a:prstDash val="solid"/>
          </a:ln>
          <a:effectLst/>
        </p:spPr>
        <p:txBody>
          <a:bodyPr rtlCol="0" anchor="ctr"/>
          <a:lstStyle/>
          <a:p>
            <a:pPr algn="ctr">
              <a:defRPr/>
            </a:pPr>
            <a:endParaRPr lang="en-US" sz="1400" kern="0">
              <a:solidFill>
                <a:srgbClr val="FFFFFF"/>
              </a:solidFill>
            </a:endParaRPr>
          </a:p>
        </p:txBody>
      </p:sp>
      <p:sp>
        <p:nvSpPr>
          <p:cNvPr id="144" name="Rectangle 143"/>
          <p:cNvSpPr/>
          <p:nvPr/>
        </p:nvSpPr>
        <p:spPr>
          <a:xfrm>
            <a:off x="4189711" y="3975014"/>
            <a:ext cx="3839480" cy="182808"/>
          </a:xfrm>
          <a:prstGeom prst="rect">
            <a:avLst/>
          </a:prstGeom>
          <a:solidFill>
            <a:srgbClr val="FFFFFF">
              <a:lumMod val="50000"/>
            </a:srgbClr>
          </a:solidFill>
          <a:ln w="25400" cap="flat" cmpd="sng" algn="ctr">
            <a:noFill/>
            <a:prstDash val="solid"/>
          </a:ln>
          <a:effectLst>
            <a:outerShdw blurRad="50800" dist="38100" dir="5400000" algn="t" rotWithShape="0">
              <a:prstClr val="black">
                <a:alpha val="40000"/>
              </a:prstClr>
            </a:outerShdw>
          </a:effectLst>
        </p:spPr>
        <p:txBody>
          <a:bodyPr rtlCol="0" anchor="ctr"/>
          <a:lstStyle/>
          <a:p>
            <a:pPr algn="ctr">
              <a:defRPr/>
            </a:pPr>
            <a:r>
              <a:rPr lang="en-US" sz="1400" kern="0" dirty="0">
                <a:solidFill>
                  <a:srgbClr val="FFFFFF"/>
                </a:solidFill>
              </a:rPr>
              <a:t>LatentView Solution</a:t>
            </a:r>
          </a:p>
        </p:txBody>
      </p:sp>
      <p:sp>
        <p:nvSpPr>
          <p:cNvPr id="147" name="Round Same Side Corner Rectangle 146"/>
          <p:cNvSpPr/>
          <p:nvPr/>
        </p:nvSpPr>
        <p:spPr>
          <a:xfrm flipV="1">
            <a:off x="8208576" y="4173060"/>
            <a:ext cx="3839480" cy="2474607"/>
          </a:xfrm>
          <a:prstGeom prst="round2SameRect">
            <a:avLst>
              <a:gd name="adj1" fmla="val 9373"/>
              <a:gd name="adj2" fmla="val 0"/>
            </a:avLst>
          </a:prstGeom>
          <a:noFill/>
          <a:ln w="3175" cap="flat" cmpd="sng" algn="ctr">
            <a:solidFill>
              <a:srgbClr val="00B0F0"/>
            </a:solidFill>
            <a:prstDash val="solid"/>
          </a:ln>
          <a:effectLst/>
        </p:spPr>
        <p:txBody>
          <a:bodyPr rtlCol="0" anchor="ctr"/>
          <a:lstStyle/>
          <a:p>
            <a:pPr algn="ctr">
              <a:defRPr/>
            </a:pPr>
            <a:endParaRPr lang="en-US" sz="1400" kern="0">
              <a:solidFill>
                <a:srgbClr val="FFFFFF"/>
              </a:solidFill>
            </a:endParaRPr>
          </a:p>
        </p:txBody>
      </p:sp>
      <p:sp>
        <p:nvSpPr>
          <p:cNvPr id="149" name="Rectangle 148"/>
          <p:cNvSpPr/>
          <p:nvPr/>
        </p:nvSpPr>
        <p:spPr>
          <a:xfrm>
            <a:off x="8216315" y="3959796"/>
            <a:ext cx="3839480" cy="186173"/>
          </a:xfrm>
          <a:prstGeom prst="rect">
            <a:avLst/>
          </a:prstGeom>
          <a:solidFill>
            <a:srgbClr val="FFFFFF">
              <a:lumMod val="50000"/>
            </a:srgbClr>
          </a:solidFill>
          <a:ln w="25400" cap="flat" cmpd="sng" algn="ctr">
            <a:noFill/>
            <a:prstDash val="solid"/>
          </a:ln>
          <a:effectLst>
            <a:outerShdw blurRad="50800" dist="38100" dir="5400000" algn="t" rotWithShape="0">
              <a:prstClr val="black">
                <a:alpha val="40000"/>
              </a:prstClr>
            </a:outerShdw>
          </a:effectLst>
        </p:spPr>
        <p:txBody>
          <a:bodyPr rtlCol="0" anchor="ctr"/>
          <a:lstStyle/>
          <a:p>
            <a:pPr algn="ctr">
              <a:defRPr/>
            </a:pPr>
            <a:r>
              <a:rPr lang="en-US" sz="1400" kern="0" dirty="0">
                <a:solidFill>
                  <a:srgbClr val="FFFFFF"/>
                </a:solidFill>
              </a:rPr>
              <a:t>Business Benefits</a:t>
            </a:r>
          </a:p>
        </p:txBody>
      </p:sp>
      <p:sp>
        <p:nvSpPr>
          <p:cNvPr id="133" name="Round Same Side Corner Rectangle 132"/>
          <p:cNvSpPr/>
          <p:nvPr/>
        </p:nvSpPr>
        <p:spPr>
          <a:xfrm flipV="1">
            <a:off x="155280" y="4157833"/>
            <a:ext cx="3839480" cy="2474607"/>
          </a:xfrm>
          <a:prstGeom prst="round2SameRect">
            <a:avLst>
              <a:gd name="adj1" fmla="val 9101"/>
              <a:gd name="adj2" fmla="val 0"/>
            </a:avLst>
          </a:prstGeom>
          <a:noFill/>
          <a:ln w="3175" cap="flat" cmpd="sng" algn="ctr">
            <a:solidFill>
              <a:srgbClr val="00B0F0"/>
            </a:solidFill>
            <a:prstDash val="solid"/>
          </a:ln>
          <a:effectLst/>
        </p:spPr>
        <p:txBody>
          <a:bodyPr rtlCol="0" anchor="ctr"/>
          <a:lstStyle/>
          <a:p>
            <a:pPr algn="ctr">
              <a:defRPr/>
            </a:pPr>
            <a:endParaRPr lang="en-US" sz="1400" kern="0" dirty="0">
              <a:solidFill>
                <a:srgbClr val="FFFFFF"/>
              </a:solidFill>
            </a:endParaRPr>
          </a:p>
        </p:txBody>
      </p:sp>
      <p:sp>
        <p:nvSpPr>
          <p:cNvPr id="145" name="Rectangle 144"/>
          <p:cNvSpPr/>
          <p:nvPr/>
        </p:nvSpPr>
        <p:spPr>
          <a:xfrm>
            <a:off x="155496" y="3975014"/>
            <a:ext cx="3839480" cy="182808"/>
          </a:xfrm>
          <a:prstGeom prst="rect">
            <a:avLst/>
          </a:prstGeom>
          <a:solidFill>
            <a:srgbClr val="FFFFFF">
              <a:lumMod val="50000"/>
            </a:srgbClr>
          </a:solidFill>
          <a:ln w="25400" cap="flat" cmpd="sng" algn="ctr">
            <a:noFill/>
            <a:prstDash val="solid"/>
          </a:ln>
          <a:effectLst>
            <a:outerShdw blurRad="50800" dist="38100" dir="5400000" algn="t" rotWithShape="0">
              <a:prstClr val="black">
                <a:alpha val="40000"/>
              </a:prstClr>
            </a:outerShdw>
          </a:effectLst>
        </p:spPr>
        <p:txBody>
          <a:bodyPr rtlCol="0" anchor="ctr"/>
          <a:lstStyle/>
          <a:p>
            <a:pPr algn="ctr">
              <a:defRPr/>
            </a:pPr>
            <a:r>
              <a:rPr lang="en-US" sz="1400" kern="0" dirty="0">
                <a:solidFill>
                  <a:srgbClr val="FFFFFF"/>
                </a:solidFill>
              </a:rPr>
              <a:t>Business Objective</a:t>
            </a:r>
          </a:p>
        </p:txBody>
      </p:sp>
      <p:grpSp>
        <p:nvGrpSpPr>
          <p:cNvPr id="7" name="Group 6"/>
          <p:cNvGrpSpPr/>
          <p:nvPr/>
        </p:nvGrpSpPr>
        <p:grpSpPr>
          <a:xfrm>
            <a:off x="203019" y="4076102"/>
            <a:ext cx="7939252" cy="2403974"/>
            <a:chOff x="200716" y="3924110"/>
            <a:chExt cx="7942354" cy="2404913"/>
          </a:xfrm>
        </p:grpSpPr>
        <p:sp>
          <p:nvSpPr>
            <p:cNvPr id="170" name="Rectangle 169"/>
            <p:cNvSpPr/>
            <p:nvPr/>
          </p:nvSpPr>
          <p:spPr>
            <a:xfrm>
              <a:off x="200716" y="4149106"/>
              <a:ext cx="3729818" cy="1169703"/>
            </a:xfrm>
            <a:prstGeom prst="rect">
              <a:avLst/>
            </a:prstGeom>
          </p:spPr>
          <p:txBody>
            <a:bodyPr wrap="square">
              <a:spAutoFit/>
            </a:bodyPr>
            <a:lstStyle/>
            <a:p>
              <a:r>
                <a:rPr lang="en-US" sz="1400" dirty="0">
                  <a:solidFill>
                    <a:sysClr val="windowText" lastClr="000000"/>
                  </a:solidFill>
                  <a:cs typeface="Calibri" pitchFamily="34" charset="0"/>
                </a:rPr>
                <a:t>A leading credit card company wanted to: </a:t>
              </a:r>
            </a:p>
            <a:p>
              <a:endParaRPr lang="en-US" sz="1400" dirty="0">
                <a:solidFill>
                  <a:sysClr val="windowText" lastClr="000000"/>
                </a:solidFill>
                <a:cs typeface="Calibri" pitchFamily="34" charset="0"/>
              </a:endParaRPr>
            </a:p>
            <a:p>
              <a:pPr>
                <a:buFont typeface="Arial" panose="020B0604020202020204" pitchFamily="34" charset="0"/>
                <a:buChar char="•"/>
              </a:pPr>
              <a:r>
                <a:rPr lang="en-US" sz="1400" dirty="0">
                  <a:solidFill>
                    <a:sysClr val="windowText" lastClr="000000"/>
                  </a:solidFill>
                  <a:cs typeface="Calibri" pitchFamily="34" charset="0"/>
                </a:rPr>
                <a:t> </a:t>
              </a:r>
              <a:r>
                <a:rPr lang="en-IN" sz="1400" dirty="0">
                  <a:solidFill>
                    <a:sysClr val="windowText" lastClr="000000"/>
                  </a:solidFill>
                  <a:cs typeface="Calibri" pitchFamily="34" charset="0"/>
                </a:rPr>
                <a:t>Predict “Fraudulent Transactions” by analysing patterns based on current characteristics and historical purchase behaviours.</a:t>
              </a:r>
            </a:p>
          </p:txBody>
        </p:sp>
        <p:sp>
          <p:nvSpPr>
            <p:cNvPr id="177" name="Round Diagonal Corner Rectangle 176"/>
            <p:cNvSpPr/>
            <p:nvPr/>
          </p:nvSpPr>
          <p:spPr>
            <a:xfrm>
              <a:off x="4075841" y="3924110"/>
              <a:ext cx="4067229" cy="2404913"/>
            </a:xfrm>
            <a:prstGeom prst="round2DiagRect">
              <a:avLst/>
            </a:prstGeom>
            <a:noFill/>
            <a:ln w="12700" cap="flat" cmpd="sng" algn="ctr">
              <a:noFill/>
              <a:prstDash val="solid"/>
              <a:miter lim="800000"/>
            </a:ln>
            <a:effectLst/>
          </p:spPr>
          <p:txBody>
            <a:bodyPr rtlCol="0" anchor="t"/>
            <a:lstStyle/>
            <a:p>
              <a:pPr algn="just" defTabSz="914127">
                <a:defRPr/>
              </a:pPr>
              <a:r>
                <a:rPr lang="en-US" sz="1400" kern="0" dirty="0">
                  <a:solidFill>
                    <a:srgbClr val="000000"/>
                  </a:solidFill>
                  <a:cs typeface="Calibri" pitchFamily="34" charset="0"/>
                </a:rPr>
                <a:t>LatentView, as a trusted partner of a leading cloud services provider, utilized its cloud computing capabilities to process data pertaining to billions of transactions. </a:t>
              </a:r>
            </a:p>
            <a:p>
              <a:pPr algn="just" defTabSz="914127">
                <a:defRPr/>
              </a:pPr>
              <a:endParaRPr lang="en-US" sz="1400" kern="0" dirty="0">
                <a:solidFill>
                  <a:srgbClr val="000000"/>
                </a:solidFill>
                <a:cs typeface="Calibri" pitchFamily="34" charset="0"/>
              </a:endParaRPr>
            </a:p>
            <a:p>
              <a:pPr algn="just" defTabSz="914127">
                <a:defRPr/>
              </a:pPr>
              <a:r>
                <a:rPr lang="en-IN" sz="1400" kern="0" dirty="0">
                  <a:solidFill>
                    <a:srgbClr val="000000"/>
                  </a:solidFill>
                  <a:cs typeface="Calibri" pitchFamily="34" charset="0"/>
                </a:rPr>
                <a:t>Built an ensemble of predictive models by combining the prediction from multiple models that are trained on randomly picked samples. The trained models are tested on the validation base of randomly picked non overlapping sample sets to ensure model robustness.</a:t>
              </a:r>
            </a:p>
          </p:txBody>
        </p:sp>
      </p:grpSp>
      <p:sp>
        <p:nvSpPr>
          <p:cNvPr id="47" name="Round Diagonal Corner Rectangle 46"/>
          <p:cNvSpPr/>
          <p:nvPr/>
        </p:nvSpPr>
        <p:spPr>
          <a:xfrm>
            <a:off x="8095498" y="3633465"/>
            <a:ext cx="4065640" cy="2735134"/>
          </a:xfrm>
          <a:prstGeom prst="round2DiagRect">
            <a:avLst/>
          </a:prstGeom>
          <a:noFill/>
          <a:ln w="12700" cap="flat" cmpd="sng" algn="ctr">
            <a:noFill/>
            <a:prstDash val="solid"/>
            <a:miter lim="800000"/>
          </a:ln>
          <a:effectLst/>
        </p:spPr>
        <p:txBody>
          <a:bodyPr rtlCol="0" anchor="t"/>
          <a:lstStyle/>
          <a:p>
            <a:pPr algn="just" defTabSz="914127">
              <a:defRPr/>
            </a:pPr>
            <a:endParaRPr lang="en-US" sz="1400" kern="0" dirty="0">
              <a:solidFill>
                <a:srgbClr val="000000"/>
              </a:solidFill>
              <a:cs typeface="Calibri" pitchFamily="34" charset="0"/>
            </a:endParaRPr>
          </a:p>
        </p:txBody>
      </p:sp>
      <p:sp>
        <p:nvSpPr>
          <p:cNvPr id="59" name="Round Diagonal Corner Rectangle 58"/>
          <p:cNvSpPr/>
          <p:nvPr/>
        </p:nvSpPr>
        <p:spPr>
          <a:xfrm>
            <a:off x="8096812" y="4145356"/>
            <a:ext cx="4065640" cy="2403974"/>
          </a:xfrm>
          <a:prstGeom prst="round2DiagRect">
            <a:avLst/>
          </a:prstGeom>
          <a:noFill/>
          <a:ln w="12700" cap="flat" cmpd="sng" algn="ctr">
            <a:noFill/>
            <a:prstDash val="solid"/>
            <a:miter lim="800000"/>
          </a:ln>
          <a:effectLst/>
        </p:spPr>
        <p:txBody>
          <a:bodyPr rtlCol="0" anchor="t"/>
          <a:lstStyle/>
          <a:p>
            <a:pPr algn="just" defTabSz="914127">
              <a:defRPr/>
            </a:pPr>
            <a:r>
              <a:rPr lang="en-US" sz="1400" kern="0" dirty="0" err="1">
                <a:solidFill>
                  <a:srgbClr val="000000"/>
                </a:solidFill>
                <a:cs typeface="Calibri" pitchFamily="34" charset="0"/>
              </a:rPr>
              <a:t>LatentView’s</a:t>
            </a:r>
            <a:r>
              <a:rPr lang="en-US" sz="1400" kern="0" dirty="0">
                <a:solidFill>
                  <a:srgbClr val="000000"/>
                </a:solidFill>
                <a:cs typeface="Calibri" pitchFamily="34" charset="0"/>
              </a:rPr>
              <a:t> solution, helped the client to minimize </a:t>
            </a:r>
            <a:r>
              <a:rPr lang="en-IN" sz="1400" kern="0" dirty="0">
                <a:solidFill>
                  <a:srgbClr val="000000"/>
                </a:solidFill>
                <a:cs typeface="Calibri" pitchFamily="34" charset="0"/>
              </a:rPr>
              <a:t>the losses by catching fraud more rapidly. </a:t>
            </a:r>
          </a:p>
          <a:p>
            <a:pPr algn="just" defTabSz="914127">
              <a:defRPr/>
            </a:pPr>
            <a:endParaRPr lang="en-IN" sz="1400" kern="0" dirty="0">
              <a:solidFill>
                <a:srgbClr val="000000"/>
              </a:solidFill>
              <a:cs typeface="Calibri" pitchFamily="34" charset="0"/>
            </a:endParaRPr>
          </a:p>
          <a:p>
            <a:pPr algn="just" defTabSz="914127">
              <a:defRPr/>
            </a:pPr>
            <a:r>
              <a:rPr lang="en-IN" sz="1400" kern="0" dirty="0">
                <a:solidFill>
                  <a:srgbClr val="000000"/>
                </a:solidFill>
                <a:cs typeface="Calibri" pitchFamily="34" charset="0"/>
              </a:rPr>
              <a:t>Predicted 44% of fraud transactions and 45% of fraud transaction amount resulting in significant cost savings.</a:t>
            </a:r>
            <a:endParaRPr lang="en-US" sz="1400" kern="0" dirty="0">
              <a:solidFill>
                <a:srgbClr val="000000"/>
              </a:solidFill>
              <a:cs typeface="Calibri" pitchFamily="34" charset="0"/>
            </a:endParaRPr>
          </a:p>
        </p:txBody>
      </p:sp>
      <p:sp>
        <p:nvSpPr>
          <p:cNvPr id="23" name="Rectangle 22"/>
          <p:cNvSpPr/>
          <p:nvPr/>
        </p:nvSpPr>
        <p:spPr>
          <a:xfrm>
            <a:off x="-228268" y="2504636"/>
            <a:ext cx="1170565" cy="46765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75" name="Title 21"/>
          <p:cNvSpPr txBox="1">
            <a:spLocks/>
          </p:cNvSpPr>
          <p:nvPr/>
        </p:nvSpPr>
        <p:spPr>
          <a:xfrm>
            <a:off x="7785530" y="1620451"/>
            <a:ext cx="3656648" cy="180003"/>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r>
              <a:rPr lang="en-IN" sz="1300" b="1">
                <a:solidFill>
                  <a:srgbClr val="F8F8F8">
                    <a:lumMod val="50000"/>
                  </a:srgbClr>
                </a:solidFill>
                <a:latin typeface="Calibri"/>
                <a:ea typeface="Segoe UI" pitchFamily="34" charset="0"/>
                <a:cs typeface="Arial" panose="020B0604020202020204" pitchFamily="34" charset="0"/>
              </a:rPr>
              <a:t>Predictive models on 200 random samples</a:t>
            </a:r>
          </a:p>
        </p:txBody>
      </p:sp>
      <p:sp>
        <p:nvSpPr>
          <p:cNvPr id="46" name="Right Arrow 45"/>
          <p:cNvSpPr/>
          <p:nvPr/>
        </p:nvSpPr>
        <p:spPr bwMode="auto">
          <a:xfrm>
            <a:off x="6585614" y="2523310"/>
            <a:ext cx="528227" cy="263269"/>
          </a:xfrm>
          <a:prstGeom prst="rightArrow">
            <a:avLst/>
          </a:prstGeom>
          <a:solidFill>
            <a:srgbClr val="FFC000"/>
          </a:solidFill>
          <a:ln w="12700">
            <a:solidFill>
              <a:srgbClr val="FFC000"/>
            </a:solidFill>
            <a:round/>
            <a:headEnd/>
            <a:tailEnd/>
          </a:ln>
        </p:spPr>
        <p:txBody>
          <a:bodyPr rtlCol="0" anchor="ctr"/>
          <a:lstStyle/>
          <a:p>
            <a:pPr algn="ctr"/>
            <a:endParaRPr lang="en-IN" dirty="0">
              <a:solidFill>
                <a:prstClr val="black"/>
              </a:solidFill>
            </a:endParaRPr>
          </a:p>
        </p:txBody>
      </p:sp>
      <p:sp>
        <p:nvSpPr>
          <p:cNvPr id="67" name="Right Arrow 66"/>
          <p:cNvSpPr/>
          <p:nvPr/>
        </p:nvSpPr>
        <p:spPr bwMode="auto">
          <a:xfrm>
            <a:off x="10203867" y="2536339"/>
            <a:ext cx="528227" cy="263269"/>
          </a:xfrm>
          <a:prstGeom prst="rightArrow">
            <a:avLst/>
          </a:prstGeom>
          <a:solidFill>
            <a:srgbClr val="FFC000"/>
          </a:solidFill>
          <a:ln w="12700">
            <a:solidFill>
              <a:srgbClr val="FFC000"/>
            </a:solidFill>
            <a:round/>
            <a:headEnd/>
            <a:tailEnd/>
          </a:ln>
        </p:spPr>
        <p:txBody>
          <a:bodyPr rtlCol="0" anchor="ctr"/>
          <a:lstStyle/>
          <a:p>
            <a:pPr algn="ctr"/>
            <a:endParaRPr lang="en-IN" dirty="0">
              <a:solidFill>
                <a:prstClr val="black"/>
              </a:solidFill>
            </a:endParaRPr>
          </a:p>
        </p:txBody>
      </p:sp>
      <p:grpSp>
        <p:nvGrpSpPr>
          <p:cNvPr id="3" name="Group 2"/>
          <p:cNvGrpSpPr/>
          <p:nvPr/>
        </p:nvGrpSpPr>
        <p:grpSpPr>
          <a:xfrm>
            <a:off x="7884553" y="1832095"/>
            <a:ext cx="2163921" cy="1586557"/>
            <a:chOff x="7299429" y="1672302"/>
            <a:chExt cx="2720447" cy="1998701"/>
          </a:xfrm>
        </p:grpSpPr>
        <p:graphicFrame>
          <p:nvGraphicFramePr>
            <p:cNvPr id="52" name="Diagram 51"/>
            <p:cNvGraphicFramePr/>
            <p:nvPr>
              <p:extLst/>
            </p:nvPr>
          </p:nvGraphicFramePr>
          <p:xfrm>
            <a:off x="7302012" y="1672302"/>
            <a:ext cx="2717864" cy="4049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5" name="Diagram 64"/>
            <p:cNvGraphicFramePr/>
            <p:nvPr>
              <p:extLst/>
            </p:nvPr>
          </p:nvGraphicFramePr>
          <p:xfrm>
            <a:off x="7302012" y="2276299"/>
            <a:ext cx="2717864" cy="40495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66" name="Diagram 65"/>
            <p:cNvGraphicFramePr/>
            <p:nvPr>
              <p:extLst/>
            </p:nvPr>
          </p:nvGraphicFramePr>
          <p:xfrm>
            <a:off x="7299429" y="3266044"/>
            <a:ext cx="2717864" cy="404959"/>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4" name="TextBox 3"/>
            <p:cNvSpPr txBox="1"/>
            <p:nvPr/>
          </p:nvSpPr>
          <p:spPr>
            <a:xfrm>
              <a:off x="7657732" y="2770129"/>
              <a:ext cx="171360" cy="503916"/>
            </a:xfrm>
            <a:prstGeom prst="rect">
              <a:avLst/>
            </a:prstGeom>
            <a:noFill/>
          </p:spPr>
          <p:txBody>
            <a:bodyPr wrap="square" rtlCol="0">
              <a:spAutoFit/>
            </a:bodyPr>
            <a:lstStyle/>
            <a:p>
              <a:r>
                <a:rPr lang="en-US" sz="500" b="1" dirty="0">
                  <a:ln w="3175">
                    <a:solidFill>
                      <a:prstClr val="black"/>
                    </a:solidFill>
                  </a:ln>
                  <a:solidFill>
                    <a:prstClr val="black"/>
                  </a:solidFill>
                </a:rPr>
                <a:t>.</a:t>
              </a:r>
            </a:p>
            <a:p>
              <a:r>
                <a:rPr lang="en-US" sz="500" b="1" dirty="0">
                  <a:ln w="3175">
                    <a:solidFill>
                      <a:prstClr val="black"/>
                    </a:solidFill>
                  </a:ln>
                  <a:solidFill>
                    <a:prstClr val="black"/>
                  </a:solidFill>
                </a:rPr>
                <a:t>.</a:t>
              </a:r>
            </a:p>
            <a:p>
              <a:r>
                <a:rPr lang="en-US" sz="500" b="1" dirty="0">
                  <a:ln w="3175">
                    <a:solidFill>
                      <a:prstClr val="black"/>
                    </a:solidFill>
                  </a:ln>
                  <a:solidFill>
                    <a:prstClr val="black"/>
                  </a:solidFill>
                </a:rPr>
                <a:t>.</a:t>
              </a:r>
            </a:p>
            <a:p>
              <a:r>
                <a:rPr lang="en-US" sz="500" b="1" dirty="0">
                  <a:ln w="3175">
                    <a:solidFill>
                      <a:prstClr val="black"/>
                    </a:solidFill>
                  </a:ln>
                  <a:solidFill>
                    <a:prstClr val="black"/>
                  </a:solidFill>
                </a:rPr>
                <a:t>.</a:t>
              </a:r>
              <a:endParaRPr lang="en-IN" sz="500" b="1" dirty="0">
                <a:ln w="3175">
                  <a:solidFill>
                    <a:prstClr val="black"/>
                  </a:solidFill>
                </a:ln>
                <a:solidFill>
                  <a:prstClr val="black"/>
                </a:solidFill>
              </a:endParaRPr>
            </a:p>
          </p:txBody>
        </p:sp>
        <p:sp>
          <p:nvSpPr>
            <p:cNvPr id="68" name="TextBox 67"/>
            <p:cNvSpPr txBox="1"/>
            <p:nvPr/>
          </p:nvSpPr>
          <p:spPr>
            <a:xfrm>
              <a:off x="9437447" y="2783047"/>
              <a:ext cx="171360" cy="503916"/>
            </a:xfrm>
            <a:prstGeom prst="rect">
              <a:avLst/>
            </a:prstGeom>
            <a:noFill/>
          </p:spPr>
          <p:txBody>
            <a:bodyPr wrap="square" rtlCol="0">
              <a:spAutoFit/>
            </a:bodyPr>
            <a:lstStyle/>
            <a:p>
              <a:r>
                <a:rPr lang="en-US" sz="500" b="1" dirty="0">
                  <a:ln w="3175">
                    <a:solidFill>
                      <a:prstClr val="black"/>
                    </a:solidFill>
                  </a:ln>
                  <a:solidFill>
                    <a:prstClr val="black"/>
                  </a:solidFill>
                </a:rPr>
                <a:t>.</a:t>
              </a:r>
            </a:p>
            <a:p>
              <a:r>
                <a:rPr lang="en-US" sz="500" b="1" dirty="0">
                  <a:ln w="3175">
                    <a:solidFill>
                      <a:prstClr val="black"/>
                    </a:solidFill>
                  </a:ln>
                  <a:solidFill>
                    <a:prstClr val="black"/>
                  </a:solidFill>
                </a:rPr>
                <a:t>.</a:t>
              </a:r>
            </a:p>
            <a:p>
              <a:r>
                <a:rPr lang="en-US" sz="500" b="1" dirty="0">
                  <a:ln w="3175">
                    <a:solidFill>
                      <a:prstClr val="black"/>
                    </a:solidFill>
                  </a:ln>
                  <a:solidFill>
                    <a:prstClr val="black"/>
                  </a:solidFill>
                </a:rPr>
                <a:t>.</a:t>
              </a:r>
            </a:p>
            <a:p>
              <a:r>
                <a:rPr lang="en-US" sz="500" b="1" dirty="0">
                  <a:ln w="3175">
                    <a:solidFill>
                      <a:prstClr val="black"/>
                    </a:solidFill>
                  </a:ln>
                  <a:solidFill>
                    <a:prstClr val="black"/>
                  </a:solidFill>
                </a:rPr>
                <a:t>.</a:t>
              </a:r>
              <a:endParaRPr lang="en-IN" sz="500" b="1" dirty="0">
                <a:ln w="3175">
                  <a:solidFill>
                    <a:prstClr val="black"/>
                  </a:solidFill>
                </a:ln>
                <a:solidFill>
                  <a:prstClr val="black"/>
                </a:solidFill>
              </a:endParaRPr>
            </a:p>
          </p:txBody>
        </p:sp>
      </p:grpSp>
      <p:sp>
        <p:nvSpPr>
          <p:cNvPr id="44" name="Oval 5"/>
          <p:cNvSpPr/>
          <p:nvPr/>
        </p:nvSpPr>
        <p:spPr>
          <a:xfrm>
            <a:off x="323094" y="135582"/>
            <a:ext cx="10060127" cy="1157158"/>
          </a:xfrm>
          <a:prstGeom prst="rect">
            <a:avLst/>
          </a:prstGeom>
          <a:noFill/>
          <a:ln>
            <a:noFill/>
          </a:ln>
          <a:effectLst/>
          <a:scene3d>
            <a:camera prst="orthographicFront">
              <a:rot lat="0" lon="0" rev="0"/>
            </a:camera>
            <a:lightRig rig="balanced" dir="t">
              <a:rot lat="0" lon="0" rev="8700000"/>
            </a:lightRig>
          </a:scene3d>
          <a:sp3d/>
        </p:spPr>
        <p:txBody>
          <a:bodyPr spcFirstLastPara="0" vert="horz" wrap="square" lIns="0" tIns="0" rIns="0" bIns="0" numCol="1" spcCol="1270" anchor="ctr" anchorCtr="0">
            <a:noAutofit/>
          </a:bodyPr>
          <a:lstStyle/>
          <a:p>
            <a:pPr>
              <a:spcBef>
                <a:spcPct val="0"/>
              </a:spcBef>
              <a:defRPr/>
            </a:pPr>
            <a:r>
              <a:rPr lang="en-US" sz="1600" i="1" kern="0" dirty="0">
                <a:solidFill>
                  <a:prstClr val="black"/>
                </a:solidFill>
              </a:rPr>
              <a:t>Utilizing Cloud Computing Capabilities</a:t>
            </a:r>
            <a:endParaRPr lang="en-US" sz="1600" i="1" dirty="0">
              <a:solidFill>
                <a:prstClr val="black"/>
              </a:solidFill>
            </a:endParaRPr>
          </a:p>
        </p:txBody>
      </p:sp>
      <p:grpSp>
        <p:nvGrpSpPr>
          <p:cNvPr id="2" name="Group 1"/>
          <p:cNvGrpSpPr/>
          <p:nvPr/>
        </p:nvGrpSpPr>
        <p:grpSpPr>
          <a:xfrm>
            <a:off x="477242" y="1553321"/>
            <a:ext cx="10013947" cy="2027100"/>
            <a:chOff x="474981" y="1552833"/>
            <a:chExt cx="10016555" cy="2027627"/>
          </a:xfrm>
        </p:grpSpPr>
        <p:sp>
          <p:nvSpPr>
            <p:cNvPr id="20" name="Rectangle 19"/>
            <p:cNvSpPr/>
            <p:nvPr/>
          </p:nvSpPr>
          <p:spPr>
            <a:xfrm>
              <a:off x="2859343" y="1890775"/>
              <a:ext cx="1209899" cy="46777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8" name="Right Arrow 47"/>
            <p:cNvSpPr/>
            <p:nvPr/>
          </p:nvSpPr>
          <p:spPr bwMode="auto">
            <a:xfrm>
              <a:off x="3834522" y="2523071"/>
              <a:ext cx="528365" cy="263337"/>
            </a:xfrm>
            <a:prstGeom prst="rightArrow">
              <a:avLst/>
            </a:prstGeom>
            <a:solidFill>
              <a:srgbClr val="FFC000"/>
            </a:solidFill>
            <a:ln w="12700">
              <a:solidFill>
                <a:srgbClr val="FFC000"/>
              </a:solidFill>
              <a:round/>
              <a:headEnd/>
              <a:tailEnd/>
            </a:ln>
          </p:spPr>
          <p:txBody>
            <a:bodyPr rtlCol="0" anchor="ctr"/>
            <a:lstStyle/>
            <a:p>
              <a:pPr algn="ctr"/>
              <a:endParaRPr lang="en-IN" dirty="0">
                <a:solidFill>
                  <a:prstClr val="black"/>
                </a:solidFill>
              </a:endParaRPr>
            </a:p>
          </p:txBody>
        </p:sp>
        <p:grpSp>
          <p:nvGrpSpPr>
            <p:cNvPr id="49" name="Group 48"/>
            <p:cNvGrpSpPr/>
            <p:nvPr/>
          </p:nvGrpSpPr>
          <p:grpSpPr>
            <a:xfrm>
              <a:off x="499918" y="2738962"/>
              <a:ext cx="3211319" cy="674876"/>
              <a:chOff x="5771627" y="2808306"/>
              <a:chExt cx="5224285" cy="674876"/>
            </a:xfrm>
          </p:grpSpPr>
          <p:sp>
            <p:nvSpPr>
              <p:cNvPr id="50" name="Rounded Rectangle 49"/>
              <p:cNvSpPr/>
              <p:nvPr/>
            </p:nvSpPr>
            <p:spPr>
              <a:xfrm>
                <a:off x="5771627" y="2808306"/>
                <a:ext cx="5224285" cy="674876"/>
              </a:xfrm>
              <a:prstGeom prst="roundRect">
                <a:avLst/>
              </a:prstGeom>
              <a:solidFill>
                <a:srgbClr val="FFFFFF"/>
              </a:solidFill>
              <a:ln w="3175" cap="flat" cmpd="sng" algn="ctr">
                <a:solidFill>
                  <a:srgbClr val="FF3300"/>
                </a:solidFill>
                <a:prstDash val="solid"/>
              </a:ln>
              <a:effectLst>
                <a:outerShdw blurRad="50800" dist="38100" dir="5400000" algn="t" rotWithShape="0">
                  <a:prstClr val="black">
                    <a:alpha val="40000"/>
                  </a:prstClr>
                </a:outerShdw>
              </a:effectLst>
            </p:spPr>
            <p:txBody>
              <a:bodyPr rtlCol="0" anchor="ctr"/>
              <a:lstStyle/>
              <a:p>
                <a:pPr algn="ctr">
                  <a:defRPr/>
                </a:pPr>
                <a:endParaRPr lang="en-US" kern="0">
                  <a:solidFill>
                    <a:srgbClr val="FFFFFF"/>
                  </a:solidFill>
                </a:endParaRPr>
              </a:p>
            </p:txBody>
          </p:sp>
          <p:sp>
            <p:nvSpPr>
              <p:cNvPr id="51" name="Rectangle 50"/>
              <p:cNvSpPr/>
              <p:nvPr/>
            </p:nvSpPr>
            <p:spPr>
              <a:xfrm>
                <a:off x="5812204" y="3005091"/>
                <a:ext cx="1322859" cy="277035"/>
              </a:xfrm>
              <a:prstGeom prst="rect">
                <a:avLst/>
              </a:prstGeom>
            </p:spPr>
            <p:txBody>
              <a:bodyPr wrap="none">
                <a:spAutoFit/>
              </a:bodyPr>
              <a:lstStyle/>
              <a:p>
                <a:pPr>
                  <a:defRPr/>
                </a:pPr>
                <a:r>
                  <a:rPr lang="en-US" sz="1200" b="1" kern="0" dirty="0">
                    <a:solidFill>
                      <a:srgbClr val="004074">
                        <a:lumMod val="50000"/>
                      </a:srgbClr>
                    </a:solidFill>
                  </a:rPr>
                  <a:t>Challenge</a:t>
                </a:r>
                <a:endParaRPr lang="en-US" sz="1200" b="1" kern="0" dirty="0">
                  <a:solidFill>
                    <a:sysClr val="windowText" lastClr="000000"/>
                  </a:solidFill>
                </a:endParaRPr>
              </a:p>
            </p:txBody>
          </p:sp>
          <p:sp>
            <p:nvSpPr>
              <p:cNvPr id="53" name="Rectangle 52"/>
              <p:cNvSpPr/>
              <p:nvPr/>
            </p:nvSpPr>
            <p:spPr>
              <a:xfrm>
                <a:off x="6834479" y="3046478"/>
                <a:ext cx="4094625" cy="276999"/>
              </a:xfrm>
              <a:prstGeom prst="rect">
                <a:avLst/>
              </a:prstGeom>
            </p:spPr>
            <p:txBody>
              <a:bodyPr wrap="square">
                <a:spAutoFit/>
              </a:bodyPr>
              <a:lstStyle/>
              <a:p>
                <a:pPr algn="ctr">
                  <a:defRPr/>
                </a:pPr>
                <a:endParaRPr lang="en-US" sz="1200" b="1" kern="0" dirty="0">
                  <a:solidFill>
                    <a:sysClr val="windowText" lastClr="000000"/>
                  </a:solidFill>
                </a:endParaRPr>
              </a:p>
            </p:txBody>
          </p:sp>
        </p:grpSp>
        <p:grpSp>
          <p:nvGrpSpPr>
            <p:cNvPr id="55" name="Group 54"/>
            <p:cNvGrpSpPr/>
            <p:nvPr/>
          </p:nvGrpSpPr>
          <p:grpSpPr>
            <a:xfrm>
              <a:off x="474981" y="1667751"/>
              <a:ext cx="3236256" cy="1027137"/>
              <a:chOff x="5791201" y="2073505"/>
              <a:chExt cx="5379526" cy="1027137"/>
            </a:xfrm>
          </p:grpSpPr>
          <p:sp>
            <p:nvSpPr>
              <p:cNvPr id="56" name="Rounded Rectangle 55"/>
              <p:cNvSpPr/>
              <p:nvPr/>
            </p:nvSpPr>
            <p:spPr>
              <a:xfrm>
                <a:off x="5791201" y="2073505"/>
                <a:ext cx="5379526" cy="903569"/>
              </a:xfrm>
              <a:prstGeom prst="roundRect">
                <a:avLst/>
              </a:prstGeom>
              <a:solidFill>
                <a:srgbClr val="FFFFFF"/>
              </a:solidFill>
              <a:ln w="3175" cap="flat" cmpd="sng" algn="ctr">
                <a:solidFill>
                  <a:srgbClr val="00B050"/>
                </a:solidFill>
                <a:prstDash val="solid"/>
              </a:ln>
              <a:effectLst>
                <a:outerShdw blurRad="50800" dist="38100" dir="5400000" algn="t" rotWithShape="0">
                  <a:prstClr val="black">
                    <a:alpha val="40000"/>
                  </a:prstClr>
                </a:outerShdw>
              </a:effectLst>
            </p:spPr>
            <p:txBody>
              <a:bodyPr rtlCol="0" anchor="ctr"/>
              <a:lstStyle/>
              <a:p>
                <a:pPr algn="ctr">
                  <a:defRPr/>
                </a:pPr>
                <a:endParaRPr lang="en-US" kern="0">
                  <a:solidFill>
                    <a:srgbClr val="FFFFFF"/>
                  </a:solidFill>
                </a:endParaRPr>
              </a:p>
            </p:txBody>
          </p:sp>
          <p:sp>
            <p:nvSpPr>
              <p:cNvPr id="57" name="Rectangle 56"/>
              <p:cNvSpPr/>
              <p:nvPr/>
            </p:nvSpPr>
            <p:spPr>
              <a:xfrm>
                <a:off x="7172323" y="2115757"/>
                <a:ext cx="3745646" cy="984885"/>
              </a:xfrm>
              <a:prstGeom prst="rect">
                <a:avLst/>
              </a:prstGeom>
              <a:noFill/>
            </p:spPr>
            <p:txBody>
              <a:bodyPr wrap="square">
                <a:spAutoFit/>
              </a:bodyPr>
              <a:lstStyle/>
              <a:p>
                <a:pPr marL="171416" indent="-171416">
                  <a:buClr>
                    <a:srgbClr val="FFC000"/>
                  </a:buClr>
                  <a:buFont typeface="Wingdings" panose="05000000000000000000" pitchFamily="2" charset="2"/>
                  <a:buChar char="§"/>
                  <a:defRPr/>
                </a:pPr>
                <a:r>
                  <a:rPr lang="en-US" sz="1200" b="1" kern="0" dirty="0">
                    <a:solidFill>
                      <a:sysClr val="windowText" lastClr="000000"/>
                    </a:solidFill>
                  </a:rPr>
                  <a:t>Transaction Details</a:t>
                </a:r>
              </a:p>
              <a:p>
                <a:pPr marL="171416" indent="-171416">
                  <a:buClr>
                    <a:srgbClr val="FFC000"/>
                  </a:buClr>
                  <a:buFont typeface="Wingdings" panose="05000000000000000000" pitchFamily="2" charset="2"/>
                  <a:buChar char="§"/>
                  <a:defRPr/>
                </a:pPr>
                <a:r>
                  <a:rPr lang="en-US" sz="1200" b="1" kern="0" dirty="0">
                    <a:solidFill>
                      <a:sysClr val="windowText" lastClr="000000"/>
                    </a:solidFill>
                  </a:rPr>
                  <a:t>Authorization</a:t>
                </a:r>
                <a:r>
                  <a:rPr lang="en-US" sz="1200" kern="0" dirty="0">
                    <a:solidFill>
                      <a:sysClr val="windowText" lastClr="000000"/>
                    </a:solidFill>
                  </a:rPr>
                  <a:t> </a:t>
                </a:r>
                <a:r>
                  <a:rPr lang="en-US" sz="1200" b="1" kern="0" dirty="0">
                    <a:solidFill>
                      <a:sysClr val="windowText" lastClr="000000"/>
                    </a:solidFill>
                  </a:rPr>
                  <a:t>Data</a:t>
                </a:r>
              </a:p>
              <a:p>
                <a:pPr marL="171416" indent="-171416">
                  <a:buClr>
                    <a:srgbClr val="FFC000"/>
                  </a:buClr>
                  <a:buFont typeface="Wingdings" panose="05000000000000000000" pitchFamily="2" charset="2"/>
                  <a:buChar char="§"/>
                  <a:defRPr/>
                </a:pPr>
                <a:r>
                  <a:rPr lang="en-US" sz="1200" b="1" kern="0" dirty="0">
                    <a:solidFill>
                      <a:sysClr val="windowText" lastClr="000000"/>
                    </a:solidFill>
                  </a:rPr>
                  <a:t>Non-monetary Interactions </a:t>
                </a:r>
                <a:r>
                  <a:rPr lang="en-US" sz="1200" kern="0" dirty="0">
                    <a:solidFill>
                      <a:sysClr val="windowText" lastClr="000000"/>
                    </a:solidFill>
                  </a:rPr>
                  <a:t>– </a:t>
                </a:r>
                <a:r>
                  <a:rPr lang="en-US" sz="1000" i="1" kern="0" dirty="0" err="1">
                    <a:solidFill>
                      <a:sysClr val="windowText" lastClr="000000"/>
                    </a:solidFill>
                  </a:rPr>
                  <a:t>eg</a:t>
                </a:r>
                <a:r>
                  <a:rPr lang="en-US" sz="1000" i="1" kern="0" dirty="0">
                    <a:solidFill>
                      <a:sysClr val="windowText" lastClr="000000"/>
                    </a:solidFill>
                  </a:rPr>
                  <a:t>. change in account characteristics</a:t>
                </a:r>
              </a:p>
              <a:p>
                <a:pPr>
                  <a:defRPr/>
                </a:pPr>
                <a:endParaRPr lang="en-US" sz="1200" kern="0" dirty="0">
                  <a:solidFill>
                    <a:sysClr val="windowText" lastClr="000000"/>
                  </a:solidFill>
                </a:endParaRPr>
              </a:p>
            </p:txBody>
          </p:sp>
          <p:sp>
            <p:nvSpPr>
              <p:cNvPr id="58" name="Rectangle 57"/>
              <p:cNvSpPr/>
              <p:nvPr/>
            </p:nvSpPr>
            <p:spPr>
              <a:xfrm>
                <a:off x="5943601" y="2391954"/>
                <a:ext cx="808017" cy="277035"/>
              </a:xfrm>
              <a:prstGeom prst="rect">
                <a:avLst/>
              </a:prstGeom>
            </p:spPr>
            <p:txBody>
              <a:bodyPr wrap="none">
                <a:spAutoFit/>
              </a:bodyPr>
              <a:lstStyle/>
              <a:p>
                <a:pPr>
                  <a:defRPr/>
                </a:pPr>
                <a:r>
                  <a:rPr lang="en-US" sz="1200" b="1" kern="0" dirty="0">
                    <a:solidFill>
                      <a:sysClr val="windowText" lastClr="000000"/>
                    </a:solidFill>
                  </a:rPr>
                  <a:t>Data</a:t>
                </a:r>
              </a:p>
            </p:txBody>
          </p:sp>
        </p:grpSp>
        <p:sp>
          <p:nvSpPr>
            <p:cNvPr id="79" name="Rectangle 78"/>
            <p:cNvSpPr/>
            <p:nvPr/>
          </p:nvSpPr>
          <p:spPr>
            <a:xfrm>
              <a:off x="1292784" y="2749355"/>
              <a:ext cx="2433925" cy="831105"/>
            </a:xfrm>
            <a:prstGeom prst="rect">
              <a:avLst/>
            </a:prstGeom>
            <a:noFill/>
          </p:spPr>
          <p:txBody>
            <a:bodyPr wrap="square">
              <a:spAutoFit/>
            </a:bodyPr>
            <a:lstStyle/>
            <a:p>
              <a:pPr marL="171416" indent="-171416">
                <a:buClr>
                  <a:srgbClr val="FFC000"/>
                </a:buClr>
                <a:buFont typeface="Wingdings" panose="05000000000000000000" pitchFamily="2" charset="2"/>
                <a:buChar char="§"/>
                <a:defRPr/>
              </a:pPr>
              <a:r>
                <a:rPr lang="en-US" sz="1200" b="1" kern="0" dirty="0">
                  <a:solidFill>
                    <a:sysClr val="windowText" lastClr="000000"/>
                  </a:solidFill>
                </a:rPr>
                <a:t>2 TB of data </a:t>
              </a:r>
            </a:p>
            <a:p>
              <a:pPr marL="171416" indent="-171416">
                <a:buClr>
                  <a:srgbClr val="FFC000"/>
                </a:buClr>
                <a:buFont typeface="Wingdings" panose="05000000000000000000" pitchFamily="2" charset="2"/>
                <a:buChar char="§"/>
                <a:defRPr/>
              </a:pPr>
              <a:r>
                <a:rPr lang="en-US" sz="1200" b="1" kern="0" dirty="0">
                  <a:solidFill>
                    <a:sysClr val="windowText" lastClr="000000"/>
                  </a:solidFill>
                </a:rPr>
                <a:t>2 billion transactions</a:t>
              </a:r>
            </a:p>
            <a:p>
              <a:pPr marL="171416" indent="-171416">
                <a:buClr>
                  <a:srgbClr val="FFC000"/>
                </a:buClr>
                <a:buFont typeface="Wingdings" panose="05000000000000000000" pitchFamily="2" charset="2"/>
                <a:buChar char="§"/>
                <a:defRPr/>
              </a:pPr>
              <a:r>
                <a:rPr lang="en-US" sz="1200" b="1" kern="0" dirty="0">
                  <a:solidFill>
                    <a:sysClr val="windowText" lastClr="000000"/>
                  </a:solidFill>
                </a:rPr>
                <a:t>Very low event rate - 0.15%</a:t>
              </a:r>
            </a:p>
            <a:p>
              <a:pPr>
                <a:defRPr/>
              </a:pPr>
              <a:endParaRPr lang="en-US" sz="1200" kern="0" dirty="0">
                <a:solidFill>
                  <a:sysClr val="windowText" lastClr="000000"/>
                </a:solidFill>
              </a:endParaRPr>
            </a:p>
          </p:txBody>
        </p:sp>
        <p:pic>
          <p:nvPicPr>
            <p:cNvPr id="81" name="Picture 4" descr="http://www.iconsdb.com/icons/download/royal-blue/database-6-512.gif"/>
            <p:cNvPicPr>
              <a:picLocks noChangeAspect="1" noChangeArrowheads="1"/>
            </p:cNvPicPr>
            <p:nvPr/>
          </p:nvPicPr>
          <p:blipFill>
            <a:blip r:embed="rId18" cstate="print">
              <a:duotone>
                <a:srgbClr val="0072C6">
                  <a:shade val="45000"/>
                  <a:satMod val="135000"/>
                </a:srgbClr>
                <a:prstClr val="white"/>
              </a:duotone>
              <a:extLst>
                <a:ext uri="{BEBA8EAE-BF5A-486C-A8C5-ECC9F3942E4B}">
                  <a14:imgProps xmlns:a14="http://schemas.microsoft.com/office/drawing/2010/main">
                    <a14:imgLayer r:embed="rId19">
                      <a14:imgEffect>
                        <a14:brightnessContrast bright="23000" contrast="40000"/>
                      </a14:imgEffect>
                    </a14:imgLayer>
                  </a14:imgProps>
                </a:ext>
                <a:ext uri="{28A0092B-C50C-407E-A947-70E740481C1C}">
                  <a14:useLocalDpi xmlns:a14="http://schemas.microsoft.com/office/drawing/2010/main" val="0"/>
                </a:ext>
              </a:extLst>
            </a:blip>
            <a:srcRect/>
            <a:stretch>
              <a:fillRect/>
            </a:stretch>
          </p:blipFill>
          <p:spPr bwMode="auto">
            <a:xfrm>
              <a:off x="3212373" y="1691534"/>
              <a:ext cx="491715" cy="491715"/>
            </a:xfrm>
            <a:prstGeom prst="rect">
              <a:avLst/>
            </a:prstGeom>
            <a:noFill/>
            <a:extLst>
              <a:ext uri="{909E8E84-426E-40DD-AFC4-6F175D3DCCD1}">
                <a14:hiddenFill xmlns:a14="http://schemas.microsoft.com/office/drawing/2010/main">
                  <a:solidFill>
                    <a:srgbClr val="FFFFFF"/>
                  </a:solidFill>
                </a14:hiddenFill>
              </a:ext>
            </a:extLst>
          </p:spPr>
        </p:pic>
        <p:sp>
          <p:nvSpPr>
            <p:cNvPr id="82" name="Rounded Rectangle 81"/>
            <p:cNvSpPr/>
            <p:nvPr/>
          </p:nvSpPr>
          <p:spPr>
            <a:xfrm>
              <a:off x="1270827" y="1552833"/>
              <a:ext cx="9220709" cy="2020548"/>
            </a:xfrm>
            <a:prstGeom prst="roundRect">
              <a:avLst/>
            </a:prstGeom>
            <a:noFill/>
            <a:ln w="12700" cap="flat" cmpd="sng" algn="ctr">
              <a:solidFill>
                <a:srgbClr val="40BE85"/>
              </a:solidFill>
              <a:prstDash val="dash"/>
            </a:ln>
            <a:effectLst/>
          </p:spPr>
          <p:txBody>
            <a:bodyPr rtlCol="0" anchor="ctr"/>
            <a:lstStyle/>
            <a:p>
              <a:pPr algn="ctr">
                <a:defRPr/>
              </a:pPr>
              <a:endParaRPr lang="en-US" kern="0">
                <a:solidFill>
                  <a:srgbClr val="FFFFFF"/>
                </a:solidFill>
              </a:endParaRPr>
            </a:p>
          </p:txBody>
        </p:sp>
      </p:grpSp>
      <p:pic>
        <p:nvPicPr>
          <p:cNvPr id="84" name="Picture 2" descr="http://ts2.mm.bing.net/th?id=H.4622206326016617&amp;w=142&amp;h=145&amp;c=7&amp;rs=1&amp;pid=1.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155086" y="2432420"/>
            <a:ext cx="690775" cy="705369"/>
          </a:xfrm>
          <a:prstGeom prst="rect">
            <a:avLst/>
          </a:prstGeom>
          <a:noFill/>
          <a:extLst>
            <a:ext uri="{909E8E84-426E-40DD-AFC4-6F175D3DCCD1}">
              <a14:hiddenFill xmlns:a14="http://schemas.microsoft.com/office/drawing/2010/main">
                <a:solidFill>
                  <a:srgbClr val="FFFFFF"/>
                </a:solidFill>
              </a14:hiddenFill>
            </a:ext>
          </a:extLst>
        </p:spPr>
      </p:pic>
      <p:sp>
        <p:nvSpPr>
          <p:cNvPr id="85" name="Rounded Rectangle 84"/>
          <p:cNvSpPr/>
          <p:nvPr/>
        </p:nvSpPr>
        <p:spPr bwMode="auto">
          <a:xfrm>
            <a:off x="10996382" y="2166885"/>
            <a:ext cx="1004871" cy="964192"/>
          </a:xfrm>
          <a:prstGeom prst="roundRect">
            <a:avLst/>
          </a:prstGeom>
          <a:noFill/>
          <a:ln>
            <a:solidFill>
              <a:srgbClr val="AEC6DA"/>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lIns="0" tIns="46788" rIns="0" bIns="46788"/>
          <a:lstStyle/>
          <a:p>
            <a:pPr algn="ctr">
              <a:tabLst>
                <a:tab pos="799940" algn="l"/>
              </a:tabLst>
              <a:defRPr/>
            </a:pPr>
            <a:r>
              <a:rPr lang="en-GB" sz="1100" b="1" dirty="0" err="1">
                <a:solidFill>
                  <a:srgbClr val="2A79FF"/>
                </a:solidFill>
                <a:cs typeface="Arial" charset="0"/>
              </a:rPr>
              <a:t>Ensembling</a:t>
            </a:r>
            <a:endParaRPr lang="en-GB" sz="1100" b="1" dirty="0">
              <a:solidFill>
                <a:srgbClr val="2A79FF"/>
              </a:solidFill>
              <a:cs typeface="Arial" charset="0"/>
            </a:endParaRPr>
          </a:p>
          <a:p>
            <a:pPr algn="ctr">
              <a:tabLst>
                <a:tab pos="799940" algn="l"/>
              </a:tabLst>
              <a:defRPr/>
            </a:pPr>
            <a:endParaRPr lang="en-GB" sz="1100" b="1" dirty="0">
              <a:solidFill>
                <a:srgbClr val="2A79FF"/>
              </a:solidFill>
              <a:cs typeface="Arial" charset="0"/>
            </a:endParaRPr>
          </a:p>
          <a:p>
            <a:pPr algn="ctr">
              <a:tabLst>
                <a:tab pos="799940" algn="l"/>
              </a:tabLst>
              <a:defRPr/>
            </a:pPr>
            <a:endParaRPr lang="en-GB" sz="1100" b="1" dirty="0">
              <a:solidFill>
                <a:srgbClr val="2A79FF"/>
              </a:solidFill>
              <a:cs typeface="Arial" charset="0"/>
            </a:endParaRPr>
          </a:p>
          <a:p>
            <a:pPr algn="ctr">
              <a:tabLst>
                <a:tab pos="799940" algn="l"/>
              </a:tabLst>
              <a:defRPr/>
            </a:pPr>
            <a:endParaRPr lang="en-GB" sz="1100" b="1" dirty="0">
              <a:solidFill>
                <a:srgbClr val="2A79FF"/>
              </a:solidFill>
              <a:cs typeface="Arial" charset="0"/>
            </a:endParaRPr>
          </a:p>
          <a:p>
            <a:pPr algn="ctr">
              <a:tabLst>
                <a:tab pos="799940" algn="l"/>
              </a:tabLst>
              <a:defRPr/>
            </a:pPr>
            <a:endParaRPr lang="en-GB" sz="1100" b="1" dirty="0">
              <a:solidFill>
                <a:srgbClr val="2A79FF"/>
              </a:solidFill>
              <a:cs typeface="Arial" charset="0"/>
            </a:endParaRPr>
          </a:p>
          <a:p>
            <a:pPr algn="ctr">
              <a:tabLst>
                <a:tab pos="799940" algn="l"/>
              </a:tabLst>
              <a:defRPr/>
            </a:pPr>
            <a:endParaRPr lang="en-GB" sz="1100" b="1" dirty="0">
              <a:solidFill>
                <a:srgbClr val="2A79FF"/>
              </a:solidFill>
              <a:cs typeface="Arial" charset="0"/>
            </a:endParaRPr>
          </a:p>
        </p:txBody>
      </p:sp>
      <p:sp>
        <p:nvSpPr>
          <p:cNvPr id="86" name="Title 21"/>
          <p:cNvSpPr txBox="1">
            <a:spLocks/>
          </p:cNvSpPr>
          <p:nvPr/>
        </p:nvSpPr>
        <p:spPr>
          <a:xfrm>
            <a:off x="5172596" y="2077347"/>
            <a:ext cx="1218671" cy="19384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r>
              <a:rPr lang="en-IN" sz="1400" b="1">
                <a:solidFill>
                  <a:srgbClr val="F8F8F8">
                    <a:lumMod val="50000"/>
                  </a:srgbClr>
                </a:solidFill>
                <a:latin typeface="Calibri"/>
                <a:ea typeface="Segoe UI" pitchFamily="34" charset="0"/>
                <a:cs typeface="Arial" panose="020B0604020202020204" pitchFamily="34" charset="0"/>
              </a:rPr>
              <a:t>Data Profiling </a:t>
            </a:r>
          </a:p>
        </p:txBody>
      </p:sp>
      <p:grpSp>
        <p:nvGrpSpPr>
          <p:cNvPr id="5" name="Group 4"/>
          <p:cNvGrpSpPr/>
          <p:nvPr/>
        </p:nvGrpSpPr>
        <p:grpSpPr>
          <a:xfrm>
            <a:off x="3780136" y="1205152"/>
            <a:ext cx="3908452" cy="271418"/>
            <a:chOff x="3675877" y="1204571"/>
            <a:chExt cx="3909470" cy="271488"/>
          </a:xfrm>
        </p:grpSpPr>
        <p:cxnSp>
          <p:nvCxnSpPr>
            <p:cNvPr id="87" name="Straight Arrow Connector 86"/>
            <p:cNvCxnSpPr/>
            <p:nvPr/>
          </p:nvCxnSpPr>
          <p:spPr>
            <a:xfrm>
              <a:off x="5131370" y="1339961"/>
              <a:ext cx="3306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TextBox 45"/>
            <p:cNvSpPr txBox="1"/>
            <p:nvPr/>
          </p:nvSpPr>
          <p:spPr>
            <a:xfrm>
              <a:off x="4354496" y="1204571"/>
              <a:ext cx="609461" cy="26161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IN" b="1" dirty="0">
                  <a:solidFill>
                    <a:prstClr val="black"/>
                  </a:solidFill>
                </a:rPr>
                <a:t>EC2, S3</a:t>
              </a:r>
            </a:p>
          </p:txBody>
        </p:sp>
        <p:sp>
          <p:nvSpPr>
            <p:cNvPr id="91" name="TextBox 49"/>
            <p:cNvSpPr txBox="1"/>
            <p:nvPr/>
          </p:nvSpPr>
          <p:spPr>
            <a:xfrm>
              <a:off x="5776878" y="1214449"/>
              <a:ext cx="671979" cy="26161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IN" b="1" dirty="0">
                  <a:solidFill>
                    <a:prstClr val="black"/>
                  </a:solidFill>
                </a:rPr>
                <a:t>Redshift</a:t>
              </a:r>
            </a:p>
          </p:txBody>
        </p:sp>
        <p:pic>
          <p:nvPicPr>
            <p:cNvPr id="92" name="Picture 91" descr="C:\Users\karthick.hariharan\Desktop\images.jp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3675877" y="1219498"/>
              <a:ext cx="699555" cy="254870"/>
            </a:xfrm>
            <a:prstGeom prst="rect">
              <a:avLst/>
            </a:prstGeom>
            <a:noFill/>
            <a:extLst>
              <a:ext uri="{909E8E84-426E-40DD-AFC4-6F175D3DCCD1}">
                <a14:hiddenFill xmlns:a14="http://schemas.microsoft.com/office/drawing/2010/main">
                  <a:solidFill>
                    <a:srgbClr val="FFFFFF"/>
                  </a:solidFill>
                </a14:hiddenFill>
              </a:ext>
            </a:extLst>
          </p:spPr>
        </p:pic>
        <p:cxnSp>
          <p:nvCxnSpPr>
            <p:cNvPr id="93" name="Straight Arrow Connector 92"/>
            <p:cNvCxnSpPr/>
            <p:nvPr/>
          </p:nvCxnSpPr>
          <p:spPr>
            <a:xfrm>
              <a:off x="6635115" y="1319653"/>
              <a:ext cx="3902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TextBox 49"/>
            <p:cNvSpPr txBox="1"/>
            <p:nvPr/>
          </p:nvSpPr>
          <p:spPr>
            <a:xfrm>
              <a:off x="7320531" y="1211252"/>
              <a:ext cx="264816" cy="26161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IN" b="1" dirty="0">
                  <a:solidFill>
                    <a:prstClr val="black"/>
                  </a:solidFill>
                </a:rPr>
                <a:t>R</a:t>
              </a:r>
            </a:p>
          </p:txBody>
        </p:sp>
      </p:grpSp>
      <p:pic>
        <p:nvPicPr>
          <p:cNvPr id="95" name="Picture 1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803001" y="2520024"/>
            <a:ext cx="379333" cy="275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20"/>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257915" y="2366543"/>
            <a:ext cx="448909" cy="41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2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991986" y="2790616"/>
            <a:ext cx="391473" cy="41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Picture 4" descr="http://www.sylvaincottong.com/wp-content/uploads/2011/11/forecasting1.png"/>
          <p:cNvPicPr>
            <a:picLocks noChangeAspect="1" noChangeArrowheads="1"/>
          </p:cNvPicPr>
          <p:nvPr/>
        </p:nvPicPr>
        <p:blipFill>
          <a:blip r:embed="rId25"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490782" y="2511683"/>
            <a:ext cx="766431" cy="68220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encrypted-tbn0.gstatic.com/images?q=tbn:ANd9GcT57s_v8JrSYNbho2F9FGi3z96UiYJfAdlI-zqE8S74Fh_AmwQQ"/>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5591375" y="1195970"/>
            <a:ext cx="330743" cy="33074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irefindex.org/wiki/images/9/93/R-logo.jp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148128" y="1211797"/>
            <a:ext cx="337246" cy="254896"/>
          </a:xfrm>
          <a:prstGeom prst="rect">
            <a:avLst/>
          </a:prstGeom>
          <a:noFill/>
          <a:extLst>
            <a:ext uri="{909E8E84-426E-40DD-AFC4-6F175D3DCCD1}">
              <a14:hiddenFill xmlns:a14="http://schemas.microsoft.com/office/drawing/2010/main">
                <a:solidFill>
                  <a:srgbClr val="FFFFFF"/>
                </a:solidFill>
              </a14:hiddenFill>
            </a:ext>
          </a:extLst>
        </p:spPr>
      </p:pic>
      <p:sp>
        <p:nvSpPr>
          <p:cNvPr id="60" name="Title 1"/>
          <p:cNvSpPr txBox="1">
            <a:spLocks/>
          </p:cNvSpPr>
          <p:nvPr/>
        </p:nvSpPr>
        <p:spPr>
          <a:xfrm>
            <a:off x="400793" y="-27383"/>
            <a:ext cx="11358670" cy="750013"/>
          </a:xfrm>
          <a:prstGeom prst="rect">
            <a:avLst/>
          </a:prstGeom>
        </p:spPr>
        <p:txBody>
          <a:bodyPr vert="horz" lIns="0" tIns="0" rIns="0" bIns="0" rtlCol="0" anchor="ctr" anchorCtr="0">
            <a:noAutofit/>
          </a:bodyPr>
          <a:lstStyle>
            <a:defPPr>
              <a:defRPr lang="de-DE"/>
            </a:defPPr>
            <a:lvl1pPr>
              <a:lnSpc>
                <a:spcPct val="100000"/>
              </a:lnSpc>
              <a:spcBef>
                <a:spcPct val="0"/>
              </a:spcBef>
              <a:buNone/>
              <a:defRPr sz="2800" b="1">
                <a:solidFill>
                  <a:schemeClr val="accent4">
                    <a:lumMod val="75000"/>
                  </a:schemeClr>
                </a:solidFill>
                <a:latin typeface="+mj-lt"/>
                <a:ea typeface="+mj-ea"/>
                <a:cs typeface="+mj-cs"/>
              </a:defRPr>
            </a:lvl1pPr>
          </a:lstStyle>
          <a:p>
            <a:r>
              <a:rPr lang="en-IN" dirty="0">
                <a:solidFill>
                  <a:srgbClr val="808080">
                    <a:lumMod val="75000"/>
                  </a:srgbClr>
                </a:solidFill>
                <a:sym typeface="Calibri"/>
              </a:rPr>
              <a:t>Predicting transaction fraud for a leading credit card company</a:t>
            </a:r>
            <a:endParaRPr lang="en-US" dirty="0">
              <a:solidFill>
                <a:srgbClr val="808080">
                  <a:lumMod val="75000"/>
                </a:srgbClr>
              </a:solidFill>
            </a:endParaRPr>
          </a:p>
        </p:txBody>
      </p:sp>
      <p:sp>
        <p:nvSpPr>
          <p:cNvPr id="61" name="Slide Number Placeholder 3"/>
          <p:cNvSpPr>
            <a:spLocks noGrp="1"/>
          </p:cNvSpPr>
          <p:nvPr>
            <p:ph type="sldNum" sz="quarter" idx="4294967295"/>
          </p:nvPr>
        </p:nvSpPr>
        <p:spPr>
          <a:xfrm>
            <a:off x="9866454" y="6576421"/>
            <a:ext cx="2134799" cy="360000"/>
          </a:xfrm>
          <a:prstGeom prst="rect">
            <a:avLst/>
          </a:prstGeom>
        </p:spPr>
        <p:txBody>
          <a:bodyPr/>
          <a:lstStyle/>
          <a:p>
            <a:r>
              <a:rPr lang="de-DE" dirty="0">
                <a:solidFill>
                  <a:srgbClr val="808080">
                    <a:lumMod val="75000"/>
                  </a:srgbClr>
                </a:solidFill>
              </a:rPr>
              <a:t>15</a:t>
            </a:r>
          </a:p>
        </p:txBody>
      </p:sp>
    </p:spTree>
    <p:extLst>
      <p:ext uri="{BB962C8B-B14F-4D97-AF65-F5344CB8AC3E}">
        <p14:creationId xmlns:p14="http://schemas.microsoft.com/office/powerpoint/2010/main" val="1969757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8153739" y="2929072"/>
            <a:ext cx="1714890" cy="24322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2521902" y="2929072"/>
            <a:ext cx="2065351" cy="24114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5503161" y="2929072"/>
            <a:ext cx="1714890" cy="24322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1"/>
          <p:cNvSpPr/>
          <p:nvPr/>
        </p:nvSpPr>
        <p:spPr>
          <a:xfrm>
            <a:off x="-1" y="-12880"/>
            <a:ext cx="7726867" cy="640080"/>
          </a:xfrm>
          <a:custGeom>
            <a:avLst/>
            <a:gdLst>
              <a:gd name="connsiteX0" fmla="*/ 0 w 4114800"/>
              <a:gd name="connsiteY0" fmla="*/ 0 h 640080"/>
              <a:gd name="connsiteX1" fmla="*/ 3657600 w 4114800"/>
              <a:gd name="connsiteY1" fmla="*/ 0 h 640080"/>
              <a:gd name="connsiteX2" fmla="*/ 4114800 w 4114800"/>
              <a:gd name="connsiteY2" fmla="*/ 0 h 640080"/>
              <a:gd name="connsiteX3" fmla="*/ 3657600 w 4114800"/>
              <a:gd name="connsiteY3" fmla="*/ 640080 h 640080"/>
              <a:gd name="connsiteX4" fmla="*/ 0 w 4114800"/>
              <a:gd name="connsiteY4" fmla="*/ 640080 h 640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4800" h="640080">
                <a:moveTo>
                  <a:pt x="0" y="0"/>
                </a:moveTo>
                <a:lnTo>
                  <a:pt x="3657600" y="0"/>
                </a:lnTo>
                <a:lnTo>
                  <a:pt x="4114800" y="0"/>
                </a:lnTo>
                <a:lnTo>
                  <a:pt x="3657600" y="640080"/>
                </a:lnTo>
                <a:lnTo>
                  <a:pt x="0" y="640080"/>
                </a:lnTo>
                <a:close/>
              </a:path>
            </a:pathLst>
          </a:custGeom>
          <a:solidFill>
            <a:srgbClr val="7030A0"/>
          </a:solidFill>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defTabSz="2889250">
              <a:lnSpc>
                <a:spcPct val="90000"/>
              </a:lnSpc>
              <a:spcBef>
                <a:spcPct val="0"/>
              </a:spcBef>
              <a:spcAft>
                <a:spcPct val="35000"/>
              </a:spcAft>
            </a:pPr>
            <a:r>
              <a:rPr lang="en-US" sz="2800" dirty="0">
                <a:solidFill>
                  <a:schemeClr val="bg1"/>
                </a:solidFill>
                <a:latin typeface="Segoe UI" panose="020B0502040204020203" pitchFamily="34" charset="0"/>
                <a:cs typeface="Segoe UI" panose="020B0502040204020203" pitchFamily="34" charset="0"/>
              </a:rPr>
              <a:t>HALLMARK IMPLEMENTATION</a:t>
            </a:r>
            <a:endParaRPr lang="en-US" sz="2800" kern="1200" dirty="0">
              <a:solidFill>
                <a:schemeClr val="bg1"/>
              </a:solidFill>
              <a:latin typeface="Segoe UI" panose="020B0502040204020203" pitchFamily="34" charset="0"/>
              <a:cs typeface="Segoe UI" panose="020B0502040204020203" pitchFamily="34" charset="0"/>
            </a:endParaRPr>
          </a:p>
        </p:txBody>
      </p:sp>
      <p:grpSp>
        <p:nvGrpSpPr>
          <p:cNvPr id="29" name="Group 28"/>
          <p:cNvGrpSpPr/>
          <p:nvPr/>
        </p:nvGrpSpPr>
        <p:grpSpPr>
          <a:xfrm>
            <a:off x="430974" y="958329"/>
            <a:ext cx="3284931" cy="855612"/>
            <a:chOff x="227777" y="958329"/>
            <a:chExt cx="3284931" cy="855612"/>
          </a:xfrm>
        </p:grpSpPr>
        <p:sp>
          <p:nvSpPr>
            <p:cNvPr id="26" name="Rectangle 25"/>
            <p:cNvSpPr/>
            <p:nvPr/>
          </p:nvSpPr>
          <p:spPr>
            <a:xfrm>
              <a:off x="227777" y="1167610"/>
              <a:ext cx="3284931" cy="646331"/>
            </a:xfrm>
            <a:prstGeom prst="rect">
              <a:avLst/>
            </a:prstGeom>
            <a:ln>
              <a:solidFill>
                <a:srgbClr val="FFD966"/>
              </a:solidFill>
              <a:prstDash val="dash"/>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200" dirty="0">
                  <a:solidFill>
                    <a:prstClr val="black"/>
                  </a:solidFill>
                  <a:latin typeface="Segoe UI" panose="020B0502040204020203" pitchFamily="34" charset="0"/>
                  <a:ea typeface="Segoe UI" panose="020B0502040204020203" pitchFamily="34" charset="0"/>
                  <a:cs typeface="Segoe UI" panose="020B0502040204020203" pitchFamily="34" charset="0"/>
                </a:rPr>
                <a:t>Run an email campaign targeting consumers using available segments such as gender, age, occupation, etc.</a:t>
              </a:r>
            </a:p>
          </p:txBody>
        </p:sp>
        <p:sp>
          <p:nvSpPr>
            <p:cNvPr id="27" name="Rectangle 26"/>
            <p:cNvSpPr/>
            <p:nvPr/>
          </p:nvSpPr>
          <p:spPr>
            <a:xfrm>
              <a:off x="227777" y="958329"/>
              <a:ext cx="1509891" cy="18288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rPr>
                <a:t>Objective</a:t>
              </a:r>
            </a:p>
          </p:txBody>
        </p:sp>
      </p:grpSp>
      <p:grpSp>
        <p:nvGrpSpPr>
          <p:cNvPr id="28" name="Group 27"/>
          <p:cNvGrpSpPr/>
          <p:nvPr/>
        </p:nvGrpSpPr>
        <p:grpSpPr>
          <a:xfrm>
            <a:off x="3836693" y="940196"/>
            <a:ext cx="3568223" cy="1797074"/>
            <a:chOff x="3793151" y="940196"/>
            <a:chExt cx="3568223" cy="1797074"/>
          </a:xfrm>
        </p:grpSpPr>
        <p:sp>
          <p:nvSpPr>
            <p:cNvPr id="24" name="Rectangle 23"/>
            <p:cNvSpPr/>
            <p:nvPr/>
          </p:nvSpPr>
          <p:spPr>
            <a:xfrm>
              <a:off x="3793151" y="1167610"/>
              <a:ext cx="3568223" cy="1569660"/>
            </a:xfrm>
            <a:prstGeom prst="rect">
              <a:avLst/>
            </a:prstGeom>
            <a:ln>
              <a:solidFill>
                <a:srgbClr val="FFD966"/>
              </a:solidFill>
              <a:prstDash val="dash"/>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US" sz="1200" dirty="0">
                  <a:solidFill>
                    <a:prstClr val="black"/>
                  </a:solidFill>
                  <a:latin typeface="Segoe UI" panose="020B0502040204020203" pitchFamily="34" charset="0"/>
                  <a:ea typeface="Segoe UI" panose="020B0502040204020203" pitchFamily="34" charset="0"/>
                  <a:cs typeface="Segoe UI" panose="020B0502040204020203" pitchFamily="34" charset="0"/>
                </a:rPr>
                <a:t>Understand consumers’ buying behavior and preferences to identify products that the consumer is likely to buy. </a:t>
              </a:r>
            </a:p>
            <a:p>
              <a:pPr marL="171450" indent="-171450">
                <a:buFont typeface="Arial" panose="020B0604020202020204" pitchFamily="34" charset="0"/>
                <a:buChar char="•"/>
              </a:pPr>
              <a:r>
                <a:rPr lang="en-US" sz="1200" dirty="0">
                  <a:solidFill>
                    <a:prstClr val="black"/>
                  </a:solidFill>
                  <a:latin typeface="Segoe UI" panose="020B0502040204020203" pitchFamily="34" charset="0"/>
                  <a:ea typeface="Segoe UI" panose="020B0502040204020203" pitchFamily="34" charset="0"/>
                  <a:cs typeface="Segoe UI" panose="020B0502040204020203" pitchFamily="34" charset="0"/>
                </a:rPr>
                <a:t>Make the solution dynamic to account for changing consumer preferences. </a:t>
              </a:r>
            </a:p>
            <a:p>
              <a:pPr marL="171450" indent="-171450">
                <a:buFont typeface="Arial" panose="020B0604020202020204" pitchFamily="34" charset="0"/>
                <a:buChar char="•"/>
              </a:pPr>
              <a:r>
                <a:rPr lang="en-US" sz="1200" dirty="0">
                  <a:solidFill>
                    <a:prstClr val="black"/>
                  </a:solidFill>
                  <a:latin typeface="Segoe UI" panose="020B0502040204020203" pitchFamily="34" charset="0"/>
                  <a:ea typeface="Segoe UI" panose="020B0502040204020203" pitchFamily="34" charset="0"/>
                  <a:cs typeface="Segoe UI" panose="020B0502040204020203" pitchFamily="34" charset="0"/>
                </a:rPr>
                <a:t>Make a personalized solution that can understand preference nuances at an individual level.</a:t>
              </a:r>
              <a:endParaRPr lang="en-IN" sz="120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sp>
          <p:nvSpPr>
            <p:cNvPr id="25" name="Rectangle 24"/>
            <p:cNvSpPr/>
            <p:nvPr/>
          </p:nvSpPr>
          <p:spPr>
            <a:xfrm>
              <a:off x="3793151" y="940196"/>
              <a:ext cx="1509891" cy="20101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rPr>
                <a:t>Requirements</a:t>
              </a:r>
            </a:p>
          </p:txBody>
        </p:sp>
      </p:grpSp>
      <p:grpSp>
        <p:nvGrpSpPr>
          <p:cNvPr id="3" name="Group 2"/>
          <p:cNvGrpSpPr/>
          <p:nvPr/>
        </p:nvGrpSpPr>
        <p:grpSpPr>
          <a:xfrm>
            <a:off x="7525705" y="958329"/>
            <a:ext cx="4323914" cy="1224944"/>
            <a:chOff x="7525705" y="958329"/>
            <a:chExt cx="4323914" cy="1224944"/>
          </a:xfrm>
        </p:grpSpPr>
        <p:sp>
          <p:nvSpPr>
            <p:cNvPr id="22" name="Rectangle 21"/>
            <p:cNvSpPr/>
            <p:nvPr/>
          </p:nvSpPr>
          <p:spPr>
            <a:xfrm>
              <a:off x="7525705" y="1167610"/>
              <a:ext cx="4323914" cy="1015663"/>
            </a:xfrm>
            <a:prstGeom prst="rect">
              <a:avLst/>
            </a:prstGeom>
            <a:ln>
              <a:solidFill>
                <a:srgbClr val="FFD966"/>
              </a:solidFill>
              <a:prstDash val="dash"/>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US" sz="1200" dirty="0">
                  <a:solidFill>
                    <a:prstClr val="black"/>
                  </a:solidFill>
                  <a:latin typeface="Segoe UI" panose="020B0502040204020203" pitchFamily="34" charset="0"/>
                  <a:ea typeface="Segoe UI" panose="020B0502040204020203" pitchFamily="34" charset="0"/>
                  <a:cs typeface="Segoe UI" panose="020B0502040204020203" pitchFamily="34" charset="0"/>
                </a:rPr>
                <a:t>Collaborative filtering based recommendation engine </a:t>
              </a:r>
            </a:p>
            <a:p>
              <a:pPr marL="171450" indent="-171450">
                <a:buFont typeface="Arial" panose="020B0604020202020204" pitchFamily="34" charset="0"/>
                <a:buChar char="•"/>
              </a:pPr>
              <a:r>
                <a:rPr lang="en-US" sz="1200" dirty="0">
                  <a:solidFill>
                    <a:prstClr val="black"/>
                  </a:solidFill>
                  <a:latin typeface="Segoe UI" panose="020B0502040204020203" pitchFamily="34" charset="0"/>
                  <a:ea typeface="Segoe UI" panose="020B0502040204020203" pitchFamily="34" charset="0"/>
                  <a:cs typeface="Segoe UI" panose="020B0502040204020203" pitchFamily="34" charset="0"/>
                </a:rPr>
                <a:t>Recommend products that the consumer is likely to buy but has not bought before. </a:t>
              </a:r>
            </a:p>
            <a:p>
              <a:pPr marL="171450" indent="-171450">
                <a:buFont typeface="Arial" panose="020B0604020202020204" pitchFamily="34" charset="0"/>
                <a:buChar char="•"/>
              </a:pPr>
              <a:r>
                <a:rPr lang="en-US" sz="1200" dirty="0">
                  <a:solidFill>
                    <a:prstClr val="black"/>
                  </a:solidFill>
                  <a:latin typeface="Segoe UI" panose="020B0502040204020203" pitchFamily="34" charset="0"/>
                  <a:ea typeface="Segoe UI" panose="020B0502040204020203" pitchFamily="34" charset="0"/>
                  <a:cs typeface="Segoe UI" panose="020B0502040204020203" pitchFamily="34" charset="0"/>
                </a:rPr>
                <a:t>Massively scalable to calculate recommendations quickly at the click of a button for millions of consumers.</a:t>
              </a:r>
              <a:endParaRPr lang="en-IN" sz="120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sp>
          <p:nvSpPr>
            <p:cNvPr id="23" name="Rectangle 22"/>
            <p:cNvSpPr/>
            <p:nvPr/>
          </p:nvSpPr>
          <p:spPr>
            <a:xfrm>
              <a:off x="7525705" y="958329"/>
              <a:ext cx="1509891" cy="18288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rPr>
                <a:t>Solution</a:t>
              </a:r>
              <a:endParaRPr lang="en-US" sz="11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grpSp>
      <p:pic>
        <p:nvPicPr>
          <p:cNvPr id="8" name="Picture 7" descr="http://www.clker.com/cliparts/i/D/E/7/A/J/database-symbol-hi.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6748" y="3404117"/>
            <a:ext cx="1051951" cy="1161042"/>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p:nvPr/>
        </p:nvCxnSpPr>
        <p:spPr>
          <a:xfrm>
            <a:off x="1560395" y="3984638"/>
            <a:ext cx="876445" cy="0"/>
          </a:xfrm>
          <a:prstGeom prst="straightConnector1">
            <a:avLst/>
          </a:prstGeom>
          <a:ln w="88900">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descr="http://cdn2.business2community.com/wp-content/uploads/2014/02/email-marketing-behavior-segmentation-yfeg0.jpg"/>
          <p:cNvPicPr>
            <a:picLocks noChangeAspect="1" noChangeArrowheads="1"/>
          </p:cNvPicPr>
          <p:nvPr/>
        </p:nvPicPr>
        <p:blipFill>
          <a:blip r:embed="rId3" cstate="print">
            <a:clrChange>
              <a:clrFrom>
                <a:srgbClr val="F3F3F3"/>
              </a:clrFrom>
              <a:clrTo>
                <a:srgbClr val="F3F3F3">
                  <a:alpha val="0"/>
                </a:srgbClr>
              </a:clrTo>
            </a:clrChange>
            <a:extLst>
              <a:ext uri="{28A0092B-C50C-407E-A947-70E740481C1C}">
                <a14:useLocalDpi xmlns:a14="http://schemas.microsoft.com/office/drawing/2010/main" val="0"/>
              </a:ext>
            </a:extLst>
          </a:blip>
          <a:srcRect/>
          <a:stretch>
            <a:fillRect/>
          </a:stretch>
        </p:blipFill>
        <p:spPr bwMode="auto">
          <a:xfrm>
            <a:off x="2523491" y="3827086"/>
            <a:ext cx="1968193" cy="147614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6"/>
          <p:cNvSpPr txBox="1"/>
          <p:nvPr/>
        </p:nvSpPr>
        <p:spPr>
          <a:xfrm>
            <a:off x="591718" y="2949846"/>
            <a:ext cx="841152"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Database</a:t>
            </a:r>
            <a:endParaRPr lang="en-IN" sz="1200" dirty="0"/>
          </a:p>
        </p:txBody>
      </p:sp>
      <p:sp>
        <p:nvSpPr>
          <p:cNvPr id="13" name="TextBox 21"/>
          <p:cNvSpPr txBox="1"/>
          <p:nvPr/>
        </p:nvSpPr>
        <p:spPr>
          <a:xfrm>
            <a:off x="2738112" y="3050580"/>
            <a:ext cx="1753572"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Segoe UI" panose="020B0502040204020203" pitchFamily="34" charset="0"/>
                <a:cs typeface="Segoe UI" panose="020B0502040204020203" pitchFamily="34" charset="0"/>
              </a:rPr>
              <a:t>Demographics based user </a:t>
            </a:r>
            <a:r>
              <a:rPr lang="en-US" sz="1000" b="1" dirty="0">
                <a:latin typeface="Segoe UI" panose="020B0502040204020203" pitchFamily="34" charset="0"/>
                <a:cs typeface="Segoe UI" panose="020B0502040204020203" pitchFamily="34" charset="0"/>
              </a:rPr>
              <a:t>Segmentation</a:t>
            </a:r>
            <a:r>
              <a:rPr lang="en-US" sz="1000" dirty="0">
                <a:latin typeface="Segoe UI" panose="020B0502040204020203" pitchFamily="34" charset="0"/>
                <a:cs typeface="Segoe UI" panose="020B0502040204020203" pitchFamily="34" charset="0"/>
              </a:rPr>
              <a:t> </a:t>
            </a:r>
            <a:r>
              <a:rPr lang="en-US" sz="1000" i="1" dirty="0">
                <a:latin typeface="Segoe UI" panose="020B0502040204020203" pitchFamily="34" charset="0"/>
                <a:cs typeface="Segoe UI" panose="020B0502040204020203" pitchFamily="34" charset="0"/>
              </a:rPr>
              <a:t>(</a:t>
            </a:r>
            <a:r>
              <a:rPr lang="en-IN" sz="1000" i="1" dirty="0">
                <a:solidFill>
                  <a:prstClr val="black"/>
                </a:solidFill>
                <a:latin typeface="Segoe UI" panose="020B0502040204020203" pitchFamily="34" charset="0"/>
                <a:ea typeface="Segoe UI" panose="020B0502040204020203" pitchFamily="34" charset="0"/>
                <a:cs typeface="Segoe UI" panose="020B0502040204020203" pitchFamily="34" charset="0"/>
              </a:rPr>
              <a:t>Gender, Age, Occupation, KOC Membership, </a:t>
            </a:r>
            <a:r>
              <a:rPr lang="en-IN" sz="1000" i="1" dirty="0" err="1">
                <a:solidFill>
                  <a:prstClr val="black"/>
                </a:solidFill>
                <a:latin typeface="Segoe UI" panose="020B0502040204020203" pitchFamily="34" charset="0"/>
                <a:ea typeface="Segoe UI" panose="020B0502040204020203" pitchFamily="34" charset="0"/>
                <a:cs typeface="Segoe UI" panose="020B0502040204020203" pitchFamily="34" charset="0"/>
              </a:rPr>
              <a:t>etc</a:t>
            </a:r>
            <a:r>
              <a:rPr lang="en-IN" sz="1000" i="1" dirty="0">
                <a:solidFill>
                  <a:prstClr val="black"/>
                </a:solidFill>
                <a:latin typeface="Segoe UI" panose="020B0502040204020203" pitchFamily="34" charset="0"/>
                <a:ea typeface="Segoe UI" panose="020B0502040204020203" pitchFamily="34" charset="0"/>
                <a:cs typeface="Segoe UI" panose="020B0502040204020203" pitchFamily="34" charset="0"/>
              </a:rPr>
              <a:t> )</a:t>
            </a:r>
          </a:p>
        </p:txBody>
      </p:sp>
      <p:cxnSp>
        <p:nvCxnSpPr>
          <p:cNvPr id="14" name="Straight Arrow Connector 13"/>
          <p:cNvCxnSpPr/>
          <p:nvPr/>
        </p:nvCxnSpPr>
        <p:spPr>
          <a:xfrm>
            <a:off x="4617374" y="3984638"/>
            <a:ext cx="876445" cy="0"/>
          </a:xfrm>
          <a:prstGeom prst="straightConnector1">
            <a:avLst/>
          </a:prstGeom>
          <a:ln w="88900">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descr="http://etc-mysitemyway.s3.amazonaws.com/icons/legacy-previews/icons/3d-transparent-glass-icons-business/076043-3d-transparent-glass-icon-business-gears-sc37.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632519">
            <a:off x="8533177" y="3451143"/>
            <a:ext cx="893104" cy="893104"/>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7" name="TextBox 25"/>
          <p:cNvSpPr txBox="1"/>
          <p:nvPr/>
        </p:nvSpPr>
        <p:spPr>
          <a:xfrm>
            <a:off x="5638501" y="3044414"/>
            <a:ext cx="157020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Segoe UI" panose="020B0502040204020203" pitchFamily="34" charset="0"/>
                <a:cs typeface="Segoe UI" panose="020B0502040204020203" pitchFamily="34" charset="0"/>
              </a:rPr>
              <a:t>Transaction based </a:t>
            </a:r>
            <a:r>
              <a:rPr lang="en-US" sz="1000" b="1" dirty="0">
                <a:latin typeface="Segoe UI" panose="020B0502040204020203" pitchFamily="34" charset="0"/>
                <a:cs typeface="Segoe UI" panose="020B0502040204020203" pitchFamily="34" charset="0"/>
              </a:rPr>
              <a:t>Collaborative Filtering</a:t>
            </a:r>
            <a:endParaRPr lang="en-IN" sz="1000" b="1" dirty="0">
              <a:latin typeface="Segoe UI" panose="020B0502040204020203" pitchFamily="34" charset="0"/>
              <a:cs typeface="Segoe UI" panose="020B0502040204020203" pitchFamily="34" charset="0"/>
            </a:endParaRPr>
          </a:p>
        </p:txBody>
      </p:sp>
      <p:sp>
        <p:nvSpPr>
          <p:cNvPr id="19" name="TextBox 27"/>
          <p:cNvSpPr txBox="1"/>
          <p:nvPr/>
        </p:nvSpPr>
        <p:spPr>
          <a:xfrm>
            <a:off x="8146826" y="3123064"/>
            <a:ext cx="1728716" cy="200054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Segoe UI" panose="020B0502040204020203" pitchFamily="34" charset="0"/>
                <a:cs typeface="Segoe UI" panose="020B0502040204020203" pitchFamily="34" charset="0"/>
              </a:rPr>
              <a:t>Business rules integration</a:t>
            </a:r>
          </a:p>
          <a:p>
            <a:endParaRPr lang="en-US" sz="1000" b="1" dirty="0">
              <a:latin typeface="Segoe UI" panose="020B0502040204020203" pitchFamily="34" charset="0"/>
              <a:cs typeface="Segoe UI" panose="020B0502040204020203" pitchFamily="34" charset="0"/>
            </a:endParaRPr>
          </a:p>
          <a:p>
            <a:endParaRPr lang="en-US" sz="1000" b="1" dirty="0">
              <a:latin typeface="Segoe UI" panose="020B0502040204020203" pitchFamily="34" charset="0"/>
              <a:cs typeface="Segoe UI" panose="020B0502040204020203" pitchFamily="34" charset="0"/>
            </a:endParaRPr>
          </a:p>
          <a:p>
            <a:endParaRPr lang="en-US" sz="1000" b="1" dirty="0">
              <a:latin typeface="Segoe UI" panose="020B0502040204020203" pitchFamily="34" charset="0"/>
              <a:cs typeface="Segoe UI" panose="020B0502040204020203" pitchFamily="34" charset="0"/>
            </a:endParaRPr>
          </a:p>
          <a:p>
            <a:endParaRPr lang="en-US" sz="1000" b="1" dirty="0">
              <a:latin typeface="Segoe UI" panose="020B0502040204020203" pitchFamily="34" charset="0"/>
              <a:cs typeface="Segoe UI" panose="020B0502040204020203" pitchFamily="34" charset="0"/>
            </a:endParaRPr>
          </a:p>
          <a:p>
            <a:endParaRPr lang="en-US" sz="1000" b="1" dirty="0">
              <a:latin typeface="Segoe UI" panose="020B0502040204020203" pitchFamily="34" charset="0"/>
              <a:cs typeface="Segoe UI" panose="020B0502040204020203" pitchFamily="34" charset="0"/>
            </a:endParaRPr>
          </a:p>
          <a:p>
            <a:endParaRPr lang="en-US" sz="1000" b="1" dirty="0">
              <a:latin typeface="Segoe UI" panose="020B0502040204020203" pitchFamily="34" charset="0"/>
              <a:cs typeface="Segoe UI" panose="020B0502040204020203" pitchFamily="34" charset="0"/>
            </a:endParaRPr>
          </a:p>
          <a:p>
            <a:endParaRPr lang="en-US" sz="700" b="1" dirty="0">
              <a:latin typeface="Segoe UI" panose="020B0502040204020203" pitchFamily="34" charset="0"/>
              <a:cs typeface="Segoe UI" panose="020B0502040204020203" pitchFamily="34" charset="0"/>
            </a:endParaRPr>
          </a:p>
          <a:p>
            <a:endParaRPr lang="en-US" sz="700" b="1"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IN" sz="1000" i="1" dirty="0">
                <a:solidFill>
                  <a:prstClr val="black"/>
                </a:solidFill>
                <a:latin typeface="Segoe UI" panose="020B0502040204020203" pitchFamily="34" charset="0"/>
                <a:ea typeface="Segoe UI" panose="020B0502040204020203" pitchFamily="34" charset="0"/>
                <a:cs typeface="Segoe UI" panose="020B0502040204020203" pitchFamily="34" charset="0"/>
              </a:rPr>
              <a:t>Custom prioritization based on APV value, availability, </a:t>
            </a:r>
            <a:r>
              <a:rPr lang="en-IN" sz="1000" i="1" dirty="0" err="1">
                <a:solidFill>
                  <a:prstClr val="black"/>
                </a:solidFill>
                <a:latin typeface="Segoe UI" panose="020B0502040204020203" pitchFamily="34" charset="0"/>
                <a:ea typeface="Segoe UI" panose="020B0502040204020203" pitchFamily="34" charset="0"/>
                <a:cs typeface="Segoe UI" panose="020B0502040204020203" pitchFamily="34" charset="0"/>
              </a:rPr>
              <a:t>etc</a:t>
            </a:r>
            <a:endParaRPr lang="en-IN" sz="1000" i="1" dirty="0">
              <a:solidFill>
                <a:prstClr val="black"/>
              </a:solidFill>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IN" sz="1000" i="1" dirty="0">
                <a:solidFill>
                  <a:prstClr val="black"/>
                </a:solidFill>
                <a:latin typeface="Segoe UI" panose="020B0502040204020203" pitchFamily="34" charset="0"/>
                <a:ea typeface="Segoe UI" panose="020B0502040204020203" pitchFamily="34" charset="0"/>
                <a:cs typeface="Segoe UI" panose="020B0502040204020203" pitchFamily="34" charset="0"/>
              </a:rPr>
              <a:t>Vertical specific filtration</a:t>
            </a:r>
          </a:p>
        </p:txBody>
      </p:sp>
      <p:pic>
        <p:nvPicPr>
          <p:cNvPr id="20" name="Picture 19" descr="http://answersforhope.org/wp-content/uploads/2013/10/Recommendations-1024x578.png"/>
          <p:cNvPicPr>
            <a:picLocks noChangeAspect="1" noChangeArrowheads="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0599165" y="3535263"/>
            <a:ext cx="1527973" cy="862469"/>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Elbow Connector 20"/>
          <p:cNvCxnSpPr>
            <a:stCxn id="20" idx="2"/>
            <a:endCxn id="8" idx="2"/>
          </p:cNvCxnSpPr>
          <p:nvPr/>
        </p:nvCxnSpPr>
        <p:spPr>
          <a:xfrm rot="5400000">
            <a:off x="6089225" y="-708769"/>
            <a:ext cx="167427" cy="10380428"/>
          </a:xfrm>
          <a:prstGeom prst="bentConnector3">
            <a:avLst>
              <a:gd name="adj1" fmla="val 782686"/>
            </a:avLst>
          </a:prstGeom>
          <a:ln w="889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5550467" y="4726150"/>
            <a:ext cx="1510303" cy="577081"/>
          </a:xfrm>
          <a:prstGeom prst="rect">
            <a:avLst/>
          </a:prstGeom>
        </p:spPr>
        <p:txBody>
          <a:bodyPr wrap="square">
            <a:spAutoFit/>
          </a:bodyPr>
          <a:lstStyle/>
          <a:p>
            <a:r>
              <a:rPr lang="en-IN" sz="1050" dirty="0">
                <a:solidFill>
                  <a:prstClr val="black"/>
                </a:solidFill>
                <a:latin typeface="Segoe UI" panose="020B0502040204020203" pitchFamily="34" charset="0"/>
                <a:ea typeface="Segoe UI" panose="020B0502040204020203" pitchFamily="34" charset="0"/>
                <a:cs typeface="Segoe UI" panose="020B0502040204020203" pitchFamily="34" charset="0"/>
              </a:rPr>
              <a:t>Behavioural data</a:t>
            </a:r>
          </a:p>
          <a:p>
            <a:pPr marL="171450" indent="-171450">
              <a:buFont typeface="Arial" panose="020B0604020202020204" pitchFamily="34" charset="0"/>
              <a:buChar char="•"/>
            </a:pPr>
            <a:r>
              <a:rPr lang="en-IN" sz="1050" dirty="0">
                <a:solidFill>
                  <a:prstClr val="black"/>
                </a:solidFill>
                <a:latin typeface="Segoe UI" panose="020B0502040204020203" pitchFamily="34" charset="0"/>
                <a:ea typeface="Segoe UI" panose="020B0502040204020203" pitchFamily="34" charset="0"/>
                <a:cs typeface="Segoe UI" panose="020B0502040204020203" pitchFamily="34" charset="0"/>
              </a:rPr>
              <a:t>Transaction details (online + offline)</a:t>
            </a:r>
          </a:p>
        </p:txBody>
      </p:sp>
      <p:cxnSp>
        <p:nvCxnSpPr>
          <p:cNvPr id="41" name="Straight Arrow Connector 40"/>
          <p:cNvCxnSpPr/>
          <p:nvPr/>
        </p:nvCxnSpPr>
        <p:spPr>
          <a:xfrm>
            <a:off x="7288644" y="3966497"/>
            <a:ext cx="876445" cy="0"/>
          </a:xfrm>
          <a:prstGeom prst="straightConnector1">
            <a:avLst/>
          </a:prstGeom>
          <a:ln w="889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9893958" y="3952500"/>
            <a:ext cx="876445" cy="0"/>
          </a:xfrm>
          <a:prstGeom prst="straightConnector1">
            <a:avLst/>
          </a:prstGeom>
          <a:ln w="889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5820229" y="3709254"/>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5820229" y="4021260"/>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523683" y="3559866"/>
            <a:ext cx="182880" cy="1828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6523683" y="4024288"/>
            <a:ext cx="182880" cy="1828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6523683" y="3792077"/>
            <a:ext cx="182880" cy="1828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523683" y="4256498"/>
            <a:ext cx="182880" cy="1828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p:cNvCxnSpPr>
            <a:stCxn id="43" idx="6"/>
            <a:endCxn id="45" idx="1"/>
          </p:cNvCxnSpPr>
          <p:nvPr/>
        </p:nvCxnSpPr>
        <p:spPr>
          <a:xfrm flipV="1">
            <a:off x="6003109" y="3651306"/>
            <a:ext cx="520574" cy="1493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43" idx="6"/>
            <a:endCxn id="47" idx="1"/>
          </p:cNvCxnSpPr>
          <p:nvPr/>
        </p:nvCxnSpPr>
        <p:spPr>
          <a:xfrm>
            <a:off x="6003109" y="3800694"/>
            <a:ext cx="520574" cy="82823"/>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44" idx="6"/>
            <a:endCxn id="45" idx="1"/>
          </p:cNvCxnSpPr>
          <p:nvPr/>
        </p:nvCxnSpPr>
        <p:spPr>
          <a:xfrm flipV="1">
            <a:off x="6003109" y="3651306"/>
            <a:ext cx="520574" cy="461394"/>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44" idx="6"/>
            <a:endCxn id="46" idx="1"/>
          </p:cNvCxnSpPr>
          <p:nvPr/>
        </p:nvCxnSpPr>
        <p:spPr>
          <a:xfrm>
            <a:off x="6003109" y="4112700"/>
            <a:ext cx="520574" cy="30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44" idx="6"/>
            <a:endCxn id="47" idx="1"/>
          </p:cNvCxnSpPr>
          <p:nvPr/>
        </p:nvCxnSpPr>
        <p:spPr>
          <a:xfrm flipV="1">
            <a:off x="6003109" y="3883517"/>
            <a:ext cx="520574" cy="229183"/>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a:endCxn id="48" idx="1"/>
          </p:cNvCxnSpPr>
          <p:nvPr/>
        </p:nvCxnSpPr>
        <p:spPr>
          <a:xfrm>
            <a:off x="6003109" y="4112700"/>
            <a:ext cx="520574" cy="235238"/>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6003109" y="3803508"/>
            <a:ext cx="511232" cy="31694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6866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080" y="-136925"/>
            <a:ext cx="11585812" cy="1325563"/>
          </a:xfrm>
        </p:spPr>
        <p:txBody>
          <a:bodyPr/>
          <a:lstStyle/>
          <a:p>
            <a:r>
              <a:rPr lang="en-US" dirty="0"/>
              <a:t>Ad Wear-In Analysis for a Leading Software Giant</a:t>
            </a:r>
          </a:p>
        </p:txBody>
      </p:sp>
      <p:sp>
        <p:nvSpPr>
          <p:cNvPr id="4" name="Round Same Side Corner Rectangle 3"/>
          <p:cNvSpPr/>
          <p:nvPr/>
        </p:nvSpPr>
        <p:spPr>
          <a:xfrm flipV="1">
            <a:off x="367741" y="1300502"/>
            <a:ext cx="3594659" cy="2038380"/>
          </a:xfrm>
          <a:prstGeom prst="round2SameRect">
            <a:avLst/>
          </a:prstGeom>
          <a:noFill/>
          <a:ln w="12700">
            <a:solidFill>
              <a:schemeClr val="bg2">
                <a:lumMod val="50000"/>
              </a:schemeClr>
            </a:solidFill>
            <a:prstDash val="sysDash"/>
            <a:round/>
            <a:headEnd/>
            <a:tailEnd/>
          </a:ln>
        </p:spPr>
        <p:txBody>
          <a:bodyPr rtlCol="0" anchor="ctr"/>
          <a:lstStyle/>
          <a:p>
            <a:pPr algn="ctr"/>
            <a:endParaRPr lang="en-US" dirty="0"/>
          </a:p>
        </p:txBody>
      </p:sp>
      <p:sp>
        <p:nvSpPr>
          <p:cNvPr id="5" name="Round Same Side Corner Rectangle 4"/>
          <p:cNvSpPr/>
          <p:nvPr/>
        </p:nvSpPr>
        <p:spPr>
          <a:xfrm flipV="1">
            <a:off x="4145505" y="1300502"/>
            <a:ext cx="3873802" cy="2028579"/>
          </a:xfrm>
          <a:prstGeom prst="round2SameRect">
            <a:avLst/>
          </a:prstGeom>
          <a:noFill/>
          <a:ln w="12700">
            <a:solidFill>
              <a:schemeClr val="bg2">
                <a:lumMod val="50000"/>
              </a:schemeClr>
            </a:solidFill>
            <a:prstDash val="sysDash"/>
            <a:round/>
            <a:headEnd/>
            <a:tailEnd/>
          </a:ln>
        </p:spPr>
        <p:txBody>
          <a:bodyPr rtlCol="0" anchor="ctr"/>
          <a:lstStyle/>
          <a:p>
            <a:pPr algn="ctr"/>
            <a:endParaRPr lang="en-US" dirty="0"/>
          </a:p>
        </p:txBody>
      </p:sp>
      <p:sp>
        <p:nvSpPr>
          <p:cNvPr id="6" name="Round Same Side Corner Rectangle 5"/>
          <p:cNvSpPr/>
          <p:nvPr/>
        </p:nvSpPr>
        <p:spPr>
          <a:xfrm flipV="1">
            <a:off x="8224931" y="1303874"/>
            <a:ext cx="3611469" cy="2036216"/>
          </a:xfrm>
          <a:prstGeom prst="round2SameRect">
            <a:avLst/>
          </a:prstGeom>
          <a:noFill/>
          <a:ln w="12700">
            <a:solidFill>
              <a:schemeClr val="bg2">
                <a:lumMod val="50000"/>
              </a:schemeClr>
            </a:solidFill>
            <a:prstDash val="sysDash"/>
            <a:round/>
            <a:headEnd/>
            <a:tailEnd/>
          </a:ln>
        </p:spPr>
        <p:txBody>
          <a:bodyPr rtlCol="0" anchor="ctr"/>
          <a:lstStyle/>
          <a:p>
            <a:pPr algn="ctr"/>
            <a:endParaRPr lang="en-US" dirty="0"/>
          </a:p>
        </p:txBody>
      </p:sp>
      <p:sp>
        <p:nvSpPr>
          <p:cNvPr id="7" name="Rectangle 6"/>
          <p:cNvSpPr/>
          <p:nvPr/>
        </p:nvSpPr>
        <p:spPr>
          <a:xfrm>
            <a:off x="4145505" y="981683"/>
            <a:ext cx="3873802" cy="251611"/>
          </a:xfrm>
          <a:prstGeom prst="rect">
            <a:avLst/>
          </a:prstGeom>
          <a:solidFill>
            <a:schemeClr val="tx1">
              <a:lumMod val="65000"/>
              <a:lumOff val="35000"/>
            </a:schemeClr>
          </a:solidFill>
          <a:ln w="25400" cap="flat" cmpd="sng" algn="ctr">
            <a:noFill/>
            <a:prstDash val="solid"/>
          </a:ln>
          <a:effectLst>
            <a:outerShdw blurRad="50800" dist="38100" dir="5400000" algn="t" rotWithShape="0">
              <a:prstClr val="black">
                <a:alpha val="40000"/>
              </a:prstClr>
            </a:outerShdw>
          </a:effectLst>
        </p:spPr>
        <p:txBody>
          <a:bodyPr rtlCol="0" anchor="ctr"/>
          <a:lstStyle/>
          <a:p>
            <a:pPr algn="ctr">
              <a:defRPr/>
            </a:pPr>
            <a:r>
              <a:rPr lang="en-US" sz="1400" b="1" kern="0" dirty="0">
                <a:solidFill>
                  <a:srgbClr val="FFFFFF"/>
                </a:solidFill>
              </a:rPr>
              <a:t>LatentView’s Solution</a:t>
            </a:r>
          </a:p>
        </p:txBody>
      </p:sp>
      <p:sp>
        <p:nvSpPr>
          <p:cNvPr id="8" name="Rectangle 7"/>
          <p:cNvSpPr/>
          <p:nvPr/>
        </p:nvSpPr>
        <p:spPr>
          <a:xfrm>
            <a:off x="348034" y="981905"/>
            <a:ext cx="3614366" cy="251389"/>
          </a:xfrm>
          <a:prstGeom prst="rect">
            <a:avLst/>
          </a:prstGeom>
          <a:solidFill>
            <a:schemeClr val="tx1">
              <a:lumMod val="65000"/>
              <a:lumOff val="35000"/>
            </a:schemeClr>
          </a:solidFill>
          <a:ln w="25400" cap="flat" cmpd="sng" algn="ctr">
            <a:noFill/>
            <a:prstDash val="solid"/>
          </a:ln>
          <a:effectLst>
            <a:outerShdw blurRad="50800" dist="38100" dir="5400000" algn="t" rotWithShape="0">
              <a:prstClr val="black">
                <a:alpha val="40000"/>
              </a:prstClr>
            </a:outerShdw>
          </a:effectLst>
        </p:spPr>
        <p:txBody>
          <a:bodyPr rtlCol="0" anchor="ctr"/>
          <a:lstStyle/>
          <a:p>
            <a:pPr algn="ctr">
              <a:defRPr/>
            </a:pPr>
            <a:r>
              <a:rPr lang="en-US" sz="1400" b="1" kern="0" dirty="0">
                <a:solidFill>
                  <a:srgbClr val="FFFFFF"/>
                </a:solidFill>
              </a:rPr>
              <a:t>Business Objective</a:t>
            </a:r>
          </a:p>
        </p:txBody>
      </p:sp>
      <p:sp>
        <p:nvSpPr>
          <p:cNvPr id="9" name="Rectangle 8"/>
          <p:cNvSpPr/>
          <p:nvPr/>
        </p:nvSpPr>
        <p:spPr>
          <a:xfrm>
            <a:off x="8193253" y="981906"/>
            <a:ext cx="3643147" cy="251388"/>
          </a:xfrm>
          <a:prstGeom prst="rect">
            <a:avLst/>
          </a:prstGeom>
          <a:solidFill>
            <a:schemeClr val="tx1">
              <a:lumMod val="65000"/>
              <a:lumOff val="35000"/>
            </a:schemeClr>
          </a:solidFill>
          <a:ln w="25400" cap="flat" cmpd="sng" algn="ctr">
            <a:noFill/>
            <a:prstDash val="solid"/>
          </a:ln>
          <a:effectLst>
            <a:outerShdw blurRad="50800" dist="38100" dir="5400000" algn="t" rotWithShape="0">
              <a:prstClr val="black">
                <a:alpha val="40000"/>
              </a:prstClr>
            </a:outerShdw>
          </a:effectLst>
        </p:spPr>
        <p:txBody>
          <a:bodyPr rtlCol="0" anchor="ctr"/>
          <a:lstStyle/>
          <a:p>
            <a:pPr algn="ctr">
              <a:defRPr/>
            </a:pPr>
            <a:r>
              <a:rPr lang="en-US" sz="1400" b="1" kern="0" dirty="0">
                <a:solidFill>
                  <a:srgbClr val="FFFFFF"/>
                </a:solidFill>
              </a:rPr>
              <a:t>Business Benefits</a:t>
            </a:r>
          </a:p>
        </p:txBody>
      </p:sp>
      <p:sp>
        <p:nvSpPr>
          <p:cNvPr id="10" name="Rectangle 9"/>
          <p:cNvSpPr/>
          <p:nvPr/>
        </p:nvSpPr>
        <p:spPr>
          <a:xfrm>
            <a:off x="350435" y="1297756"/>
            <a:ext cx="3611965" cy="2031325"/>
          </a:xfrm>
          <a:prstGeom prst="rect">
            <a:avLst/>
          </a:prstGeom>
        </p:spPr>
        <p:txBody>
          <a:bodyPr wrap="square">
            <a:spAutoFit/>
          </a:bodyPr>
          <a:lstStyle/>
          <a:p>
            <a:pPr marL="171450" indent="-171450">
              <a:buFont typeface="Arial" panose="020B0604020202020204" pitchFamily="34" charset="0"/>
              <a:buChar char="•"/>
              <a:defRPr/>
            </a:pPr>
            <a:r>
              <a:rPr lang="en-US" sz="1400" kern="0" dirty="0">
                <a:solidFill>
                  <a:srgbClr val="000000"/>
                </a:solidFill>
              </a:rPr>
              <a:t>The business group wanted to understand the impact of TV advertising and how the Advertising efforts (TRPs) on Ads impact Recognition and role down across the funnel metrics.</a:t>
            </a:r>
          </a:p>
          <a:p>
            <a:pPr marL="171450" indent="-171450">
              <a:buFont typeface="Arial" panose="020B0604020202020204" pitchFamily="34" charset="0"/>
              <a:buChar char="•"/>
              <a:defRPr/>
            </a:pPr>
            <a:r>
              <a:rPr lang="en-US" sz="1400" kern="0" dirty="0">
                <a:solidFill>
                  <a:srgbClr val="000000"/>
                </a:solidFill>
              </a:rPr>
              <a:t>Also, understand what is the optimal TRPs required to make an Ad have maximum reach? And understand the optimal weekly TRPs?</a:t>
            </a:r>
          </a:p>
        </p:txBody>
      </p:sp>
      <p:sp>
        <p:nvSpPr>
          <p:cNvPr id="11" name="Rectangle 10"/>
          <p:cNvSpPr/>
          <p:nvPr/>
        </p:nvSpPr>
        <p:spPr>
          <a:xfrm>
            <a:off x="8242605" y="1305583"/>
            <a:ext cx="3593796" cy="2031325"/>
          </a:xfrm>
          <a:prstGeom prst="rect">
            <a:avLst/>
          </a:prstGeom>
        </p:spPr>
        <p:txBody>
          <a:bodyPr wrap="square">
            <a:spAutoFit/>
          </a:bodyPr>
          <a:lstStyle/>
          <a:p>
            <a:pPr algn="just" defTabSz="696916"/>
            <a:r>
              <a:rPr lang="en-US" sz="1400" dirty="0">
                <a:solidFill>
                  <a:srgbClr val="000000"/>
                </a:solidFill>
                <a:cs typeface="Calibri" pitchFamily="34" charset="0"/>
              </a:rPr>
              <a:t>Helped the client understand that:</a:t>
            </a:r>
          </a:p>
          <a:p>
            <a:pPr marL="130672" indent="-130672" algn="just" defTabSz="696916">
              <a:buFont typeface="Arial" pitchFamily="34" charset="0"/>
              <a:buChar char="•"/>
            </a:pPr>
            <a:r>
              <a:rPr lang="en-US" sz="1400" dirty="0">
                <a:solidFill>
                  <a:srgbClr val="000000"/>
                </a:solidFill>
                <a:cs typeface="Calibri" pitchFamily="34" charset="0"/>
              </a:rPr>
              <a:t>Identified the right number of TRPs for an Ad that would reach the target recognition of ~55%</a:t>
            </a:r>
          </a:p>
          <a:p>
            <a:pPr marL="130672" indent="-130672" algn="just" defTabSz="696916">
              <a:buFont typeface="Arial" pitchFamily="34" charset="0"/>
              <a:buChar char="•"/>
            </a:pPr>
            <a:r>
              <a:rPr lang="en-US" sz="1400" dirty="0">
                <a:solidFill>
                  <a:srgbClr val="000000"/>
                </a:solidFill>
                <a:cs typeface="Calibri" pitchFamily="34" charset="0"/>
              </a:rPr>
              <a:t>Optimal Recognition patterns were provided – for example, TRPs are spread over weeks rather than concentrated on a single week. Optimal around 75 -100 per week for an Ad with 2-3 Ad combinations per week.</a:t>
            </a:r>
          </a:p>
        </p:txBody>
      </p:sp>
      <p:sp>
        <p:nvSpPr>
          <p:cNvPr id="12" name="Rectangle 11"/>
          <p:cNvSpPr/>
          <p:nvPr/>
        </p:nvSpPr>
        <p:spPr>
          <a:xfrm>
            <a:off x="4141884" y="1247867"/>
            <a:ext cx="3936992" cy="1815882"/>
          </a:xfrm>
          <a:prstGeom prst="rect">
            <a:avLst/>
          </a:prstGeom>
        </p:spPr>
        <p:txBody>
          <a:bodyPr wrap="square">
            <a:spAutoFit/>
          </a:bodyPr>
          <a:lstStyle/>
          <a:p>
            <a:pPr algn="just" defTabSz="696916"/>
            <a:r>
              <a:rPr lang="en-US" sz="1400" dirty="0">
                <a:solidFill>
                  <a:srgbClr val="000000"/>
                </a:solidFill>
                <a:cs typeface="Calibri" pitchFamily="34" charset="0"/>
              </a:rPr>
              <a:t>LatentView approached the problem in a phased manner which comprises of the following steps:</a:t>
            </a:r>
          </a:p>
          <a:p>
            <a:pPr marL="130672" indent="-130672" algn="just" defTabSz="696916">
              <a:buFont typeface="Arial" pitchFamily="34" charset="0"/>
              <a:buChar char="•"/>
            </a:pPr>
            <a:r>
              <a:rPr lang="en-US" sz="1400" dirty="0">
                <a:solidFill>
                  <a:srgbClr val="000000"/>
                </a:solidFill>
                <a:cs typeface="Calibri" pitchFamily="34" charset="0"/>
              </a:rPr>
              <a:t>Studied the relationship between TRPs &amp; Recognition to determine the amount of TRPs where saturation occurs</a:t>
            </a:r>
          </a:p>
          <a:p>
            <a:pPr marL="130672" indent="-130672" algn="just" defTabSz="696916">
              <a:buFont typeface="Arial" pitchFamily="34" charset="0"/>
              <a:buChar char="•"/>
            </a:pPr>
            <a:r>
              <a:rPr lang="en-US" sz="1400" dirty="0">
                <a:solidFill>
                  <a:srgbClr val="000000"/>
                </a:solidFill>
                <a:cs typeface="Calibri" pitchFamily="34" charset="0"/>
              </a:rPr>
              <a:t>Studied the impact of Ads with same TRPs and different airing in order to determine optimal TRPs per week</a:t>
            </a:r>
          </a:p>
        </p:txBody>
      </p:sp>
      <p:graphicFrame>
        <p:nvGraphicFramePr>
          <p:cNvPr id="13" name="Chart 12"/>
          <p:cNvGraphicFramePr/>
          <p:nvPr>
            <p:extLst/>
          </p:nvPr>
        </p:nvGraphicFramePr>
        <p:xfrm>
          <a:off x="7616534" y="3839657"/>
          <a:ext cx="438912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p:cNvGraphicFramePr/>
          <p:nvPr>
            <p:extLst/>
          </p:nvPr>
        </p:nvGraphicFramePr>
        <p:xfrm>
          <a:off x="165634" y="3830911"/>
          <a:ext cx="4165206"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p:cNvGraphicFramePr/>
          <p:nvPr>
            <p:extLst/>
          </p:nvPr>
        </p:nvGraphicFramePr>
        <p:xfrm>
          <a:off x="4441372" y="3830911"/>
          <a:ext cx="3035228"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16" name="TextBox 15"/>
          <p:cNvSpPr txBox="1"/>
          <p:nvPr/>
        </p:nvSpPr>
        <p:spPr>
          <a:xfrm>
            <a:off x="215873" y="3356760"/>
            <a:ext cx="4114966" cy="461665"/>
          </a:xfrm>
          <a:prstGeom prst="rect">
            <a:avLst/>
          </a:prstGeom>
          <a:noFill/>
        </p:spPr>
        <p:txBody>
          <a:bodyPr wrap="square" rtlCol="0">
            <a:spAutoFit/>
          </a:bodyPr>
          <a:lstStyle/>
          <a:p>
            <a:pPr algn="ctr"/>
            <a:r>
              <a:rPr lang="en-US" sz="1200" dirty="0">
                <a:solidFill>
                  <a:schemeClr val="bg1">
                    <a:lumMod val="50000"/>
                  </a:schemeClr>
                </a:solidFill>
              </a:rPr>
              <a:t>Cumulative TRPs vs. Ad Recall - ~500 TRPs for an Ad would be optimal post which it saturates </a:t>
            </a:r>
          </a:p>
        </p:txBody>
      </p:sp>
      <p:sp>
        <p:nvSpPr>
          <p:cNvPr id="17" name="TextBox 16"/>
          <p:cNvSpPr txBox="1"/>
          <p:nvPr/>
        </p:nvSpPr>
        <p:spPr>
          <a:xfrm>
            <a:off x="7628823" y="3356760"/>
            <a:ext cx="4389121" cy="461665"/>
          </a:xfrm>
          <a:prstGeom prst="rect">
            <a:avLst/>
          </a:prstGeom>
          <a:noFill/>
        </p:spPr>
        <p:txBody>
          <a:bodyPr wrap="square" rtlCol="0">
            <a:spAutoFit/>
          </a:bodyPr>
          <a:lstStyle/>
          <a:p>
            <a:pPr algn="ctr"/>
            <a:r>
              <a:rPr lang="en-US" sz="1200" dirty="0">
                <a:solidFill>
                  <a:schemeClr val="bg1">
                    <a:lumMod val="50000"/>
                  </a:schemeClr>
                </a:solidFill>
              </a:rPr>
              <a:t>Avg. Weekly TRPs vs. Ad Recall – Optimal support per week is around 75 – 100 TRPs per Ad</a:t>
            </a:r>
          </a:p>
        </p:txBody>
      </p:sp>
      <p:sp>
        <p:nvSpPr>
          <p:cNvPr id="18" name="TextBox 17"/>
          <p:cNvSpPr txBox="1"/>
          <p:nvPr/>
        </p:nvSpPr>
        <p:spPr>
          <a:xfrm>
            <a:off x="4343128" y="3356760"/>
            <a:ext cx="3303674" cy="461665"/>
          </a:xfrm>
          <a:prstGeom prst="rect">
            <a:avLst/>
          </a:prstGeom>
          <a:noFill/>
        </p:spPr>
        <p:txBody>
          <a:bodyPr wrap="square" rtlCol="0">
            <a:spAutoFit/>
          </a:bodyPr>
          <a:lstStyle/>
          <a:p>
            <a:pPr algn="ctr"/>
            <a:r>
              <a:rPr lang="en-US" sz="1200" dirty="0">
                <a:solidFill>
                  <a:schemeClr val="bg1">
                    <a:lumMod val="50000"/>
                  </a:schemeClr>
                </a:solidFill>
              </a:rPr>
              <a:t>No more than 2-3 Ads at the same time: </a:t>
            </a:r>
            <a:r>
              <a:rPr lang="en-US" sz="1200" i="1" dirty="0">
                <a:solidFill>
                  <a:schemeClr val="bg1">
                    <a:lumMod val="50000"/>
                  </a:schemeClr>
                </a:solidFill>
              </a:rPr>
              <a:t>Ad Recall increases with each additional Ad up to 3 Ads</a:t>
            </a:r>
            <a:endParaRPr lang="en-US" sz="1200" dirty="0">
              <a:solidFill>
                <a:schemeClr val="bg1">
                  <a:lumMod val="50000"/>
                </a:schemeClr>
              </a:solidFill>
            </a:endParaRPr>
          </a:p>
        </p:txBody>
      </p:sp>
      <p:sp>
        <p:nvSpPr>
          <p:cNvPr id="19" name="TextBox 18"/>
          <p:cNvSpPr txBox="1"/>
          <p:nvPr/>
        </p:nvSpPr>
        <p:spPr>
          <a:xfrm>
            <a:off x="8125097" y="4014651"/>
            <a:ext cx="1698286" cy="461665"/>
          </a:xfrm>
          <a:prstGeom prst="rect">
            <a:avLst/>
          </a:prstGeom>
          <a:noFill/>
        </p:spPr>
        <p:txBody>
          <a:bodyPr wrap="square" rtlCol="0">
            <a:spAutoFit/>
          </a:bodyPr>
          <a:lstStyle/>
          <a:p>
            <a:pPr algn="ctr"/>
            <a:r>
              <a:rPr lang="en-US" sz="1200" i="1" dirty="0"/>
              <a:t>Ads with ~300  TRPs spread across 3-4 weeks</a:t>
            </a:r>
          </a:p>
        </p:txBody>
      </p:sp>
      <p:sp>
        <p:nvSpPr>
          <p:cNvPr id="20" name="TextBox 19"/>
          <p:cNvSpPr txBox="1"/>
          <p:nvPr/>
        </p:nvSpPr>
        <p:spPr>
          <a:xfrm>
            <a:off x="10559007" y="5164627"/>
            <a:ext cx="1476103" cy="646331"/>
          </a:xfrm>
          <a:prstGeom prst="rect">
            <a:avLst/>
          </a:prstGeom>
          <a:noFill/>
        </p:spPr>
        <p:txBody>
          <a:bodyPr wrap="square" rtlCol="0">
            <a:spAutoFit/>
          </a:bodyPr>
          <a:lstStyle/>
          <a:p>
            <a:pPr algn="ctr"/>
            <a:r>
              <a:rPr lang="en-US" sz="1200" i="1" dirty="0"/>
              <a:t>Ads with  ~300 TRPs concentrated on 1-2 weeks</a:t>
            </a:r>
          </a:p>
        </p:txBody>
      </p:sp>
    </p:spTree>
    <p:extLst>
      <p:ext uri="{BB962C8B-B14F-4D97-AF65-F5344CB8AC3E}">
        <p14:creationId xmlns:p14="http://schemas.microsoft.com/office/powerpoint/2010/main" val="38049276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288" y="-179052"/>
            <a:ext cx="11331501" cy="1325563"/>
          </a:xfrm>
        </p:spPr>
        <p:txBody>
          <a:bodyPr/>
          <a:lstStyle/>
          <a:p>
            <a:r>
              <a:rPr lang="en-IN" dirty="0"/>
              <a:t>Opportunity Space study for New Product Launch</a:t>
            </a:r>
            <a:endParaRPr lang="en-US" dirty="0"/>
          </a:p>
        </p:txBody>
      </p:sp>
      <p:sp>
        <p:nvSpPr>
          <p:cNvPr id="4" name="Round Same Side Corner Rectangle 3"/>
          <p:cNvSpPr/>
          <p:nvPr/>
        </p:nvSpPr>
        <p:spPr>
          <a:xfrm flipV="1">
            <a:off x="367741" y="1300502"/>
            <a:ext cx="3594659" cy="2127385"/>
          </a:xfrm>
          <a:prstGeom prst="round2SameRect">
            <a:avLst/>
          </a:prstGeom>
          <a:noFill/>
          <a:ln w="12700">
            <a:solidFill>
              <a:schemeClr val="bg2">
                <a:lumMod val="50000"/>
              </a:schemeClr>
            </a:solidFill>
            <a:prstDash val="sysDash"/>
            <a:round/>
            <a:headEnd/>
            <a:tailEnd/>
          </a:ln>
        </p:spPr>
        <p:txBody>
          <a:bodyPr rtlCol="0" anchor="ctr"/>
          <a:lstStyle/>
          <a:p>
            <a:pPr algn="ctr"/>
            <a:endParaRPr lang="en-US" dirty="0"/>
          </a:p>
        </p:txBody>
      </p:sp>
      <p:sp>
        <p:nvSpPr>
          <p:cNvPr id="5" name="Round Same Side Corner Rectangle 4"/>
          <p:cNvSpPr/>
          <p:nvPr/>
        </p:nvSpPr>
        <p:spPr>
          <a:xfrm flipV="1">
            <a:off x="4165600" y="1300502"/>
            <a:ext cx="4476571" cy="2117156"/>
          </a:xfrm>
          <a:prstGeom prst="round2SameRect">
            <a:avLst/>
          </a:prstGeom>
          <a:noFill/>
          <a:ln w="12700">
            <a:solidFill>
              <a:schemeClr val="bg2">
                <a:lumMod val="50000"/>
              </a:schemeClr>
            </a:solidFill>
            <a:prstDash val="sysDash"/>
            <a:round/>
            <a:headEnd/>
            <a:tailEnd/>
          </a:ln>
        </p:spPr>
        <p:txBody>
          <a:bodyPr rtlCol="0" anchor="ctr"/>
          <a:lstStyle/>
          <a:p>
            <a:pPr algn="ctr"/>
            <a:endParaRPr lang="en-US" dirty="0"/>
          </a:p>
        </p:txBody>
      </p:sp>
      <p:sp>
        <p:nvSpPr>
          <p:cNvPr id="6" name="Round Same Side Corner Rectangle 5"/>
          <p:cNvSpPr/>
          <p:nvPr/>
        </p:nvSpPr>
        <p:spPr>
          <a:xfrm flipV="1">
            <a:off x="8826142" y="1303874"/>
            <a:ext cx="3010258" cy="2125126"/>
          </a:xfrm>
          <a:prstGeom prst="round2SameRect">
            <a:avLst/>
          </a:prstGeom>
          <a:noFill/>
          <a:ln w="12700">
            <a:solidFill>
              <a:schemeClr val="bg2">
                <a:lumMod val="50000"/>
              </a:schemeClr>
            </a:solidFill>
            <a:prstDash val="sysDash"/>
            <a:round/>
            <a:headEnd/>
            <a:tailEnd/>
          </a:ln>
        </p:spPr>
        <p:txBody>
          <a:bodyPr rtlCol="0" anchor="ctr"/>
          <a:lstStyle/>
          <a:p>
            <a:pPr algn="ctr"/>
            <a:endParaRPr lang="en-US" dirty="0"/>
          </a:p>
        </p:txBody>
      </p:sp>
      <p:sp>
        <p:nvSpPr>
          <p:cNvPr id="7" name="Rectangle 6"/>
          <p:cNvSpPr/>
          <p:nvPr/>
        </p:nvSpPr>
        <p:spPr>
          <a:xfrm>
            <a:off x="4165600" y="981683"/>
            <a:ext cx="4476571" cy="251611"/>
          </a:xfrm>
          <a:prstGeom prst="rect">
            <a:avLst/>
          </a:prstGeom>
          <a:solidFill>
            <a:schemeClr val="tx1">
              <a:lumMod val="65000"/>
              <a:lumOff val="35000"/>
            </a:schemeClr>
          </a:solidFill>
          <a:ln w="25400" cap="flat" cmpd="sng" algn="ctr">
            <a:noFill/>
            <a:prstDash val="solid"/>
          </a:ln>
          <a:effectLst>
            <a:outerShdw blurRad="50800" dist="38100" dir="5400000" algn="t" rotWithShape="0">
              <a:prstClr val="black">
                <a:alpha val="40000"/>
              </a:prstClr>
            </a:outerShdw>
          </a:effectLst>
        </p:spPr>
        <p:txBody>
          <a:bodyPr rtlCol="0" anchor="ctr"/>
          <a:lstStyle/>
          <a:p>
            <a:pPr algn="ctr">
              <a:defRPr/>
            </a:pPr>
            <a:r>
              <a:rPr lang="en-US" sz="1400" b="1" kern="0" dirty="0">
                <a:solidFill>
                  <a:srgbClr val="FFFFFF"/>
                </a:solidFill>
              </a:rPr>
              <a:t>LatentView’s Solution</a:t>
            </a:r>
          </a:p>
        </p:txBody>
      </p:sp>
      <p:sp>
        <p:nvSpPr>
          <p:cNvPr id="8" name="Rectangle 7"/>
          <p:cNvSpPr/>
          <p:nvPr/>
        </p:nvSpPr>
        <p:spPr>
          <a:xfrm>
            <a:off x="348034" y="981905"/>
            <a:ext cx="3614366" cy="251389"/>
          </a:xfrm>
          <a:prstGeom prst="rect">
            <a:avLst/>
          </a:prstGeom>
          <a:solidFill>
            <a:schemeClr val="tx1">
              <a:lumMod val="65000"/>
              <a:lumOff val="35000"/>
            </a:schemeClr>
          </a:solidFill>
          <a:ln w="25400" cap="flat" cmpd="sng" algn="ctr">
            <a:noFill/>
            <a:prstDash val="solid"/>
          </a:ln>
          <a:effectLst>
            <a:outerShdw blurRad="50800" dist="38100" dir="5400000" algn="t" rotWithShape="0">
              <a:prstClr val="black">
                <a:alpha val="40000"/>
              </a:prstClr>
            </a:outerShdw>
          </a:effectLst>
        </p:spPr>
        <p:txBody>
          <a:bodyPr rtlCol="0" anchor="ctr"/>
          <a:lstStyle/>
          <a:p>
            <a:pPr algn="ctr">
              <a:defRPr/>
            </a:pPr>
            <a:r>
              <a:rPr lang="en-US" sz="1400" b="1" kern="0" dirty="0">
                <a:solidFill>
                  <a:srgbClr val="FFFFFF"/>
                </a:solidFill>
              </a:rPr>
              <a:t>Business Objective</a:t>
            </a:r>
          </a:p>
        </p:txBody>
      </p:sp>
      <p:sp>
        <p:nvSpPr>
          <p:cNvPr id="9" name="Rectangle 8"/>
          <p:cNvSpPr/>
          <p:nvPr/>
        </p:nvSpPr>
        <p:spPr>
          <a:xfrm>
            <a:off x="8799738" y="981906"/>
            <a:ext cx="3036662" cy="251388"/>
          </a:xfrm>
          <a:prstGeom prst="rect">
            <a:avLst/>
          </a:prstGeom>
          <a:solidFill>
            <a:schemeClr val="tx1">
              <a:lumMod val="65000"/>
              <a:lumOff val="35000"/>
            </a:schemeClr>
          </a:solidFill>
          <a:ln w="25400" cap="flat" cmpd="sng" algn="ctr">
            <a:noFill/>
            <a:prstDash val="solid"/>
          </a:ln>
          <a:effectLst>
            <a:outerShdw blurRad="50800" dist="38100" dir="5400000" algn="t" rotWithShape="0">
              <a:prstClr val="black">
                <a:alpha val="40000"/>
              </a:prstClr>
            </a:outerShdw>
          </a:effectLst>
        </p:spPr>
        <p:txBody>
          <a:bodyPr rtlCol="0" anchor="ctr"/>
          <a:lstStyle/>
          <a:p>
            <a:pPr algn="ctr">
              <a:defRPr/>
            </a:pPr>
            <a:r>
              <a:rPr lang="en-US" sz="1400" b="1" kern="0" dirty="0">
                <a:solidFill>
                  <a:srgbClr val="FFFFFF"/>
                </a:solidFill>
              </a:rPr>
              <a:t>Business Benefits</a:t>
            </a:r>
          </a:p>
        </p:txBody>
      </p:sp>
      <p:sp>
        <p:nvSpPr>
          <p:cNvPr id="10" name="Rectangle 9"/>
          <p:cNvSpPr/>
          <p:nvPr/>
        </p:nvSpPr>
        <p:spPr>
          <a:xfrm>
            <a:off x="350435" y="1297756"/>
            <a:ext cx="3611965" cy="1600438"/>
          </a:xfrm>
          <a:prstGeom prst="rect">
            <a:avLst/>
          </a:prstGeom>
        </p:spPr>
        <p:txBody>
          <a:bodyPr wrap="square">
            <a:spAutoFit/>
          </a:bodyPr>
          <a:lstStyle/>
          <a:p>
            <a:pPr>
              <a:defRPr/>
            </a:pPr>
            <a:r>
              <a:rPr lang="en-US" sz="1400" kern="0" dirty="0">
                <a:solidFill>
                  <a:srgbClr val="000000"/>
                </a:solidFill>
              </a:rPr>
              <a:t>To create a mutually exclusive and collectively exhaustive list of </a:t>
            </a:r>
            <a:r>
              <a:rPr lang="en-US" sz="1400" b="1" kern="0" dirty="0"/>
              <a:t>Opportunity Spaces</a:t>
            </a:r>
            <a:r>
              <a:rPr lang="en-US" sz="1400" kern="0" dirty="0"/>
              <a:t>.</a:t>
            </a:r>
          </a:p>
          <a:p>
            <a:pPr>
              <a:defRPr/>
            </a:pPr>
            <a:endParaRPr lang="en-US" sz="1400" kern="0" dirty="0"/>
          </a:p>
          <a:p>
            <a:pPr>
              <a:defRPr/>
            </a:pPr>
            <a:r>
              <a:rPr lang="en-US" sz="1400" kern="0" dirty="0"/>
              <a:t>Opportunity Spaces are mapped through an in-depth understanding of </a:t>
            </a:r>
            <a:r>
              <a:rPr lang="en-US" sz="1400" b="1" kern="0" dirty="0"/>
              <a:t>consumer choices and interaction patterns </a:t>
            </a:r>
            <a:r>
              <a:rPr lang="en-US" sz="1400" kern="0" dirty="0">
                <a:solidFill>
                  <a:srgbClr val="000000"/>
                </a:solidFill>
              </a:rPr>
              <a:t>of these choices with product categories.</a:t>
            </a:r>
          </a:p>
        </p:txBody>
      </p:sp>
      <p:sp>
        <p:nvSpPr>
          <p:cNvPr id="73" name="Rectangle 72"/>
          <p:cNvSpPr/>
          <p:nvPr/>
        </p:nvSpPr>
        <p:spPr>
          <a:xfrm>
            <a:off x="8840873" y="1305583"/>
            <a:ext cx="2995527" cy="1831271"/>
          </a:xfrm>
          <a:prstGeom prst="rect">
            <a:avLst/>
          </a:prstGeom>
        </p:spPr>
        <p:txBody>
          <a:bodyPr wrap="square">
            <a:spAutoFit/>
          </a:bodyPr>
          <a:lstStyle/>
          <a:p>
            <a:pPr fontAlgn="base">
              <a:spcBef>
                <a:spcPts val="600"/>
              </a:spcBef>
              <a:spcAft>
                <a:spcPct val="0"/>
              </a:spcAft>
              <a:buClr>
                <a:srgbClr val="FFFFFF"/>
              </a:buClr>
            </a:pPr>
            <a:r>
              <a:rPr lang="en-IN" sz="1400" kern="0" dirty="0"/>
              <a:t>Targeted insights providing a quantified imagery of field of interest </a:t>
            </a:r>
            <a:endParaRPr lang="en-IN" sz="1200" dirty="0">
              <a:solidFill>
                <a:prstClr val="black"/>
              </a:solidFill>
            </a:endParaRPr>
          </a:p>
          <a:p>
            <a:pPr marL="173038" indent="-173038" fontAlgn="base">
              <a:spcBef>
                <a:spcPts val="600"/>
              </a:spcBef>
              <a:spcAft>
                <a:spcPct val="0"/>
              </a:spcAft>
              <a:buFont typeface="Arial" panose="020B0604020202020204" pitchFamily="34" charset="0"/>
              <a:buChar char="•"/>
            </a:pPr>
            <a:r>
              <a:rPr lang="en-IN" sz="1400" kern="0" dirty="0"/>
              <a:t>Optimized brand imagery and messaging</a:t>
            </a:r>
          </a:p>
          <a:p>
            <a:pPr marL="173038" indent="-173038" fontAlgn="base">
              <a:spcBef>
                <a:spcPts val="600"/>
              </a:spcBef>
              <a:spcAft>
                <a:spcPct val="0"/>
              </a:spcAft>
              <a:buFont typeface="Arial" panose="020B0604020202020204" pitchFamily="34" charset="0"/>
              <a:buChar char="•"/>
            </a:pPr>
            <a:r>
              <a:rPr lang="en-IN" sz="1400" kern="0" dirty="0"/>
              <a:t>High impact marketing decisions </a:t>
            </a:r>
          </a:p>
          <a:p>
            <a:pPr marL="173038" indent="-173038" fontAlgn="base">
              <a:spcBef>
                <a:spcPts val="600"/>
              </a:spcBef>
              <a:spcAft>
                <a:spcPct val="0"/>
              </a:spcAft>
              <a:buFont typeface="Arial" panose="020B0604020202020204" pitchFamily="34" charset="0"/>
              <a:buChar char="•"/>
            </a:pPr>
            <a:r>
              <a:rPr lang="en-US" sz="1400" kern="0" dirty="0"/>
              <a:t>Quantitative drill down of brand attributes</a:t>
            </a:r>
            <a:endParaRPr lang="en-IN" sz="1400" kern="0" dirty="0"/>
          </a:p>
        </p:txBody>
      </p:sp>
      <p:sp>
        <p:nvSpPr>
          <p:cNvPr id="94" name="Rectangle 93"/>
          <p:cNvSpPr/>
          <p:nvPr/>
        </p:nvSpPr>
        <p:spPr>
          <a:xfrm>
            <a:off x="4161979" y="1247867"/>
            <a:ext cx="4549593" cy="2062103"/>
          </a:xfrm>
          <a:prstGeom prst="rect">
            <a:avLst/>
          </a:prstGeom>
        </p:spPr>
        <p:txBody>
          <a:bodyPr wrap="square">
            <a:spAutoFit/>
          </a:bodyPr>
          <a:lstStyle/>
          <a:p>
            <a:pPr>
              <a:defRPr/>
            </a:pPr>
            <a:r>
              <a:rPr lang="en-US" sz="1400" kern="0" dirty="0"/>
              <a:t>User generated conversations on social media once analyzed in-depth can generate an unbiased perspective and add value to survey results </a:t>
            </a:r>
          </a:p>
          <a:p>
            <a:pPr>
              <a:defRPr/>
            </a:pPr>
            <a:endParaRPr lang="en-US" sz="100" b="1" kern="0" dirty="0"/>
          </a:p>
          <a:p>
            <a:pPr>
              <a:defRPr/>
            </a:pPr>
            <a:r>
              <a:rPr lang="en-US" sz="1400" b="1" kern="0" dirty="0"/>
              <a:t>Surveys:</a:t>
            </a:r>
          </a:p>
          <a:p>
            <a:pPr marL="285750" indent="-285750">
              <a:buFont typeface="Arial" panose="020B0604020202020204" pitchFamily="34" charset="0"/>
              <a:buChar char="•"/>
              <a:defRPr/>
            </a:pPr>
            <a:r>
              <a:rPr lang="en-US" sz="1400" kern="0" dirty="0">
                <a:solidFill>
                  <a:prstClr val="black"/>
                </a:solidFill>
              </a:rPr>
              <a:t>To gain overall understanding of consumer preferences, answering questions at a broader level</a:t>
            </a:r>
          </a:p>
          <a:p>
            <a:pPr>
              <a:defRPr/>
            </a:pPr>
            <a:endParaRPr lang="en-US" sz="100" b="1" kern="0" dirty="0"/>
          </a:p>
          <a:p>
            <a:pPr>
              <a:defRPr/>
            </a:pPr>
            <a:r>
              <a:rPr lang="en-US" sz="1400" b="1" kern="0" dirty="0"/>
              <a:t>Social Conversation Analysis:</a:t>
            </a:r>
          </a:p>
          <a:p>
            <a:pPr marL="285750" indent="-285750">
              <a:buFont typeface="Arial" panose="020B0604020202020204" pitchFamily="34" charset="0"/>
              <a:buChar char="•"/>
              <a:defRPr/>
            </a:pPr>
            <a:r>
              <a:rPr lang="en-US" sz="1400" kern="0" dirty="0"/>
              <a:t>To obtain granular view of the areas identified through survey and independent validation</a:t>
            </a:r>
          </a:p>
        </p:txBody>
      </p:sp>
      <p:grpSp>
        <p:nvGrpSpPr>
          <p:cNvPr id="24" name="Group 23"/>
          <p:cNvGrpSpPr/>
          <p:nvPr/>
        </p:nvGrpSpPr>
        <p:grpSpPr>
          <a:xfrm>
            <a:off x="75352" y="3525279"/>
            <a:ext cx="12195524" cy="2895841"/>
            <a:chOff x="75352" y="3830079"/>
            <a:chExt cx="12195524" cy="2895827"/>
          </a:xfrm>
        </p:grpSpPr>
        <p:sp>
          <p:nvSpPr>
            <p:cNvPr id="90" name="Up Arrow 89"/>
            <p:cNvSpPr/>
            <p:nvPr/>
          </p:nvSpPr>
          <p:spPr>
            <a:xfrm>
              <a:off x="10300987" y="4300057"/>
              <a:ext cx="437765" cy="1926943"/>
            </a:xfrm>
            <a:prstGeom prst="upArrow">
              <a:avLst/>
            </a:prstGeom>
            <a:solidFill>
              <a:schemeClr val="bg1">
                <a:lumMod val="85000"/>
              </a:schemeClr>
            </a:solidFill>
            <a:ln w="9525" cap="flat" cmpd="sng" algn="ctr">
              <a:solidFill>
                <a:schemeClr val="bg1">
                  <a:lumMod val="75000"/>
                </a:schemeClr>
              </a:solidFill>
              <a:prstDash val="solid"/>
            </a:ln>
            <a:effectLst/>
          </p:spPr>
          <p:txBody>
            <a:bodyPr rtlCol="0" anchor="ctr"/>
            <a:lstStyle/>
            <a:p>
              <a:pPr algn="ctr">
                <a:defRPr/>
              </a:pPr>
              <a:endParaRPr lang="en-US" sz="1200" kern="0" dirty="0">
                <a:solidFill>
                  <a:srgbClr val="FFFFFF"/>
                </a:solidFill>
              </a:endParaRPr>
            </a:p>
          </p:txBody>
        </p:sp>
        <p:grpSp>
          <p:nvGrpSpPr>
            <p:cNvPr id="46" name="Group 45"/>
            <p:cNvGrpSpPr/>
            <p:nvPr/>
          </p:nvGrpSpPr>
          <p:grpSpPr>
            <a:xfrm>
              <a:off x="537328" y="4017664"/>
              <a:ext cx="11380351" cy="1954063"/>
              <a:chOff x="523320" y="938591"/>
              <a:chExt cx="11380351" cy="1954063"/>
            </a:xfrm>
          </p:grpSpPr>
          <p:sp>
            <p:nvSpPr>
              <p:cNvPr id="49" name="TextBox 48"/>
              <p:cNvSpPr txBox="1"/>
              <p:nvPr/>
            </p:nvSpPr>
            <p:spPr>
              <a:xfrm>
                <a:off x="5003437" y="1475010"/>
                <a:ext cx="3161355" cy="1055608"/>
              </a:xfrm>
              <a:prstGeom prst="roundRect">
                <a:avLst/>
              </a:prstGeom>
              <a:noFill/>
              <a:ln>
                <a:solidFill>
                  <a:schemeClr val="bg2">
                    <a:lumMod val="50000"/>
                  </a:schemeClr>
                </a:solidFill>
                <a:prstDash val="sysDash"/>
              </a:ln>
            </p:spPr>
            <p:style>
              <a:lnRef idx="2">
                <a:schemeClr val="accent2"/>
              </a:lnRef>
              <a:fillRef idx="1">
                <a:schemeClr val="lt1"/>
              </a:fillRef>
              <a:effectRef idx="0">
                <a:schemeClr val="accent2"/>
              </a:effectRef>
              <a:fontRef idx="minor">
                <a:schemeClr val="dk1"/>
              </a:fontRef>
            </p:style>
            <p:txBody>
              <a:bodyPr wrap="square" rtlCol="0">
                <a:spAutoFit/>
              </a:bodyPr>
              <a:lstStyle/>
              <a:p>
                <a:pPr marL="171433" indent="-171433">
                  <a:buClr>
                    <a:srgbClr val="FEA501"/>
                  </a:buClr>
                  <a:buFont typeface="Wingdings" pitchFamily="2" charset="2"/>
                  <a:buChar char="§"/>
                  <a:defRPr/>
                </a:pPr>
                <a:r>
                  <a:rPr lang="en-US" sz="1400" i="1" kern="0" dirty="0"/>
                  <a:t>Sample Size - </a:t>
                </a:r>
                <a:r>
                  <a:rPr lang="en-US" sz="1400" kern="0" dirty="0"/>
                  <a:t>Large</a:t>
                </a:r>
              </a:p>
              <a:p>
                <a:pPr marL="171433" indent="-171433">
                  <a:buClr>
                    <a:srgbClr val="FEA501"/>
                  </a:buClr>
                  <a:buFont typeface="Wingdings" pitchFamily="2" charset="2"/>
                  <a:buChar char="§"/>
                  <a:defRPr/>
                </a:pPr>
                <a:r>
                  <a:rPr lang="en-US" sz="1400" i="1" kern="0" dirty="0"/>
                  <a:t>Content - </a:t>
                </a:r>
                <a:r>
                  <a:rPr lang="en-US" sz="1400" kern="0" dirty="0"/>
                  <a:t>All possible dimensions</a:t>
                </a:r>
              </a:p>
              <a:p>
                <a:pPr marL="171433" indent="-171433">
                  <a:buClr>
                    <a:srgbClr val="FEA501"/>
                  </a:buClr>
                  <a:buFont typeface="Wingdings" pitchFamily="2" charset="2"/>
                  <a:buChar char="§"/>
                  <a:defRPr/>
                </a:pPr>
                <a:r>
                  <a:rPr lang="en-US" sz="1400" i="1" kern="0" dirty="0"/>
                  <a:t>Content Relevance - </a:t>
                </a:r>
                <a:r>
                  <a:rPr lang="en-US" sz="1400" kern="0" dirty="0"/>
                  <a:t>High at a granular level</a:t>
                </a:r>
              </a:p>
            </p:txBody>
          </p:sp>
          <p:grpSp>
            <p:nvGrpSpPr>
              <p:cNvPr id="50" name="Group 49"/>
              <p:cNvGrpSpPr/>
              <p:nvPr/>
            </p:nvGrpSpPr>
            <p:grpSpPr>
              <a:xfrm>
                <a:off x="523320" y="938591"/>
                <a:ext cx="7086430" cy="1954063"/>
                <a:chOff x="476022" y="765166"/>
                <a:chExt cx="7086430" cy="1954063"/>
              </a:xfrm>
            </p:grpSpPr>
            <p:sp>
              <p:nvSpPr>
                <p:cNvPr id="64" name="Rounded Rectangle 63"/>
                <p:cNvSpPr/>
                <p:nvPr/>
              </p:nvSpPr>
              <p:spPr>
                <a:xfrm>
                  <a:off x="476022" y="1192798"/>
                  <a:ext cx="3110111" cy="1526431"/>
                </a:xfrm>
                <a:prstGeom prst="roundRect">
                  <a:avLst/>
                </a:prstGeom>
                <a:noFill/>
                <a:ln>
                  <a:solidFill>
                    <a:schemeClr val="bg2">
                      <a:lumMod val="50000"/>
                    </a:schemeClr>
                  </a:solidFill>
                  <a:prstDash val="sysDash"/>
                </a:ln>
              </p:spPr>
              <p:style>
                <a:lnRef idx="2">
                  <a:schemeClr val="accent2"/>
                </a:lnRef>
                <a:fillRef idx="1">
                  <a:schemeClr val="lt1"/>
                </a:fillRef>
                <a:effectRef idx="0">
                  <a:schemeClr val="accent2"/>
                </a:effectRef>
                <a:fontRef idx="minor">
                  <a:schemeClr val="dk1"/>
                </a:fontRef>
              </p:style>
              <p:txBody>
                <a:bodyPr rtlCol="0" anchor="ctr"/>
                <a:lstStyle/>
                <a:p>
                  <a:pPr marL="171433" indent="-171433">
                    <a:buClr>
                      <a:srgbClr val="FEA501"/>
                    </a:buClr>
                    <a:buFont typeface="Wingdings" pitchFamily="2" charset="2"/>
                    <a:buChar char="§"/>
                    <a:defRPr/>
                  </a:pPr>
                  <a:r>
                    <a:rPr lang="en-US" sz="1400" i="1" kern="0" dirty="0"/>
                    <a:t>Sample Size  - </a:t>
                  </a:r>
                  <a:r>
                    <a:rPr lang="en-US" sz="1400" kern="0" dirty="0"/>
                    <a:t>Limited </a:t>
                  </a:r>
                </a:p>
                <a:p>
                  <a:pPr marL="171433" indent="-171433">
                    <a:buClr>
                      <a:srgbClr val="FEA501"/>
                    </a:buClr>
                    <a:buFont typeface="Wingdings" pitchFamily="2" charset="2"/>
                    <a:buChar char="§"/>
                    <a:defRPr/>
                  </a:pPr>
                  <a:r>
                    <a:rPr lang="en-US" sz="1400" i="1" kern="0" dirty="0"/>
                    <a:t>Content - </a:t>
                  </a:r>
                  <a:r>
                    <a:rPr lang="en-US" sz="1400" kern="0" dirty="0"/>
                    <a:t>Questionnaire Specific</a:t>
                  </a:r>
                </a:p>
                <a:p>
                  <a:pPr marL="171433" indent="-171433">
                    <a:buClr>
                      <a:srgbClr val="FEA501"/>
                    </a:buClr>
                    <a:buFont typeface="Wingdings" pitchFamily="2" charset="2"/>
                    <a:buChar char="§"/>
                    <a:defRPr/>
                  </a:pPr>
                  <a:r>
                    <a:rPr lang="en-US" sz="1400" i="1" kern="0" dirty="0"/>
                    <a:t>Content Relevance - </a:t>
                  </a:r>
                  <a:r>
                    <a:rPr lang="en-US" sz="1400" kern="0" dirty="0"/>
                    <a:t>High at a broad level</a:t>
                  </a:r>
                </a:p>
                <a:p>
                  <a:pPr marL="171433" indent="-171433">
                    <a:buClr>
                      <a:srgbClr val="FEA501"/>
                    </a:buClr>
                    <a:buFont typeface="Wingdings" pitchFamily="2" charset="2"/>
                    <a:buChar char="§"/>
                    <a:defRPr/>
                  </a:pPr>
                  <a:r>
                    <a:rPr lang="en-US" sz="1400" i="1" kern="0" dirty="0"/>
                    <a:t>Challenges</a:t>
                  </a:r>
                  <a:r>
                    <a:rPr lang="en-US" sz="1400" kern="0" dirty="0"/>
                    <a:t> – Reach, Geographic Bias, Temporal Bias, Cognitive Bias</a:t>
                  </a:r>
                </a:p>
              </p:txBody>
            </p:sp>
            <p:sp>
              <p:nvSpPr>
                <p:cNvPr id="65" name="TextBox 64"/>
                <p:cNvSpPr txBox="1"/>
                <p:nvPr/>
              </p:nvSpPr>
              <p:spPr>
                <a:xfrm>
                  <a:off x="590362" y="765166"/>
                  <a:ext cx="2342443" cy="292388"/>
                </a:xfrm>
                <a:prstGeom prst="rect">
                  <a:avLst/>
                </a:prstGeom>
                <a:noFill/>
              </p:spPr>
              <p:txBody>
                <a:bodyPr wrap="square" rtlCol="0">
                  <a:spAutoFit/>
                </a:bodyPr>
                <a:lstStyle/>
                <a:p>
                  <a:pPr algn="ctr"/>
                  <a:r>
                    <a:rPr lang="en-US" sz="1300" b="1" dirty="0"/>
                    <a:t>SURVEY</a:t>
                  </a:r>
                </a:p>
              </p:txBody>
            </p:sp>
            <p:sp>
              <p:nvSpPr>
                <p:cNvPr id="95" name="TextBox 94"/>
                <p:cNvSpPr txBox="1"/>
                <p:nvPr/>
              </p:nvSpPr>
              <p:spPr>
                <a:xfrm>
                  <a:off x="4959711" y="765166"/>
                  <a:ext cx="2602741" cy="292388"/>
                </a:xfrm>
                <a:prstGeom prst="rect">
                  <a:avLst/>
                </a:prstGeom>
                <a:noFill/>
              </p:spPr>
              <p:txBody>
                <a:bodyPr wrap="square" rtlCol="0">
                  <a:spAutoFit/>
                </a:bodyPr>
                <a:lstStyle/>
                <a:p>
                  <a:pPr algn="ctr"/>
                  <a:r>
                    <a:rPr lang="en-US" sz="1300" b="1" dirty="0"/>
                    <a:t>SOCIAL CONVERSATION LISTENING</a:t>
                  </a:r>
                </a:p>
              </p:txBody>
            </p:sp>
          </p:grpSp>
          <p:sp>
            <p:nvSpPr>
              <p:cNvPr id="51" name="Right Arrow 50"/>
              <p:cNvSpPr/>
              <p:nvPr/>
            </p:nvSpPr>
            <p:spPr bwMode="auto">
              <a:xfrm>
                <a:off x="3896300" y="1949641"/>
                <a:ext cx="693463" cy="245447"/>
              </a:xfrm>
              <a:prstGeom prst="rightArrow">
                <a:avLst/>
              </a:prstGeom>
              <a:noFill/>
              <a:ln w="12700">
                <a:solidFill>
                  <a:srgbClr val="002060"/>
                </a:solidFill>
                <a:prstDash val="sysDot"/>
                <a:round/>
                <a:headEnd/>
                <a:tailEnd/>
              </a:ln>
            </p:spPr>
            <p:txBody>
              <a:bodyPr rtlCol="0" anchor="ctr"/>
              <a:lstStyle/>
              <a:p>
                <a:pPr algn="ctr"/>
                <a:endParaRPr lang="en-IN" dirty="0">
                  <a:solidFill>
                    <a:prstClr val="black"/>
                  </a:solidFill>
                </a:endParaRPr>
              </a:p>
            </p:txBody>
          </p:sp>
          <p:sp>
            <p:nvSpPr>
              <p:cNvPr id="53" name="Rectangle 52"/>
              <p:cNvSpPr/>
              <p:nvPr/>
            </p:nvSpPr>
            <p:spPr>
              <a:xfrm>
                <a:off x="9735284" y="938591"/>
                <a:ext cx="2168387" cy="292388"/>
              </a:xfrm>
              <a:prstGeom prst="rect">
                <a:avLst/>
              </a:prstGeom>
            </p:spPr>
            <p:txBody>
              <a:bodyPr wrap="square">
                <a:spAutoFit/>
              </a:bodyPr>
              <a:lstStyle/>
              <a:p>
                <a:pPr algn="ctr">
                  <a:defRPr/>
                </a:pPr>
                <a:r>
                  <a:rPr lang="en-US" sz="1300" b="1" kern="0" dirty="0"/>
                  <a:t>QUANTITATIVE DRILL DOWN</a:t>
                </a:r>
              </a:p>
            </p:txBody>
          </p:sp>
          <p:sp>
            <p:nvSpPr>
              <p:cNvPr id="56" name="Right Arrow 55"/>
              <p:cNvSpPr/>
              <p:nvPr/>
            </p:nvSpPr>
            <p:spPr bwMode="auto">
              <a:xfrm>
                <a:off x="8531528" y="1949641"/>
                <a:ext cx="693463" cy="245447"/>
              </a:xfrm>
              <a:prstGeom prst="rightArrow">
                <a:avLst/>
              </a:prstGeom>
              <a:noFill/>
              <a:ln w="12700">
                <a:solidFill>
                  <a:srgbClr val="002060"/>
                </a:solidFill>
                <a:prstDash val="sysDot"/>
                <a:round/>
                <a:headEnd/>
                <a:tailEnd/>
              </a:ln>
            </p:spPr>
            <p:txBody>
              <a:bodyPr rtlCol="0" anchor="ctr"/>
              <a:lstStyle/>
              <a:p>
                <a:pPr algn="ctr"/>
                <a:endParaRPr lang="en-IN" dirty="0">
                  <a:solidFill>
                    <a:prstClr val="black"/>
                  </a:solidFill>
                </a:endParaRPr>
              </a:p>
            </p:txBody>
          </p:sp>
        </p:grpSp>
        <p:pic>
          <p:nvPicPr>
            <p:cNvPr id="66" name="Picture 65"/>
            <p:cNvPicPr>
              <a:picLocks noChangeAspect="1"/>
            </p:cNvPicPr>
            <p:nvPr/>
          </p:nvPicPr>
          <p:blipFill rotWithShape="1">
            <a:blip r:embed="rId3" cstate="print">
              <a:extLst>
                <a:ext uri="{28A0092B-C50C-407E-A947-70E740481C1C}">
                  <a14:useLocalDpi xmlns:a14="http://schemas.microsoft.com/office/drawing/2010/main" val="0"/>
                </a:ext>
              </a:extLst>
            </a:blip>
            <a:srcRect b="8651"/>
            <a:stretch/>
          </p:blipFill>
          <p:spPr>
            <a:xfrm rot="21075359">
              <a:off x="75352" y="3830079"/>
              <a:ext cx="1229388" cy="791950"/>
            </a:xfrm>
            <a:prstGeom prst="rect">
              <a:avLst/>
            </a:prstGeom>
            <a:effectLst>
              <a:outerShdw blurRad="50800" dist="38100" dir="5400000" algn="t" rotWithShape="0">
                <a:prstClr val="black">
                  <a:alpha val="40000"/>
                </a:prstClr>
              </a:outerShdw>
            </a:effectLst>
          </p:spPr>
        </p:pic>
        <p:pic>
          <p:nvPicPr>
            <p:cNvPr id="67" name="Picture 2" descr="http://socialmediastrategiessummit.com/blog/wp-content/uploads/Successful-Social-Media-Marketing-Still-Centers-on-Conversation.jpg"/>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0425" t="9101" r="9423" b="5179"/>
            <a:stretch/>
          </p:blipFill>
          <p:spPr bwMode="auto">
            <a:xfrm>
              <a:off x="4227777" y="4139918"/>
              <a:ext cx="1010738" cy="631076"/>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 descr="http://www.growupstrong.com/images/products/GoldenGrahamsS_Bow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563994" y="4758541"/>
              <a:ext cx="1706882" cy="1304626"/>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p:cNvSpPr/>
            <p:nvPr/>
          </p:nvSpPr>
          <p:spPr>
            <a:xfrm>
              <a:off x="9336675" y="4504395"/>
              <a:ext cx="1318759" cy="461665"/>
            </a:xfrm>
            <a:prstGeom prst="rect">
              <a:avLst/>
            </a:prstGeom>
          </p:spPr>
          <p:txBody>
            <a:bodyPr wrap="none">
              <a:spAutoFit/>
            </a:bodyPr>
            <a:lstStyle/>
            <a:p>
              <a:pPr algn="r"/>
              <a:r>
                <a:rPr lang="en-IN" sz="1200" dirty="0">
                  <a:solidFill>
                    <a:srgbClr val="FF3300"/>
                  </a:solidFill>
                </a:rPr>
                <a:t>Tasty</a:t>
              </a:r>
            </a:p>
            <a:p>
              <a:pPr algn="r"/>
              <a:r>
                <a:rPr lang="en-IN" sz="1200" i="1" dirty="0">
                  <a:solidFill>
                    <a:srgbClr val="000000"/>
                  </a:solidFill>
                </a:rPr>
                <a:t>Product Attributes</a:t>
              </a:r>
            </a:p>
          </p:txBody>
        </p:sp>
        <p:sp>
          <p:nvSpPr>
            <p:cNvPr id="87" name="Rectangle 86"/>
            <p:cNvSpPr/>
            <p:nvPr/>
          </p:nvSpPr>
          <p:spPr>
            <a:xfrm>
              <a:off x="9297370" y="5751055"/>
              <a:ext cx="1358064" cy="461665"/>
            </a:xfrm>
            <a:prstGeom prst="rect">
              <a:avLst/>
            </a:prstGeom>
          </p:spPr>
          <p:txBody>
            <a:bodyPr wrap="none">
              <a:spAutoFit/>
            </a:bodyPr>
            <a:lstStyle/>
            <a:p>
              <a:pPr algn="r">
                <a:defRPr/>
              </a:pPr>
              <a:r>
                <a:rPr lang="en-IN" sz="1200" kern="0" dirty="0">
                  <a:solidFill>
                    <a:srgbClr val="FF3300"/>
                  </a:solidFill>
                </a:rPr>
                <a:t> Happy</a:t>
              </a:r>
            </a:p>
            <a:p>
              <a:pPr algn="r">
                <a:defRPr/>
              </a:pPr>
              <a:r>
                <a:rPr lang="en-IN" sz="1200" i="1" kern="0" dirty="0">
                  <a:solidFill>
                    <a:srgbClr val="000000"/>
                  </a:solidFill>
                </a:rPr>
                <a:t>Emotional Connect</a:t>
              </a:r>
              <a:endParaRPr lang="en-US" sz="1200" i="1" kern="0" dirty="0">
                <a:solidFill>
                  <a:sysClr val="windowText" lastClr="000000"/>
                </a:solidFill>
              </a:endParaRPr>
            </a:p>
          </p:txBody>
        </p:sp>
        <p:sp>
          <p:nvSpPr>
            <p:cNvPr id="88" name="Rectangle 87"/>
            <p:cNvSpPr/>
            <p:nvPr/>
          </p:nvSpPr>
          <p:spPr>
            <a:xfrm>
              <a:off x="9242026" y="5335501"/>
              <a:ext cx="1406154" cy="461665"/>
            </a:xfrm>
            <a:prstGeom prst="rect">
              <a:avLst/>
            </a:prstGeom>
          </p:spPr>
          <p:txBody>
            <a:bodyPr wrap="none">
              <a:spAutoFit/>
            </a:bodyPr>
            <a:lstStyle/>
            <a:p>
              <a:pPr algn="r">
                <a:defRPr/>
              </a:pPr>
              <a:r>
                <a:rPr lang="en-IN" sz="1200" kern="0" dirty="0">
                  <a:solidFill>
                    <a:srgbClr val="FF3300"/>
                  </a:solidFill>
                </a:rPr>
                <a:t> Healthy</a:t>
              </a:r>
              <a:endParaRPr lang="en-IN" sz="1200" kern="0" dirty="0">
                <a:solidFill>
                  <a:srgbClr val="000000"/>
                </a:solidFill>
              </a:endParaRPr>
            </a:p>
            <a:p>
              <a:pPr algn="r">
                <a:defRPr/>
              </a:pPr>
              <a:r>
                <a:rPr lang="en-IN" sz="1200" i="1" kern="0" dirty="0">
                  <a:solidFill>
                    <a:srgbClr val="000000"/>
                  </a:solidFill>
                </a:rPr>
                <a:t>Functional Benefits </a:t>
              </a:r>
              <a:endParaRPr lang="en-US" sz="1200" i="1" kern="0" dirty="0">
                <a:solidFill>
                  <a:sysClr val="windowText" lastClr="000000"/>
                </a:solidFill>
              </a:endParaRPr>
            </a:p>
          </p:txBody>
        </p:sp>
        <p:sp>
          <p:nvSpPr>
            <p:cNvPr id="92" name="Rectangle 91"/>
            <p:cNvSpPr/>
            <p:nvPr/>
          </p:nvSpPr>
          <p:spPr>
            <a:xfrm>
              <a:off x="9475984" y="4919948"/>
              <a:ext cx="1186543" cy="461665"/>
            </a:xfrm>
            <a:prstGeom prst="rect">
              <a:avLst/>
            </a:prstGeom>
          </p:spPr>
          <p:txBody>
            <a:bodyPr wrap="none">
              <a:spAutoFit/>
            </a:bodyPr>
            <a:lstStyle/>
            <a:p>
              <a:pPr algn="r">
                <a:defRPr/>
              </a:pPr>
              <a:r>
                <a:rPr lang="en-IN" sz="1200" kern="0" dirty="0">
                  <a:solidFill>
                    <a:srgbClr val="FF3300"/>
                  </a:solidFill>
                </a:rPr>
                <a:t> Home</a:t>
              </a:r>
            </a:p>
            <a:p>
              <a:pPr algn="r">
                <a:defRPr/>
              </a:pPr>
              <a:r>
                <a:rPr lang="en-IN" sz="1200" kern="0" dirty="0">
                  <a:solidFill>
                    <a:srgbClr val="000000"/>
                  </a:solidFill>
                </a:rPr>
                <a:t> </a:t>
              </a:r>
              <a:r>
                <a:rPr lang="en-IN" sz="1200" i="1" kern="0" dirty="0">
                  <a:solidFill>
                    <a:srgbClr val="000000"/>
                  </a:solidFill>
                </a:rPr>
                <a:t>Spatial Connect</a:t>
              </a:r>
              <a:endParaRPr lang="en-US" sz="1200" i="1" kern="0" dirty="0">
                <a:solidFill>
                  <a:sysClr val="windowText" lastClr="000000"/>
                </a:solidFill>
              </a:endParaRPr>
            </a:p>
          </p:txBody>
        </p:sp>
        <p:grpSp>
          <p:nvGrpSpPr>
            <p:cNvPr id="23" name="Group 22"/>
            <p:cNvGrpSpPr/>
            <p:nvPr/>
          </p:nvGrpSpPr>
          <p:grpSpPr>
            <a:xfrm>
              <a:off x="3966529" y="5616614"/>
              <a:ext cx="4263071" cy="1109292"/>
              <a:chOff x="4724713" y="3468357"/>
              <a:chExt cx="3820985" cy="1029636"/>
            </a:xfrm>
          </p:grpSpPr>
          <p:pic>
            <p:nvPicPr>
              <p:cNvPr id="96" name="Picture 4" descr="C:\Users\abhishek.jawahar\Desktop\For PPt\Tweet2.png"/>
              <p:cNvPicPr>
                <a:picLocks noChangeAspect="1" noChangeArrowheads="1"/>
              </p:cNvPicPr>
              <p:nvPr/>
            </p:nvPicPr>
            <p:blipFill rotWithShape="1">
              <a:blip r:embed="rId6" cstate="print">
                <a:clrChange>
                  <a:clrFrom>
                    <a:srgbClr val="FEFEFE"/>
                  </a:clrFrom>
                  <a:clrTo>
                    <a:srgbClr val="FEFEFE">
                      <a:alpha val="0"/>
                    </a:srgbClr>
                  </a:clrTo>
                </a:clrChange>
                <a:extLst>
                  <a:ext uri="{28A0092B-C50C-407E-A947-70E740481C1C}">
                    <a14:useLocalDpi xmlns:a14="http://schemas.microsoft.com/office/drawing/2010/main" val="0"/>
                  </a:ext>
                </a:extLst>
              </a:blip>
              <a:srcRect r="9133" b="20996"/>
              <a:stretch/>
            </p:blipFill>
            <p:spPr bwMode="auto">
              <a:xfrm>
                <a:off x="4724713" y="3468357"/>
                <a:ext cx="3820985" cy="586600"/>
              </a:xfrm>
              <a:prstGeom prst="rect">
                <a:avLst/>
              </a:prstGeom>
              <a:ln w="3175">
                <a:noFill/>
              </a:ln>
              <a:effectLst/>
              <a:extLst>
                <a:ext uri="{909E8E84-426E-40DD-AFC4-6F175D3DCCD1}">
                  <a14:hiddenFill xmlns:a14="http://schemas.microsoft.com/office/drawing/2010/main">
                    <a:solidFill>
                      <a:srgbClr val="FFFFFF"/>
                    </a:solidFill>
                  </a14:hiddenFill>
                </a:ext>
              </a:extLst>
            </p:spPr>
          </p:pic>
          <p:cxnSp>
            <p:nvCxnSpPr>
              <p:cNvPr id="97" name="Straight Connector 96"/>
              <p:cNvCxnSpPr/>
              <p:nvPr/>
            </p:nvCxnSpPr>
            <p:spPr>
              <a:xfrm>
                <a:off x="7641040" y="3704676"/>
                <a:ext cx="0" cy="548569"/>
              </a:xfrm>
              <a:prstGeom prst="line">
                <a:avLst/>
              </a:prstGeom>
              <a:noFill/>
              <a:ln w="9525" cap="flat" cmpd="sng" algn="ctr">
                <a:solidFill>
                  <a:srgbClr val="0061B2">
                    <a:shade val="95000"/>
                    <a:satMod val="105000"/>
                  </a:srgbClr>
                </a:solidFill>
                <a:prstDash val="sysDash"/>
              </a:ln>
              <a:effectLst/>
            </p:spPr>
          </p:cxnSp>
          <p:cxnSp>
            <p:nvCxnSpPr>
              <p:cNvPr id="98" name="Straight Connector 97"/>
              <p:cNvCxnSpPr/>
              <p:nvPr/>
            </p:nvCxnSpPr>
            <p:spPr>
              <a:xfrm>
                <a:off x="8081353" y="3719579"/>
                <a:ext cx="0" cy="548569"/>
              </a:xfrm>
              <a:prstGeom prst="line">
                <a:avLst/>
              </a:prstGeom>
              <a:noFill/>
              <a:ln w="9525" cap="flat" cmpd="sng" algn="ctr">
                <a:solidFill>
                  <a:srgbClr val="0061B2">
                    <a:shade val="95000"/>
                    <a:satMod val="105000"/>
                  </a:srgbClr>
                </a:solidFill>
                <a:prstDash val="sysDash"/>
              </a:ln>
              <a:effectLst/>
            </p:spPr>
          </p:cxnSp>
          <p:cxnSp>
            <p:nvCxnSpPr>
              <p:cNvPr id="99" name="Straight Connector 98"/>
              <p:cNvCxnSpPr/>
              <p:nvPr/>
            </p:nvCxnSpPr>
            <p:spPr>
              <a:xfrm>
                <a:off x="5671965" y="3705923"/>
                <a:ext cx="0" cy="548569"/>
              </a:xfrm>
              <a:prstGeom prst="line">
                <a:avLst/>
              </a:prstGeom>
              <a:noFill/>
              <a:ln w="9525" cap="flat" cmpd="sng" algn="ctr">
                <a:solidFill>
                  <a:srgbClr val="0061B2">
                    <a:shade val="95000"/>
                    <a:satMod val="105000"/>
                  </a:srgbClr>
                </a:solidFill>
                <a:prstDash val="sysDash"/>
              </a:ln>
              <a:effectLst/>
            </p:spPr>
          </p:cxnSp>
          <p:cxnSp>
            <p:nvCxnSpPr>
              <p:cNvPr id="100" name="Elbow Connector 99"/>
              <p:cNvCxnSpPr/>
              <p:nvPr/>
            </p:nvCxnSpPr>
            <p:spPr>
              <a:xfrm>
                <a:off x="5948033" y="3760481"/>
                <a:ext cx="457140" cy="548569"/>
              </a:xfrm>
              <a:prstGeom prst="bentConnector2">
                <a:avLst/>
              </a:prstGeom>
              <a:noFill/>
              <a:ln w="9525" cap="flat" cmpd="sng" algn="ctr">
                <a:solidFill>
                  <a:srgbClr val="0061B2">
                    <a:shade val="95000"/>
                    <a:satMod val="105000"/>
                  </a:srgbClr>
                </a:solidFill>
                <a:prstDash val="sysDash"/>
              </a:ln>
              <a:effectLst/>
            </p:spPr>
          </p:cxnSp>
          <p:grpSp>
            <p:nvGrpSpPr>
              <p:cNvPr id="101" name="Group 192"/>
              <p:cNvGrpSpPr/>
              <p:nvPr/>
            </p:nvGrpSpPr>
            <p:grpSpPr>
              <a:xfrm>
                <a:off x="4894709" y="4220463"/>
                <a:ext cx="3542600" cy="277530"/>
                <a:chOff x="7060168" y="4685397"/>
                <a:chExt cx="3543061" cy="277566"/>
              </a:xfrm>
            </p:grpSpPr>
            <p:sp>
              <p:nvSpPr>
                <p:cNvPr id="102" name="Rounded Rectangle 101"/>
                <p:cNvSpPr/>
                <p:nvPr/>
              </p:nvSpPr>
              <p:spPr>
                <a:xfrm>
                  <a:off x="7132770" y="4732853"/>
                  <a:ext cx="1053500" cy="182502"/>
                </a:xfrm>
                <a:prstGeom prst="roundRect">
                  <a:avLst/>
                </a:prstGeom>
                <a:solidFill>
                  <a:srgbClr val="256DBC">
                    <a:lumMod val="20000"/>
                    <a:lumOff val="80000"/>
                  </a:srgbClr>
                </a:solidFill>
                <a:ln w="38100" cap="flat" cmpd="sng" algn="ctr">
                  <a:noFill/>
                  <a:prstDash val="solid"/>
                </a:ln>
                <a:effectLst>
                  <a:outerShdw blurRad="40000" dist="20000" dir="5400000" rotWithShape="0">
                    <a:srgbClr val="000000">
                      <a:alpha val="38000"/>
                    </a:srgbClr>
                  </a:outerShdw>
                </a:effectLst>
              </p:spPr>
              <p:txBody>
                <a:bodyPr rtlCol="0" anchor="ctr"/>
                <a:lstStyle/>
                <a:p>
                  <a:pPr algn="ctr">
                    <a:defRPr/>
                  </a:pPr>
                  <a:endParaRPr lang="en-US" sz="1200" kern="0" dirty="0">
                    <a:solidFill>
                      <a:srgbClr val="000000"/>
                    </a:solidFill>
                  </a:endParaRPr>
                </a:p>
              </p:txBody>
            </p:sp>
            <p:sp>
              <p:nvSpPr>
                <p:cNvPr id="103" name="Rounded Rectangle 102"/>
                <p:cNvSpPr/>
                <p:nvPr/>
              </p:nvSpPr>
              <p:spPr>
                <a:xfrm>
                  <a:off x="9531686" y="4732853"/>
                  <a:ext cx="564433" cy="182880"/>
                </a:xfrm>
                <a:prstGeom prst="roundRect">
                  <a:avLst/>
                </a:prstGeom>
                <a:solidFill>
                  <a:srgbClr val="256DBC">
                    <a:lumMod val="20000"/>
                    <a:lumOff val="80000"/>
                  </a:srgbClr>
                </a:solidFill>
                <a:ln w="38100" cap="flat" cmpd="sng" algn="ctr">
                  <a:noFill/>
                  <a:prstDash val="solid"/>
                </a:ln>
                <a:effectLst>
                  <a:outerShdw blurRad="40000" dist="20000" dir="5400000" rotWithShape="0">
                    <a:srgbClr val="000000">
                      <a:alpha val="38000"/>
                    </a:srgbClr>
                  </a:outerShdw>
                </a:effectLst>
              </p:spPr>
              <p:txBody>
                <a:bodyPr rtlCol="0" anchor="ctr"/>
                <a:lstStyle/>
                <a:p>
                  <a:pPr algn="ctr">
                    <a:defRPr/>
                  </a:pPr>
                  <a:endParaRPr lang="en-US" sz="1200" kern="0" dirty="0">
                    <a:solidFill>
                      <a:srgbClr val="000000"/>
                    </a:solidFill>
                  </a:endParaRPr>
                </a:p>
              </p:txBody>
            </p:sp>
            <p:sp>
              <p:nvSpPr>
                <p:cNvPr id="104" name="Rounded Rectangle 103"/>
                <p:cNvSpPr/>
                <p:nvPr/>
              </p:nvSpPr>
              <p:spPr>
                <a:xfrm>
                  <a:off x="10165359" y="4732472"/>
                  <a:ext cx="360660" cy="182880"/>
                </a:xfrm>
                <a:prstGeom prst="roundRect">
                  <a:avLst/>
                </a:prstGeom>
                <a:solidFill>
                  <a:srgbClr val="256DBC">
                    <a:lumMod val="20000"/>
                    <a:lumOff val="80000"/>
                  </a:srgbClr>
                </a:solidFill>
                <a:ln w="38100" cap="flat" cmpd="sng" algn="ctr">
                  <a:noFill/>
                  <a:prstDash val="solid"/>
                </a:ln>
                <a:effectLst>
                  <a:outerShdw blurRad="40000" dist="20000" dir="5400000" rotWithShape="0">
                    <a:srgbClr val="000000">
                      <a:alpha val="38000"/>
                    </a:srgbClr>
                  </a:outerShdw>
                </a:effectLst>
              </p:spPr>
              <p:txBody>
                <a:bodyPr rtlCol="0" anchor="ctr"/>
                <a:lstStyle/>
                <a:p>
                  <a:pPr algn="ctr">
                    <a:defRPr/>
                  </a:pPr>
                  <a:endParaRPr lang="en-US" sz="1200" kern="0" dirty="0">
                    <a:solidFill>
                      <a:srgbClr val="000000"/>
                    </a:solidFill>
                  </a:endParaRPr>
                </a:p>
              </p:txBody>
            </p:sp>
            <p:sp>
              <p:nvSpPr>
                <p:cNvPr id="105" name="Rounded Rectangle 104"/>
                <p:cNvSpPr/>
                <p:nvPr/>
              </p:nvSpPr>
              <p:spPr>
                <a:xfrm>
                  <a:off x="8507741" y="4732853"/>
                  <a:ext cx="511671" cy="182880"/>
                </a:xfrm>
                <a:prstGeom prst="roundRect">
                  <a:avLst/>
                </a:prstGeom>
                <a:solidFill>
                  <a:srgbClr val="256DBC">
                    <a:lumMod val="20000"/>
                    <a:lumOff val="80000"/>
                  </a:srgbClr>
                </a:solidFill>
                <a:ln w="38100" cap="flat" cmpd="sng" algn="ctr">
                  <a:noFill/>
                  <a:prstDash val="solid"/>
                </a:ln>
                <a:effectLst>
                  <a:outerShdw blurRad="40000" dist="20000" dir="5400000" rotWithShape="0">
                    <a:srgbClr val="000000">
                      <a:alpha val="38000"/>
                    </a:srgbClr>
                  </a:outerShdw>
                </a:effectLst>
              </p:spPr>
              <p:txBody>
                <a:bodyPr rtlCol="0" anchor="ctr"/>
                <a:lstStyle/>
                <a:p>
                  <a:pPr algn="ctr">
                    <a:defRPr/>
                  </a:pPr>
                  <a:endParaRPr lang="en-US" sz="1200" kern="0" dirty="0">
                    <a:solidFill>
                      <a:srgbClr val="000000"/>
                    </a:solidFill>
                  </a:endParaRPr>
                </a:p>
              </p:txBody>
            </p:sp>
            <p:sp>
              <p:nvSpPr>
                <p:cNvPr id="106" name="Rectangle 105"/>
                <p:cNvSpPr/>
                <p:nvPr/>
              </p:nvSpPr>
              <p:spPr>
                <a:xfrm>
                  <a:off x="8446432" y="4685928"/>
                  <a:ext cx="631986" cy="277035"/>
                </a:xfrm>
                <a:prstGeom prst="rect">
                  <a:avLst/>
                </a:prstGeom>
              </p:spPr>
              <p:txBody>
                <a:bodyPr wrap="none">
                  <a:spAutoFit/>
                </a:bodyPr>
                <a:lstStyle/>
                <a:p>
                  <a:pPr>
                    <a:defRPr/>
                  </a:pPr>
                  <a:r>
                    <a:rPr lang="en-US" sz="1200" kern="0" dirty="0">
                      <a:solidFill>
                        <a:srgbClr val="0061B2">
                          <a:lumMod val="75000"/>
                        </a:srgbClr>
                      </a:solidFill>
                    </a:rPr>
                    <a:t>Feeling</a:t>
                  </a:r>
                </a:p>
              </p:txBody>
            </p:sp>
            <p:sp>
              <p:nvSpPr>
                <p:cNvPr id="107" name="Rectangle 106"/>
                <p:cNvSpPr/>
                <p:nvPr/>
              </p:nvSpPr>
              <p:spPr>
                <a:xfrm>
                  <a:off x="9463052" y="4685928"/>
                  <a:ext cx="718560" cy="277035"/>
                </a:xfrm>
                <a:prstGeom prst="rect">
                  <a:avLst/>
                </a:prstGeom>
              </p:spPr>
              <p:txBody>
                <a:bodyPr wrap="none">
                  <a:spAutoFit/>
                </a:bodyPr>
                <a:lstStyle/>
                <a:p>
                  <a:pPr>
                    <a:defRPr/>
                  </a:pPr>
                  <a:r>
                    <a:rPr lang="en-US" sz="1200" kern="0" dirty="0">
                      <a:solidFill>
                        <a:srgbClr val="0061B2">
                          <a:lumMod val="75000"/>
                        </a:srgbClr>
                      </a:solidFill>
                    </a:rPr>
                    <a:t>Location</a:t>
                  </a:r>
                </a:p>
              </p:txBody>
            </p:sp>
            <p:sp>
              <p:nvSpPr>
                <p:cNvPr id="108" name="Rectangle 107"/>
                <p:cNvSpPr/>
                <p:nvPr/>
              </p:nvSpPr>
              <p:spPr>
                <a:xfrm>
                  <a:off x="10133168" y="4685928"/>
                  <a:ext cx="470061" cy="277035"/>
                </a:xfrm>
                <a:prstGeom prst="rect">
                  <a:avLst/>
                </a:prstGeom>
              </p:spPr>
              <p:txBody>
                <a:bodyPr wrap="none">
                  <a:spAutoFit/>
                </a:bodyPr>
                <a:lstStyle/>
                <a:p>
                  <a:pPr>
                    <a:defRPr/>
                  </a:pPr>
                  <a:r>
                    <a:rPr lang="en-US" sz="1200" kern="0" dirty="0">
                      <a:solidFill>
                        <a:srgbClr val="0061B2">
                          <a:lumMod val="75000"/>
                        </a:srgbClr>
                      </a:solidFill>
                    </a:rPr>
                    <a:t>Why</a:t>
                  </a:r>
                </a:p>
              </p:txBody>
            </p:sp>
            <p:sp>
              <p:nvSpPr>
                <p:cNvPr id="109" name="Rectangle 108"/>
                <p:cNvSpPr/>
                <p:nvPr/>
              </p:nvSpPr>
              <p:spPr>
                <a:xfrm>
                  <a:off x="7060168" y="4685397"/>
                  <a:ext cx="1225174" cy="277035"/>
                </a:xfrm>
                <a:prstGeom prst="rect">
                  <a:avLst/>
                </a:prstGeom>
              </p:spPr>
              <p:txBody>
                <a:bodyPr wrap="none">
                  <a:spAutoFit/>
                </a:bodyPr>
                <a:lstStyle/>
                <a:p>
                  <a:pPr>
                    <a:defRPr/>
                  </a:pPr>
                  <a:r>
                    <a:rPr lang="en-US" sz="1200" kern="0" dirty="0">
                      <a:solidFill>
                        <a:srgbClr val="0061B2">
                          <a:lumMod val="75000"/>
                        </a:srgbClr>
                      </a:solidFill>
                    </a:rPr>
                    <a:t>Accompanied By</a:t>
                  </a:r>
                </a:p>
              </p:txBody>
            </p:sp>
          </p:grpSp>
        </p:grpSp>
        <p:pic>
          <p:nvPicPr>
            <p:cNvPr id="111" name="Picture 3" descr="D:\For Reference_Proposal\for presentation_clipart\website-analytics.jpg"/>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14321" y="3930676"/>
              <a:ext cx="1371422" cy="738762"/>
            </a:xfrm>
            <a:prstGeom prst="rect">
              <a:avLst/>
            </a:prstGeom>
            <a:noFill/>
            <a:extLst>
              <a:ext uri="{909E8E84-426E-40DD-AFC4-6F175D3DCCD1}">
                <a14:hiddenFill xmlns:a14="http://schemas.microsoft.com/office/drawing/2010/main">
                  <a:solidFill>
                    <a:srgbClr val="FFFFFF"/>
                  </a:solidFill>
                </a14:hiddenFill>
              </a:ext>
            </a:extLst>
          </p:spPr>
        </p:pic>
      </p:grpSp>
      <p:pic>
        <p:nvPicPr>
          <p:cNvPr id="113" name="Picture 8" descr="http://cdn.socialeyezer.com/wp-content/uploads/2011/02/logo-top-new.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02646" y="6434129"/>
            <a:ext cx="1056696" cy="322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2304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91" y="-16051"/>
            <a:ext cx="11135436" cy="1325563"/>
          </a:xfrm>
        </p:spPr>
        <p:txBody>
          <a:bodyPr/>
          <a:lstStyle/>
          <a:p>
            <a:r>
              <a:rPr lang="en-IN" dirty="0"/>
              <a:t>Identification of emerging snack trends for New Product Development</a:t>
            </a:r>
            <a:endParaRPr lang="en-US" dirty="0"/>
          </a:p>
        </p:txBody>
      </p:sp>
      <p:sp>
        <p:nvSpPr>
          <p:cNvPr id="4" name="Round Same Side Corner Rectangle 3"/>
          <p:cNvSpPr/>
          <p:nvPr/>
        </p:nvSpPr>
        <p:spPr>
          <a:xfrm flipV="1">
            <a:off x="367741" y="1573463"/>
            <a:ext cx="3594659" cy="2355719"/>
          </a:xfrm>
          <a:prstGeom prst="round2SameRect">
            <a:avLst/>
          </a:prstGeom>
          <a:noFill/>
          <a:ln w="12700">
            <a:solidFill>
              <a:schemeClr val="bg2">
                <a:lumMod val="50000"/>
              </a:schemeClr>
            </a:solidFill>
            <a:prstDash val="sysDash"/>
            <a:round/>
            <a:headEnd/>
            <a:tailEnd/>
          </a:ln>
        </p:spPr>
        <p:txBody>
          <a:bodyPr rtlCol="0" anchor="ctr"/>
          <a:lstStyle/>
          <a:p>
            <a:pPr algn="ctr"/>
            <a:endParaRPr lang="en-US" dirty="0"/>
          </a:p>
        </p:txBody>
      </p:sp>
      <p:sp>
        <p:nvSpPr>
          <p:cNvPr id="5" name="Round Same Side Corner Rectangle 4"/>
          <p:cNvSpPr/>
          <p:nvPr/>
        </p:nvSpPr>
        <p:spPr>
          <a:xfrm flipV="1">
            <a:off x="4165600" y="1573462"/>
            <a:ext cx="4476571" cy="2344393"/>
          </a:xfrm>
          <a:prstGeom prst="round2SameRect">
            <a:avLst/>
          </a:prstGeom>
          <a:noFill/>
          <a:ln w="12700">
            <a:solidFill>
              <a:schemeClr val="bg2">
                <a:lumMod val="50000"/>
              </a:schemeClr>
            </a:solidFill>
            <a:prstDash val="sysDash"/>
            <a:round/>
            <a:headEnd/>
            <a:tailEnd/>
          </a:ln>
        </p:spPr>
        <p:txBody>
          <a:bodyPr rtlCol="0" anchor="ctr"/>
          <a:lstStyle/>
          <a:p>
            <a:pPr algn="ctr"/>
            <a:endParaRPr lang="en-US" dirty="0"/>
          </a:p>
        </p:txBody>
      </p:sp>
      <p:sp>
        <p:nvSpPr>
          <p:cNvPr id="6" name="Round Same Side Corner Rectangle 5"/>
          <p:cNvSpPr/>
          <p:nvPr/>
        </p:nvSpPr>
        <p:spPr>
          <a:xfrm flipV="1">
            <a:off x="8826142" y="1576834"/>
            <a:ext cx="3010258" cy="2353218"/>
          </a:xfrm>
          <a:prstGeom prst="round2SameRect">
            <a:avLst/>
          </a:prstGeom>
          <a:noFill/>
          <a:ln w="12700">
            <a:solidFill>
              <a:schemeClr val="bg2">
                <a:lumMod val="50000"/>
              </a:schemeClr>
            </a:solidFill>
            <a:prstDash val="sysDash"/>
            <a:round/>
            <a:headEnd/>
            <a:tailEnd/>
          </a:ln>
        </p:spPr>
        <p:txBody>
          <a:bodyPr rtlCol="0" anchor="ctr"/>
          <a:lstStyle/>
          <a:p>
            <a:pPr algn="ctr"/>
            <a:endParaRPr lang="en-US" dirty="0"/>
          </a:p>
        </p:txBody>
      </p:sp>
      <p:sp>
        <p:nvSpPr>
          <p:cNvPr id="7" name="Rectangle 6"/>
          <p:cNvSpPr/>
          <p:nvPr/>
        </p:nvSpPr>
        <p:spPr>
          <a:xfrm>
            <a:off x="4165600" y="1254643"/>
            <a:ext cx="4476571" cy="251611"/>
          </a:xfrm>
          <a:prstGeom prst="rect">
            <a:avLst/>
          </a:prstGeom>
          <a:solidFill>
            <a:schemeClr val="tx1">
              <a:lumMod val="65000"/>
              <a:lumOff val="35000"/>
            </a:schemeClr>
          </a:solidFill>
          <a:ln w="25400" cap="flat" cmpd="sng" algn="ctr">
            <a:noFill/>
            <a:prstDash val="solid"/>
          </a:ln>
          <a:effectLst>
            <a:outerShdw blurRad="50800" dist="38100" dir="5400000" algn="t" rotWithShape="0">
              <a:prstClr val="black">
                <a:alpha val="40000"/>
              </a:prstClr>
            </a:outerShdw>
          </a:effectLst>
        </p:spPr>
        <p:txBody>
          <a:bodyPr rtlCol="0" anchor="ctr"/>
          <a:lstStyle/>
          <a:p>
            <a:pPr algn="ctr">
              <a:defRPr/>
            </a:pPr>
            <a:r>
              <a:rPr lang="en-US" sz="1400" b="1" kern="0" dirty="0">
                <a:solidFill>
                  <a:srgbClr val="FFFFFF"/>
                </a:solidFill>
              </a:rPr>
              <a:t>LatentView’s Solution</a:t>
            </a:r>
          </a:p>
        </p:txBody>
      </p:sp>
      <p:sp>
        <p:nvSpPr>
          <p:cNvPr id="8" name="Rectangle 7"/>
          <p:cNvSpPr/>
          <p:nvPr/>
        </p:nvSpPr>
        <p:spPr>
          <a:xfrm>
            <a:off x="348034" y="1254865"/>
            <a:ext cx="3614366" cy="251389"/>
          </a:xfrm>
          <a:prstGeom prst="rect">
            <a:avLst/>
          </a:prstGeom>
          <a:solidFill>
            <a:schemeClr val="tx1">
              <a:lumMod val="65000"/>
              <a:lumOff val="35000"/>
            </a:schemeClr>
          </a:solidFill>
          <a:ln w="25400" cap="flat" cmpd="sng" algn="ctr">
            <a:noFill/>
            <a:prstDash val="solid"/>
          </a:ln>
          <a:effectLst>
            <a:outerShdw blurRad="50800" dist="38100" dir="5400000" algn="t" rotWithShape="0">
              <a:prstClr val="black">
                <a:alpha val="40000"/>
              </a:prstClr>
            </a:outerShdw>
          </a:effectLst>
        </p:spPr>
        <p:txBody>
          <a:bodyPr rtlCol="0" anchor="ctr"/>
          <a:lstStyle/>
          <a:p>
            <a:pPr algn="ctr">
              <a:defRPr/>
            </a:pPr>
            <a:r>
              <a:rPr lang="en-US" sz="1400" b="1" kern="0" dirty="0">
                <a:solidFill>
                  <a:srgbClr val="FFFFFF"/>
                </a:solidFill>
              </a:rPr>
              <a:t>Business Objective</a:t>
            </a:r>
          </a:p>
        </p:txBody>
      </p:sp>
      <p:sp>
        <p:nvSpPr>
          <p:cNvPr id="9" name="Rectangle 8"/>
          <p:cNvSpPr/>
          <p:nvPr/>
        </p:nvSpPr>
        <p:spPr>
          <a:xfrm>
            <a:off x="8799738" y="1254866"/>
            <a:ext cx="3036662" cy="251388"/>
          </a:xfrm>
          <a:prstGeom prst="rect">
            <a:avLst/>
          </a:prstGeom>
          <a:solidFill>
            <a:schemeClr val="tx1">
              <a:lumMod val="65000"/>
              <a:lumOff val="35000"/>
            </a:schemeClr>
          </a:solidFill>
          <a:ln w="25400" cap="flat" cmpd="sng" algn="ctr">
            <a:noFill/>
            <a:prstDash val="solid"/>
          </a:ln>
          <a:effectLst>
            <a:outerShdw blurRad="50800" dist="38100" dir="5400000" algn="t" rotWithShape="0">
              <a:prstClr val="black">
                <a:alpha val="40000"/>
              </a:prstClr>
            </a:outerShdw>
          </a:effectLst>
        </p:spPr>
        <p:txBody>
          <a:bodyPr rtlCol="0" anchor="ctr"/>
          <a:lstStyle/>
          <a:p>
            <a:pPr algn="ctr">
              <a:defRPr/>
            </a:pPr>
            <a:r>
              <a:rPr lang="en-US" sz="1400" b="1" kern="0" dirty="0">
                <a:solidFill>
                  <a:srgbClr val="FFFFFF"/>
                </a:solidFill>
              </a:rPr>
              <a:t>Business Benefits</a:t>
            </a:r>
          </a:p>
        </p:txBody>
      </p:sp>
      <p:sp>
        <p:nvSpPr>
          <p:cNvPr id="10" name="Rectangle 9"/>
          <p:cNvSpPr/>
          <p:nvPr/>
        </p:nvSpPr>
        <p:spPr>
          <a:xfrm>
            <a:off x="350435" y="1570716"/>
            <a:ext cx="3611965" cy="1600438"/>
          </a:xfrm>
          <a:prstGeom prst="rect">
            <a:avLst/>
          </a:prstGeom>
        </p:spPr>
        <p:txBody>
          <a:bodyPr wrap="square">
            <a:spAutoFit/>
          </a:bodyPr>
          <a:lstStyle/>
          <a:p>
            <a:pPr marL="285750" indent="-166688"/>
            <a:r>
              <a:rPr lang="en-US" sz="1400" dirty="0">
                <a:solidFill>
                  <a:sysClr val="windowText" lastClr="000000"/>
                </a:solidFill>
                <a:cs typeface="Calibri" pitchFamily="34" charset="0"/>
              </a:rPr>
              <a:t>A leading CPG client was looking -</a:t>
            </a:r>
          </a:p>
          <a:p>
            <a:pPr marL="285750" indent="-166688"/>
            <a:endParaRPr lang="en-US" sz="1400" i="1" dirty="0">
              <a:solidFill>
                <a:prstClr val="black"/>
              </a:solidFill>
            </a:endParaRPr>
          </a:p>
          <a:p>
            <a:pPr marL="285750" indent="-166688">
              <a:buFont typeface="Arial" panose="020B0604020202020204" pitchFamily="34" charset="0"/>
              <a:buChar char="•"/>
            </a:pPr>
            <a:r>
              <a:rPr lang="en-US" sz="1400" dirty="0">
                <a:solidFill>
                  <a:prstClr val="black"/>
                </a:solidFill>
              </a:rPr>
              <a:t>To identify the “Snack Trends” worth pursuing from Social media buzz</a:t>
            </a:r>
          </a:p>
          <a:p>
            <a:pPr marL="285750" indent="-166688">
              <a:buFont typeface="Arial" panose="020B0604020202020204" pitchFamily="34" charset="0"/>
              <a:buChar char="•"/>
            </a:pPr>
            <a:endParaRPr lang="en-US" sz="1400" dirty="0">
              <a:solidFill>
                <a:prstClr val="black"/>
              </a:solidFill>
            </a:endParaRPr>
          </a:p>
          <a:p>
            <a:pPr marL="285750" indent="-166688">
              <a:buFont typeface="Arial" panose="020B0604020202020204" pitchFamily="34" charset="0"/>
              <a:buChar char="•"/>
            </a:pPr>
            <a:r>
              <a:rPr lang="en-US" sz="1400" dirty="0">
                <a:solidFill>
                  <a:prstClr val="black"/>
                </a:solidFill>
              </a:rPr>
              <a:t>Dimensions of Snack Trends that were dominant in conversations</a:t>
            </a:r>
          </a:p>
        </p:txBody>
      </p:sp>
      <p:grpSp>
        <p:nvGrpSpPr>
          <p:cNvPr id="11" name="Group 10"/>
          <p:cNvGrpSpPr/>
          <p:nvPr/>
        </p:nvGrpSpPr>
        <p:grpSpPr>
          <a:xfrm>
            <a:off x="727233" y="3143728"/>
            <a:ext cx="2921551" cy="734991"/>
            <a:chOff x="1064758" y="5191141"/>
            <a:chExt cx="2284356" cy="734991"/>
          </a:xfrm>
        </p:grpSpPr>
        <p:sp>
          <p:nvSpPr>
            <p:cNvPr id="12" name="Rounded Rectangle 11"/>
            <p:cNvSpPr/>
            <p:nvPr/>
          </p:nvSpPr>
          <p:spPr>
            <a:xfrm>
              <a:off x="1064759" y="5191141"/>
              <a:ext cx="1027547" cy="278278"/>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black">
                      <a:lumMod val="75000"/>
                      <a:lumOff val="25000"/>
                    </a:prstClr>
                  </a:solidFill>
                </a:rPr>
                <a:t>Flavors</a:t>
              </a:r>
            </a:p>
          </p:txBody>
        </p:sp>
        <p:sp>
          <p:nvSpPr>
            <p:cNvPr id="13" name="Rounded Rectangle 12"/>
            <p:cNvSpPr/>
            <p:nvPr/>
          </p:nvSpPr>
          <p:spPr>
            <a:xfrm>
              <a:off x="2321699" y="5648932"/>
              <a:ext cx="1027414" cy="277200"/>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black">
                      <a:lumMod val="75000"/>
                      <a:lumOff val="25000"/>
                    </a:prstClr>
                  </a:solidFill>
                </a:rPr>
                <a:t>Packaging</a:t>
              </a:r>
            </a:p>
          </p:txBody>
        </p:sp>
        <p:sp>
          <p:nvSpPr>
            <p:cNvPr id="14" name="Rounded Rectangle 13"/>
            <p:cNvSpPr/>
            <p:nvPr/>
          </p:nvSpPr>
          <p:spPr>
            <a:xfrm>
              <a:off x="2321699" y="5191141"/>
              <a:ext cx="1027415" cy="277200"/>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black">
                      <a:lumMod val="75000"/>
                      <a:lumOff val="25000"/>
                    </a:prstClr>
                  </a:solidFill>
                </a:rPr>
                <a:t>Ingredients</a:t>
              </a:r>
            </a:p>
          </p:txBody>
        </p:sp>
        <p:sp>
          <p:nvSpPr>
            <p:cNvPr id="15" name="Rounded Rectangle 14"/>
            <p:cNvSpPr/>
            <p:nvPr/>
          </p:nvSpPr>
          <p:spPr>
            <a:xfrm>
              <a:off x="1064758" y="5634332"/>
              <a:ext cx="1027414" cy="277200"/>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black">
                      <a:lumMod val="75000"/>
                      <a:lumOff val="25000"/>
                    </a:prstClr>
                  </a:solidFill>
                </a:rPr>
                <a:t>Processing Style</a:t>
              </a:r>
            </a:p>
          </p:txBody>
        </p:sp>
      </p:grpSp>
      <p:sp>
        <p:nvSpPr>
          <p:cNvPr id="16" name="Rounded Rectangle 15"/>
          <p:cNvSpPr/>
          <p:nvPr/>
        </p:nvSpPr>
        <p:spPr>
          <a:xfrm>
            <a:off x="4102389" y="2799391"/>
            <a:ext cx="4539781" cy="1105926"/>
          </a:xfrm>
          <a:prstGeom prst="roundRect">
            <a:avLst>
              <a:gd name="adj" fmla="val 10328"/>
            </a:avLst>
          </a:prstGeom>
          <a:noFill/>
          <a:ln w="25400" cap="flat" cmpd="sng" algn="ctr">
            <a:noFill/>
            <a:prstDash val="solid"/>
          </a:ln>
          <a:effectLst/>
        </p:spPr>
        <p:txBody>
          <a:bodyPr rtlCol="0" anchor="ctr"/>
          <a:lstStyle/>
          <a:p>
            <a:pPr marL="285750" indent="-166688">
              <a:buClr>
                <a:schemeClr val="tx1"/>
              </a:buClr>
              <a:buFont typeface="Arial" panose="020B0604020202020204" pitchFamily="34" charset="0"/>
              <a:buChar char="•"/>
              <a:defRPr/>
            </a:pPr>
            <a:r>
              <a:rPr lang="en-US" sz="1400" b="1" kern="0" dirty="0"/>
              <a:t>Key Drivers &amp; Characteristics</a:t>
            </a:r>
            <a:r>
              <a:rPr lang="en-US" sz="1400" kern="0" dirty="0"/>
              <a:t> of the trend</a:t>
            </a:r>
          </a:p>
          <a:p>
            <a:pPr marL="285750" indent="-166688">
              <a:buClr>
                <a:schemeClr val="tx1"/>
              </a:buClr>
              <a:buFont typeface="Arial" panose="020B0604020202020204" pitchFamily="34" charset="0"/>
              <a:buChar char="•"/>
              <a:defRPr/>
            </a:pPr>
            <a:r>
              <a:rPr lang="en-US" sz="1400" b="1" kern="0" dirty="0"/>
              <a:t>Most associated food/snacks </a:t>
            </a:r>
            <a:r>
              <a:rPr lang="en-US" sz="1400" kern="0" dirty="0"/>
              <a:t>with the flavor/ingredient/packaging/processing style trend</a:t>
            </a:r>
          </a:p>
          <a:p>
            <a:pPr marL="285750" indent="-166688">
              <a:buClr>
                <a:schemeClr val="tx1"/>
              </a:buClr>
              <a:buFont typeface="Arial" panose="020B0604020202020204" pitchFamily="34" charset="0"/>
              <a:buChar char="•"/>
              <a:defRPr/>
            </a:pPr>
            <a:r>
              <a:rPr lang="en-US" sz="1400" b="1" kern="0" dirty="0"/>
              <a:t>Sentiments attached </a:t>
            </a:r>
            <a:r>
              <a:rPr lang="en-US" sz="1400" kern="0" dirty="0"/>
              <a:t>with the trends</a:t>
            </a:r>
          </a:p>
        </p:txBody>
      </p:sp>
      <p:sp>
        <p:nvSpPr>
          <p:cNvPr id="17" name="Rectangle 16"/>
          <p:cNvSpPr/>
          <p:nvPr/>
        </p:nvSpPr>
        <p:spPr>
          <a:xfrm>
            <a:off x="4125710" y="2494329"/>
            <a:ext cx="4549593" cy="307777"/>
          </a:xfrm>
          <a:prstGeom prst="rect">
            <a:avLst/>
          </a:prstGeom>
        </p:spPr>
        <p:txBody>
          <a:bodyPr wrap="square">
            <a:spAutoFit/>
          </a:bodyPr>
          <a:lstStyle/>
          <a:p>
            <a:pPr>
              <a:defRPr/>
            </a:pPr>
            <a:r>
              <a:rPr lang="en-US" sz="1400" b="1" kern="0" dirty="0"/>
              <a:t>Deep Dive Analysis of Trends </a:t>
            </a:r>
          </a:p>
        </p:txBody>
      </p:sp>
      <p:sp>
        <p:nvSpPr>
          <p:cNvPr id="18" name="Rectangle 17"/>
          <p:cNvSpPr/>
          <p:nvPr/>
        </p:nvSpPr>
        <p:spPr>
          <a:xfrm>
            <a:off x="4161979" y="1551307"/>
            <a:ext cx="4549593" cy="307777"/>
          </a:xfrm>
          <a:prstGeom prst="rect">
            <a:avLst/>
          </a:prstGeom>
        </p:spPr>
        <p:txBody>
          <a:bodyPr wrap="square">
            <a:spAutoFit/>
          </a:bodyPr>
          <a:lstStyle/>
          <a:p>
            <a:pPr>
              <a:defRPr/>
            </a:pPr>
            <a:r>
              <a:rPr lang="en-US" sz="1400" b="1" kern="0" dirty="0"/>
              <a:t>Popularity Analysis:</a:t>
            </a:r>
          </a:p>
        </p:txBody>
      </p:sp>
      <p:sp>
        <p:nvSpPr>
          <p:cNvPr id="19" name="Rounded Rectangle 18"/>
          <p:cNvSpPr/>
          <p:nvPr/>
        </p:nvSpPr>
        <p:spPr>
          <a:xfrm>
            <a:off x="4104911" y="1702738"/>
            <a:ext cx="4539781" cy="892706"/>
          </a:xfrm>
          <a:prstGeom prst="roundRect">
            <a:avLst>
              <a:gd name="adj" fmla="val 8743"/>
            </a:avLst>
          </a:prstGeom>
          <a:noFill/>
          <a:ln w="25400" cap="flat" cmpd="sng" algn="ctr">
            <a:noFill/>
            <a:prstDash val="solid"/>
          </a:ln>
          <a:effectLst/>
        </p:spPr>
        <p:txBody>
          <a:bodyPr rtlCol="0" anchor="ctr"/>
          <a:lstStyle/>
          <a:p>
            <a:pPr marL="285750" indent="-166688">
              <a:buClr>
                <a:schemeClr val="tx1"/>
              </a:buClr>
              <a:buFont typeface="Arial" panose="020B0604020202020204" pitchFamily="34" charset="0"/>
              <a:buChar char="•"/>
              <a:defRPr/>
            </a:pPr>
            <a:r>
              <a:rPr lang="en-US" sz="1400" kern="0" dirty="0"/>
              <a:t>Buzz Volume , Search Trend &amp; Popularity Increase for new snacks was compared against historical trends for snacks which were productionalized</a:t>
            </a:r>
          </a:p>
        </p:txBody>
      </p:sp>
      <p:sp>
        <p:nvSpPr>
          <p:cNvPr id="21" name="Rectangle 20"/>
          <p:cNvSpPr/>
          <p:nvPr/>
        </p:nvSpPr>
        <p:spPr>
          <a:xfrm>
            <a:off x="8800742" y="1589534"/>
            <a:ext cx="3035658" cy="2246769"/>
          </a:xfrm>
          <a:prstGeom prst="rect">
            <a:avLst/>
          </a:prstGeom>
        </p:spPr>
        <p:txBody>
          <a:bodyPr wrap="square">
            <a:spAutoFit/>
          </a:bodyPr>
          <a:lstStyle/>
          <a:p>
            <a:pPr marL="285750" lvl="0" indent="-166688">
              <a:buClr>
                <a:prstClr val="black"/>
              </a:buClr>
              <a:buFont typeface="Arial" panose="020B0604020202020204" pitchFamily="34" charset="0"/>
              <a:buChar char="•"/>
            </a:pPr>
            <a:r>
              <a:rPr lang="en-IN" sz="1400" dirty="0">
                <a:solidFill>
                  <a:prstClr val="black"/>
                </a:solidFill>
              </a:rPr>
              <a:t>Key insight - Stay close to the emotions and excitement of consumers</a:t>
            </a:r>
          </a:p>
          <a:p>
            <a:pPr marL="285750" lvl="0" indent="-166688">
              <a:buClr>
                <a:prstClr val="black"/>
              </a:buClr>
              <a:buFont typeface="Arial" panose="020B0604020202020204" pitchFamily="34" charset="0"/>
              <a:buChar char="•"/>
            </a:pPr>
            <a:r>
              <a:rPr lang="en-IN" sz="1400" dirty="0">
                <a:solidFill>
                  <a:prstClr val="black"/>
                </a:solidFill>
              </a:rPr>
              <a:t>Early indication of bubbling trends increased competitive advantage</a:t>
            </a:r>
          </a:p>
          <a:p>
            <a:pPr marL="285750" lvl="0" indent="-166688">
              <a:buClr>
                <a:prstClr val="black"/>
              </a:buClr>
              <a:buFont typeface="Arial" panose="020B0604020202020204" pitchFamily="34" charset="0"/>
              <a:buChar char="•"/>
            </a:pPr>
            <a:r>
              <a:rPr lang="en-IN" sz="1400" dirty="0">
                <a:solidFill>
                  <a:prstClr val="black"/>
                </a:solidFill>
              </a:rPr>
              <a:t>Sharpened the focus for Primary Research on the flavours with an increasing trend of buzz</a:t>
            </a:r>
          </a:p>
          <a:p>
            <a:pPr marL="285750" lvl="0" indent="-166688">
              <a:buClr>
                <a:prstClr val="black"/>
              </a:buClr>
              <a:buFont typeface="Arial" panose="020B0604020202020204" pitchFamily="34" charset="0"/>
              <a:buChar char="•"/>
            </a:pPr>
            <a:r>
              <a:rPr lang="en-IN" sz="1400" dirty="0">
                <a:solidFill>
                  <a:prstClr val="black"/>
                </a:solidFill>
              </a:rPr>
              <a:t>Time to market for new flavours was shortened</a:t>
            </a:r>
          </a:p>
        </p:txBody>
      </p:sp>
      <p:grpSp>
        <p:nvGrpSpPr>
          <p:cNvPr id="43" name="Group 42"/>
          <p:cNvGrpSpPr/>
          <p:nvPr/>
        </p:nvGrpSpPr>
        <p:grpSpPr>
          <a:xfrm>
            <a:off x="326548" y="4223124"/>
            <a:ext cx="11506251" cy="2450165"/>
            <a:chOff x="250348" y="4127964"/>
            <a:chExt cx="11506251" cy="2450165"/>
          </a:xfrm>
        </p:grpSpPr>
        <p:pic>
          <p:nvPicPr>
            <p:cNvPr id="44" name="Picture 2"/>
            <p:cNvPicPr>
              <a:picLocks noChangeAspect="1" noChangeArrowheads="1"/>
            </p:cNvPicPr>
            <p:nvPr/>
          </p:nvPicPr>
          <p:blipFill rotWithShape="1">
            <a:blip r:embed="rId2">
              <a:clrChange>
                <a:clrFrom>
                  <a:srgbClr val="FDFDFD">
                    <a:alpha val="70196"/>
                  </a:srgbClr>
                </a:clrFrom>
                <a:clrTo>
                  <a:srgbClr val="FDFDFD">
                    <a:alpha val="0"/>
                  </a:srgbClr>
                </a:clrTo>
              </a:clrChange>
              <a:extLst>
                <a:ext uri="{28A0092B-C50C-407E-A947-70E740481C1C}">
                  <a14:useLocalDpi xmlns:a14="http://schemas.microsoft.com/office/drawing/2010/main" val="0"/>
                </a:ext>
              </a:extLst>
            </a:blip>
            <a:srcRect l="2424" t="5183" r="4456" b="5563"/>
            <a:stretch/>
          </p:blipFill>
          <p:spPr bwMode="auto">
            <a:xfrm>
              <a:off x="6135370" y="4127964"/>
              <a:ext cx="2366740" cy="164359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5" name="Group 44"/>
            <p:cNvGrpSpPr/>
            <p:nvPr/>
          </p:nvGrpSpPr>
          <p:grpSpPr>
            <a:xfrm>
              <a:off x="250348" y="4127965"/>
              <a:ext cx="11506251" cy="2450164"/>
              <a:chOff x="250348" y="4127965"/>
              <a:chExt cx="11506251" cy="2450164"/>
            </a:xfrm>
          </p:grpSpPr>
          <p:grpSp>
            <p:nvGrpSpPr>
              <p:cNvPr id="46" name="Group 45"/>
              <p:cNvGrpSpPr/>
              <p:nvPr/>
            </p:nvGrpSpPr>
            <p:grpSpPr>
              <a:xfrm>
                <a:off x="250348" y="4127965"/>
                <a:ext cx="11506251" cy="2450164"/>
                <a:chOff x="312540" y="871092"/>
                <a:chExt cx="11506251" cy="2450164"/>
              </a:xfrm>
            </p:grpSpPr>
            <p:sp>
              <p:nvSpPr>
                <p:cNvPr id="49" name="TextBox 48"/>
                <p:cNvSpPr txBox="1"/>
                <p:nvPr/>
              </p:nvSpPr>
              <p:spPr>
                <a:xfrm>
                  <a:off x="3316877" y="1383570"/>
                  <a:ext cx="2003115" cy="1055608"/>
                </a:xfrm>
                <a:prstGeom prst="roundRect">
                  <a:avLst/>
                </a:prstGeom>
                <a:noFill/>
                <a:ln>
                  <a:solidFill>
                    <a:schemeClr val="bg2">
                      <a:lumMod val="50000"/>
                    </a:schemeClr>
                  </a:solidFill>
                  <a:prstDash val="sysDash"/>
                </a:ln>
              </p:spPr>
              <p:style>
                <a:lnRef idx="2">
                  <a:schemeClr val="accent2"/>
                </a:lnRef>
                <a:fillRef idx="1">
                  <a:schemeClr val="lt1"/>
                </a:fillRef>
                <a:effectRef idx="0">
                  <a:schemeClr val="accent2"/>
                </a:effectRef>
                <a:fontRef idx="minor">
                  <a:schemeClr val="dk1"/>
                </a:fontRef>
              </p:style>
              <p:txBody>
                <a:bodyPr wrap="square" rtlCol="0">
                  <a:spAutoFit/>
                </a:bodyPr>
                <a:lstStyle/>
                <a:p>
                  <a:pPr marL="114300" indent="-114300">
                    <a:buClr>
                      <a:srgbClr val="FFC000"/>
                    </a:buClr>
                    <a:buFont typeface="Arial" panose="020B0604020202020204" pitchFamily="34" charset="0"/>
                    <a:buChar char="•"/>
                  </a:pPr>
                  <a:r>
                    <a:rPr lang="en-US" sz="1400" i="1" dirty="0">
                      <a:solidFill>
                        <a:prstClr val="black"/>
                      </a:solidFill>
                    </a:rPr>
                    <a:t>Buzz volume</a:t>
                  </a:r>
                </a:p>
                <a:p>
                  <a:pPr marL="114300" indent="-114300">
                    <a:buClr>
                      <a:srgbClr val="FFC000"/>
                    </a:buClr>
                    <a:buFont typeface="Arial" panose="020B0604020202020204" pitchFamily="34" charset="0"/>
                    <a:buChar char="•"/>
                  </a:pPr>
                  <a:r>
                    <a:rPr lang="en-US" sz="1400" i="1" dirty="0">
                      <a:solidFill>
                        <a:prstClr val="black"/>
                      </a:solidFill>
                    </a:rPr>
                    <a:t>Search trend</a:t>
                  </a:r>
                </a:p>
                <a:p>
                  <a:pPr marL="114300" indent="-114300">
                    <a:buClr>
                      <a:srgbClr val="FFC000"/>
                    </a:buClr>
                    <a:buFont typeface="Arial" panose="020B0604020202020204" pitchFamily="34" charset="0"/>
                    <a:buChar char="•"/>
                  </a:pPr>
                  <a:r>
                    <a:rPr lang="en-US" sz="1400" i="1" dirty="0">
                      <a:solidFill>
                        <a:prstClr val="black"/>
                      </a:solidFill>
                    </a:rPr>
                    <a:t>Popularity increase (conversation trend</a:t>
                  </a:r>
                  <a:r>
                    <a:rPr lang="en-US" sz="1400" b="1" dirty="0">
                      <a:solidFill>
                        <a:prstClr val="black"/>
                      </a:solidFill>
                    </a:rPr>
                    <a:t>)</a:t>
                  </a:r>
                </a:p>
              </p:txBody>
            </p:sp>
            <p:grpSp>
              <p:nvGrpSpPr>
                <p:cNvPr id="50" name="Group 49"/>
                <p:cNvGrpSpPr/>
                <p:nvPr/>
              </p:nvGrpSpPr>
              <p:grpSpPr>
                <a:xfrm>
                  <a:off x="312540" y="877753"/>
                  <a:ext cx="2342443" cy="2065755"/>
                  <a:chOff x="265242" y="704328"/>
                  <a:chExt cx="2342443" cy="2065755"/>
                </a:xfrm>
              </p:grpSpPr>
              <p:sp>
                <p:nvSpPr>
                  <p:cNvPr id="64" name="Rounded Rectangle 63"/>
                  <p:cNvSpPr/>
                  <p:nvPr/>
                </p:nvSpPr>
                <p:spPr>
                  <a:xfrm>
                    <a:off x="466357" y="1053875"/>
                    <a:ext cx="1974266" cy="1716208"/>
                  </a:xfrm>
                  <a:prstGeom prst="roundRect">
                    <a:avLst/>
                  </a:prstGeom>
                  <a:noFill/>
                  <a:ln>
                    <a:solidFill>
                      <a:schemeClr val="bg2">
                        <a:lumMod val="50000"/>
                      </a:schemeClr>
                    </a:solidFill>
                    <a:prstDash val="sysDash"/>
                  </a:ln>
                </p:spPr>
                <p:style>
                  <a:lnRef idx="2">
                    <a:schemeClr val="accent2"/>
                  </a:lnRef>
                  <a:fillRef idx="1">
                    <a:schemeClr val="lt1"/>
                  </a:fillRef>
                  <a:effectRef idx="0">
                    <a:schemeClr val="accent2"/>
                  </a:effectRef>
                  <a:fontRef idx="minor">
                    <a:schemeClr val="dk1"/>
                  </a:fontRef>
                </p:style>
                <p:txBody>
                  <a:bodyPr rtlCol="0" anchor="ctr"/>
                  <a:lstStyle/>
                  <a:p>
                    <a:pPr marL="171433" indent="-171433">
                      <a:buClr>
                        <a:srgbClr val="FEA501"/>
                      </a:buClr>
                      <a:buFont typeface="Wingdings" pitchFamily="2" charset="2"/>
                      <a:buChar char="§"/>
                      <a:defRPr/>
                    </a:pPr>
                    <a:endParaRPr lang="en-US" sz="1400" i="1" kern="0" dirty="0">
                      <a:solidFill>
                        <a:srgbClr val="000000"/>
                      </a:solidFill>
                    </a:endParaRPr>
                  </a:p>
                  <a:p>
                    <a:pPr marL="171433" indent="-171433">
                      <a:buClr>
                        <a:srgbClr val="FEA501"/>
                      </a:buClr>
                      <a:buFont typeface="Wingdings" pitchFamily="2" charset="2"/>
                      <a:buChar char="§"/>
                      <a:defRPr/>
                    </a:pPr>
                    <a:r>
                      <a:rPr lang="en-US" sz="1400" i="1" kern="0" dirty="0">
                        <a:solidFill>
                          <a:srgbClr val="000000"/>
                        </a:solidFill>
                      </a:rPr>
                      <a:t>Snack / Food / Health blogs</a:t>
                    </a:r>
                    <a:endParaRPr lang="en-US" sz="1400" kern="0" dirty="0">
                      <a:solidFill>
                        <a:srgbClr val="000000"/>
                      </a:solidFill>
                    </a:endParaRPr>
                  </a:p>
                  <a:p>
                    <a:pPr marL="171433" indent="-171433">
                      <a:buClr>
                        <a:srgbClr val="FEA501"/>
                      </a:buClr>
                      <a:buFont typeface="Wingdings" pitchFamily="2" charset="2"/>
                      <a:buChar char="§"/>
                      <a:defRPr/>
                    </a:pPr>
                    <a:r>
                      <a:rPr lang="en-US" sz="1400" i="1" kern="0" dirty="0">
                        <a:solidFill>
                          <a:srgbClr val="000000"/>
                        </a:solidFill>
                      </a:rPr>
                      <a:t>Micro Blogging</a:t>
                    </a:r>
                    <a:endParaRPr lang="en-US" sz="1400" kern="0" dirty="0">
                      <a:solidFill>
                        <a:srgbClr val="000000"/>
                      </a:solidFill>
                    </a:endParaRPr>
                  </a:p>
                  <a:p>
                    <a:pPr marL="171433" indent="-171433">
                      <a:buClr>
                        <a:srgbClr val="FEA501"/>
                      </a:buClr>
                      <a:buFont typeface="Wingdings" pitchFamily="2" charset="2"/>
                      <a:buChar char="§"/>
                      <a:defRPr/>
                    </a:pPr>
                    <a:r>
                      <a:rPr lang="en-US" sz="1400" i="1" kern="0" dirty="0">
                        <a:solidFill>
                          <a:srgbClr val="000000"/>
                        </a:solidFill>
                      </a:rPr>
                      <a:t>Social Bookmarking</a:t>
                    </a:r>
                  </a:p>
                  <a:p>
                    <a:pPr marL="171433" indent="-171433">
                      <a:buClr>
                        <a:srgbClr val="FEA501"/>
                      </a:buClr>
                      <a:buFont typeface="Wingdings" pitchFamily="2" charset="2"/>
                      <a:buChar char="§"/>
                      <a:defRPr/>
                    </a:pPr>
                    <a:r>
                      <a:rPr lang="en-US" sz="1400" i="1" kern="0" dirty="0">
                        <a:solidFill>
                          <a:srgbClr val="000000"/>
                        </a:solidFill>
                      </a:rPr>
                      <a:t>Weblogs</a:t>
                    </a:r>
                    <a:endParaRPr lang="en-US" sz="1400" kern="0" dirty="0">
                      <a:solidFill>
                        <a:srgbClr val="000000"/>
                      </a:solidFill>
                    </a:endParaRPr>
                  </a:p>
                </p:txBody>
              </p:sp>
              <p:sp>
                <p:nvSpPr>
                  <p:cNvPr id="65" name="TextBox 64"/>
                  <p:cNvSpPr txBox="1"/>
                  <p:nvPr/>
                </p:nvSpPr>
                <p:spPr>
                  <a:xfrm>
                    <a:off x="265242" y="704328"/>
                    <a:ext cx="2342443" cy="292388"/>
                  </a:xfrm>
                  <a:prstGeom prst="rect">
                    <a:avLst/>
                  </a:prstGeom>
                  <a:noFill/>
                </p:spPr>
                <p:txBody>
                  <a:bodyPr wrap="square" rtlCol="0">
                    <a:spAutoFit/>
                  </a:bodyPr>
                  <a:lstStyle/>
                  <a:p>
                    <a:pPr algn="ctr"/>
                    <a:r>
                      <a:rPr lang="en-US" sz="1300" b="1" dirty="0"/>
                      <a:t>SOCIAL MEDIA LISTENING</a:t>
                    </a:r>
                  </a:p>
                </p:txBody>
              </p:sp>
            </p:grpSp>
            <p:sp>
              <p:nvSpPr>
                <p:cNvPr id="51" name="Right Arrow 50"/>
                <p:cNvSpPr/>
                <p:nvPr/>
              </p:nvSpPr>
              <p:spPr bwMode="auto">
                <a:xfrm>
                  <a:off x="2552494" y="1788040"/>
                  <a:ext cx="693463" cy="245447"/>
                </a:xfrm>
                <a:prstGeom prst="rightArrow">
                  <a:avLst/>
                </a:prstGeom>
                <a:noFill/>
                <a:ln w="12700">
                  <a:solidFill>
                    <a:srgbClr val="002060"/>
                  </a:solidFill>
                  <a:prstDash val="sysDot"/>
                  <a:round/>
                  <a:headEnd/>
                  <a:tailEnd/>
                </a:ln>
              </p:spPr>
              <p:txBody>
                <a:bodyPr rtlCol="0" anchor="ctr"/>
                <a:lstStyle/>
                <a:p>
                  <a:pPr algn="ctr"/>
                  <a:endParaRPr lang="en-IN" dirty="0">
                    <a:solidFill>
                      <a:prstClr val="black"/>
                    </a:solidFill>
                  </a:endParaRPr>
                </a:p>
              </p:txBody>
            </p:sp>
            <p:sp>
              <p:nvSpPr>
                <p:cNvPr id="52" name="TextBox 51"/>
                <p:cNvSpPr txBox="1"/>
                <p:nvPr/>
              </p:nvSpPr>
              <p:spPr>
                <a:xfrm>
                  <a:off x="3155908" y="871092"/>
                  <a:ext cx="2342443" cy="292388"/>
                </a:xfrm>
                <a:prstGeom prst="rect">
                  <a:avLst/>
                </a:prstGeom>
                <a:noFill/>
              </p:spPr>
              <p:txBody>
                <a:bodyPr wrap="square" rtlCol="0">
                  <a:spAutoFit/>
                </a:bodyPr>
                <a:lstStyle/>
                <a:p>
                  <a:pPr algn="ctr"/>
                  <a:r>
                    <a:rPr lang="en-US" sz="1300" b="1" dirty="0"/>
                    <a:t>DIMENSIONS OF ANALYSIS</a:t>
                  </a:r>
                </a:p>
              </p:txBody>
            </p:sp>
            <p:sp>
              <p:nvSpPr>
                <p:cNvPr id="53" name="Rectangle 52"/>
                <p:cNvSpPr/>
                <p:nvPr/>
              </p:nvSpPr>
              <p:spPr>
                <a:xfrm>
                  <a:off x="9379685" y="874011"/>
                  <a:ext cx="1854834" cy="292388"/>
                </a:xfrm>
                <a:prstGeom prst="rect">
                  <a:avLst/>
                </a:prstGeom>
              </p:spPr>
              <p:txBody>
                <a:bodyPr wrap="square">
                  <a:spAutoFit/>
                </a:bodyPr>
                <a:lstStyle/>
                <a:p>
                  <a:pPr algn="ctr">
                    <a:defRPr/>
                  </a:pPr>
                  <a:r>
                    <a:rPr lang="en-US" sz="1300" b="1" kern="0" dirty="0"/>
                    <a:t>DEEP DIVE ANALYSIS</a:t>
                  </a:r>
                </a:p>
              </p:txBody>
            </p:sp>
            <p:grpSp>
              <p:nvGrpSpPr>
                <p:cNvPr id="54" name="Group 53"/>
                <p:cNvGrpSpPr/>
                <p:nvPr/>
              </p:nvGrpSpPr>
              <p:grpSpPr>
                <a:xfrm>
                  <a:off x="10413976" y="1256587"/>
                  <a:ext cx="1404815" cy="1265937"/>
                  <a:chOff x="9616696" y="1051848"/>
                  <a:chExt cx="1404815" cy="1265937"/>
                </a:xfrm>
              </p:grpSpPr>
              <p:sp>
                <p:nvSpPr>
                  <p:cNvPr id="61" name="Pentagon 60"/>
                  <p:cNvSpPr/>
                  <p:nvPr/>
                </p:nvSpPr>
                <p:spPr>
                  <a:xfrm flipH="1">
                    <a:off x="9878367" y="1517230"/>
                    <a:ext cx="1143144" cy="320468"/>
                  </a:xfrm>
                  <a:prstGeom prst="homePlate">
                    <a:avLst/>
                  </a:prstGeom>
                  <a:solidFill>
                    <a:schemeClr val="bg1">
                      <a:lumMod val="75000"/>
                    </a:schemeClr>
                  </a:solidFill>
                  <a:ln>
                    <a:noFill/>
                  </a:ln>
                  <a:effectLst>
                    <a:outerShdw blurRad="50800" dist="38100" dir="2700000" algn="tl" rotWithShape="0">
                      <a:prstClr val="black">
                        <a:alpha val="40000"/>
                      </a:prstClr>
                    </a:outerShdw>
                  </a:effectLst>
                  <a:scene3d>
                    <a:camera prst="orthographicFront">
                      <a:rot lat="0" lon="0" rev="21594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000000">
                            <a:lumMod val="95000"/>
                            <a:lumOff val="5000"/>
                          </a:srgbClr>
                        </a:solidFill>
                      </a:rPr>
                      <a:t>FOOD ASSOCIATIONS</a:t>
                    </a:r>
                  </a:p>
                </p:txBody>
              </p:sp>
              <p:sp>
                <p:nvSpPr>
                  <p:cNvPr id="62" name="Pentagon 61"/>
                  <p:cNvSpPr/>
                  <p:nvPr/>
                </p:nvSpPr>
                <p:spPr>
                  <a:xfrm flipH="1">
                    <a:off x="9616696" y="1997317"/>
                    <a:ext cx="1143144" cy="320468"/>
                  </a:xfrm>
                  <a:prstGeom prst="homePlate">
                    <a:avLst/>
                  </a:prstGeom>
                  <a:solidFill>
                    <a:schemeClr val="bg1">
                      <a:lumMod val="75000"/>
                    </a:schemeClr>
                  </a:solidFill>
                  <a:ln>
                    <a:noFill/>
                  </a:ln>
                  <a:effectLst>
                    <a:outerShdw blurRad="50800" dist="38100" dir="2700000" algn="tl" rotWithShape="0">
                      <a:prstClr val="black">
                        <a:alpha val="40000"/>
                      </a:prstClr>
                    </a:outerShdw>
                  </a:effectLst>
                  <a:scene3d>
                    <a:camera prst="orthographicFront">
                      <a:rot lat="0" lon="0" rev="21594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000000">
                            <a:lumMod val="95000"/>
                            <a:lumOff val="5000"/>
                          </a:srgbClr>
                        </a:solidFill>
                      </a:rPr>
                      <a:t>SENTIMENTS</a:t>
                    </a:r>
                  </a:p>
                </p:txBody>
              </p:sp>
              <p:sp>
                <p:nvSpPr>
                  <p:cNvPr id="63" name="Pentagon 62"/>
                  <p:cNvSpPr/>
                  <p:nvPr/>
                </p:nvSpPr>
                <p:spPr>
                  <a:xfrm flipH="1">
                    <a:off x="9621201" y="1051848"/>
                    <a:ext cx="1143144" cy="320468"/>
                  </a:xfrm>
                  <a:prstGeom prst="homePlate">
                    <a:avLst/>
                  </a:prstGeom>
                  <a:solidFill>
                    <a:schemeClr val="bg1">
                      <a:lumMod val="75000"/>
                    </a:schemeClr>
                  </a:solidFill>
                  <a:ln>
                    <a:noFill/>
                  </a:ln>
                  <a:effectLst>
                    <a:outerShdw blurRad="50800" dist="38100" dir="2700000" algn="tl" rotWithShape="0">
                      <a:prstClr val="black">
                        <a:alpha val="40000"/>
                      </a:prstClr>
                    </a:outerShdw>
                  </a:effectLst>
                  <a:scene3d>
                    <a:camera prst="orthographicFront">
                      <a:rot lat="0" lon="0" rev="21594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000000">
                            <a:lumMod val="95000"/>
                            <a:lumOff val="5000"/>
                          </a:srgbClr>
                        </a:solidFill>
                      </a:rPr>
                      <a:t>KEY DRIVERS</a:t>
                    </a:r>
                  </a:p>
                </p:txBody>
              </p:sp>
            </p:grpSp>
            <p:sp>
              <p:nvSpPr>
                <p:cNvPr id="55" name="Right Arrow 54"/>
                <p:cNvSpPr/>
                <p:nvPr/>
              </p:nvSpPr>
              <p:spPr bwMode="auto">
                <a:xfrm>
                  <a:off x="5417132" y="1788040"/>
                  <a:ext cx="693463" cy="245447"/>
                </a:xfrm>
                <a:prstGeom prst="rightArrow">
                  <a:avLst/>
                </a:prstGeom>
                <a:noFill/>
                <a:ln w="12700">
                  <a:solidFill>
                    <a:srgbClr val="002060"/>
                  </a:solidFill>
                  <a:prstDash val="sysDot"/>
                  <a:round/>
                  <a:headEnd/>
                  <a:tailEnd/>
                </a:ln>
              </p:spPr>
              <p:txBody>
                <a:bodyPr rtlCol="0" anchor="ctr"/>
                <a:lstStyle/>
                <a:p>
                  <a:pPr algn="ctr"/>
                  <a:endParaRPr lang="en-IN" dirty="0">
                    <a:solidFill>
                      <a:prstClr val="black"/>
                    </a:solidFill>
                  </a:endParaRPr>
                </a:p>
              </p:txBody>
            </p:sp>
            <p:sp>
              <p:nvSpPr>
                <p:cNvPr id="56" name="Right Arrow 55"/>
                <p:cNvSpPr/>
                <p:nvPr/>
              </p:nvSpPr>
              <p:spPr bwMode="auto">
                <a:xfrm>
                  <a:off x="8668474" y="1788040"/>
                  <a:ext cx="693463" cy="245447"/>
                </a:xfrm>
                <a:prstGeom prst="rightArrow">
                  <a:avLst/>
                </a:prstGeom>
                <a:noFill/>
                <a:ln w="12700">
                  <a:solidFill>
                    <a:srgbClr val="002060"/>
                  </a:solidFill>
                  <a:prstDash val="sysDot"/>
                  <a:round/>
                  <a:headEnd/>
                  <a:tailEnd/>
                </a:ln>
              </p:spPr>
              <p:txBody>
                <a:bodyPr rtlCol="0" anchor="ctr"/>
                <a:lstStyle/>
                <a:p>
                  <a:pPr algn="ctr"/>
                  <a:endParaRPr lang="en-IN" dirty="0">
                    <a:solidFill>
                      <a:prstClr val="black"/>
                    </a:solidFill>
                  </a:endParaRPr>
                </a:p>
              </p:txBody>
            </p:sp>
            <p:grpSp>
              <p:nvGrpSpPr>
                <p:cNvPr id="57" name="Group 56"/>
                <p:cNvGrpSpPr/>
                <p:nvPr/>
              </p:nvGrpSpPr>
              <p:grpSpPr>
                <a:xfrm>
                  <a:off x="6171081" y="885214"/>
                  <a:ext cx="2509467" cy="2436042"/>
                  <a:chOff x="5981890" y="774853"/>
                  <a:chExt cx="2509467" cy="2436042"/>
                </a:xfrm>
              </p:grpSpPr>
              <p:sp>
                <p:nvSpPr>
                  <p:cNvPr id="58" name="Rectangle 57"/>
                  <p:cNvSpPr/>
                  <p:nvPr/>
                </p:nvSpPr>
                <p:spPr>
                  <a:xfrm>
                    <a:off x="6062000" y="774853"/>
                    <a:ext cx="2349247" cy="292388"/>
                  </a:xfrm>
                  <a:prstGeom prst="rect">
                    <a:avLst/>
                  </a:prstGeom>
                </p:spPr>
                <p:txBody>
                  <a:bodyPr wrap="square">
                    <a:spAutoFit/>
                  </a:bodyPr>
                  <a:lstStyle/>
                  <a:p>
                    <a:pPr>
                      <a:defRPr/>
                    </a:pPr>
                    <a:r>
                      <a:rPr lang="en-US" sz="1300" b="1" kern="0" dirty="0"/>
                      <a:t>CONVERSATION TREND MAP</a:t>
                    </a:r>
                  </a:p>
                </p:txBody>
              </p:sp>
              <p:sp>
                <p:nvSpPr>
                  <p:cNvPr id="59" name="Rectangle 58"/>
                  <p:cNvSpPr/>
                  <p:nvPr/>
                </p:nvSpPr>
                <p:spPr>
                  <a:xfrm>
                    <a:off x="5981890" y="2915646"/>
                    <a:ext cx="2509467" cy="29524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dirty="0">
                        <a:solidFill>
                          <a:schemeClr val="tx1"/>
                        </a:solidFill>
                      </a:rPr>
                      <a:t>BENCHMARK TRENDS – LAST YEAR</a:t>
                    </a:r>
                  </a:p>
                </p:txBody>
              </p:sp>
              <p:sp>
                <p:nvSpPr>
                  <p:cNvPr id="60" name="Cross 59"/>
                  <p:cNvSpPr/>
                  <p:nvPr/>
                </p:nvSpPr>
                <p:spPr bwMode="auto">
                  <a:xfrm>
                    <a:off x="7082654" y="2481421"/>
                    <a:ext cx="307939" cy="306369"/>
                  </a:xfrm>
                  <a:prstGeom prst="plus">
                    <a:avLst>
                      <a:gd name="adj" fmla="val 38628"/>
                    </a:avLst>
                  </a:prstGeom>
                  <a:noFill/>
                  <a:ln w="12700">
                    <a:solidFill>
                      <a:srgbClr val="002060"/>
                    </a:solidFill>
                    <a:prstDash val="sysDot"/>
                    <a:round/>
                    <a:headEnd/>
                    <a:tailEnd/>
                  </a:ln>
                </p:spPr>
                <p:txBody>
                  <a:bodyPr rtlCol="0" anchor="ctr"/>
                  <a:lstStyle/>
                  <a:p>
                    <a:pPr algn="ctr"/>
                    <a:endParaRPr lang="en-IN" dirty="0">
                      <a:solidFill>
                        <a:prstClr val="black"/>
                      </a:solidFill>
                    </a:endParaRPr>
                  </a:p>
                </p:txBody>
              </p:sp>
            </p:grpSp>
          </p:grpSp>
          <p:pic>
            <p:nvPicPr>
              <p:cNvPr id="47" name="Picture 6" descr="http://thumbs.dreamstime.com/m/potato-chips-glass-bowl-isolated-white-background-36735486.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78700" y="4816814"/>
                <a:ext cx="1143000" cy="77152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8" descr="http://cdn.socialeyezer.com/wp-content/uploads/2011/02/logo-top-ne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184" y="4517566"/>
                <a:ext cx="1314170" cy="400848"/>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158448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74" y="49596"/>
            <a:ext cx="11626755" cy="1325563"/>
          </a:xfrm>
        </p:spPr>
        <p:txBody>
          <a:bodyPr/>
          <a:lstStyle/>
          <a:p>
            <a:r>
              <a:rPr lang="en-IN" dirty="0"/>
              <a:t>Recommendation engine for SKU replenishment in Supply Chain</a:t>
            </a:r>
            <a:endParaRPr lang="en-US" dirty="0"/>
          </a:p>
        </p:txBody>
      </p:sp>
      <p:sp>
        <p:nvSpPr>
          <p:cNvPr id="4" name="Round Same Side Corner Rectangle 3"/>
          <p:cNvSpPr/>
          <p:nvPr/>
        </p:nvSpPr>
        <p:spPr>
          <a:xfrm flipV="1">
            <a:off x="367741" y="1709942"/>
            <a:ext cx="3594659" cy="2062786"/>
          </a:xfrm>
          <a:prstGeom prst="round2SameRect">
            <a:avLst/>
          </a:prstGeom>
          <a:noFill/>
          <a:ln w="12700">
            <a:solidFill>
              <a:schemeClr val="bg2">
                <a:lumMod val="50000"/>
              </a:schemeClr>
            </a:solidFill>
            <a:prstDash val="sysDash"/>
            <a:round/>
            <a:headEnd/>
            <a:tailEnd/>
          </a:ln>
        </p:spPr>
        <p:txBody>
          <a:bodyPr rtlCol="0" anchor="ctr"/>
          <a:lstStyle/>
          <a:p>
            <a:pPr algn="ctr"/>
            <a:endParaRPr lang="en-US" dirty="0"/>
          </a:p>
        </p:txBody>
      </p:sp>
      <p:sp>
        <p:nvSpPr>
          <p:cNvPr id="5" name="Round Same Side Corner Rectangle 4"/>
          <p:cNvSpPr/>
          <p:nvPr/>
        </p:nvSpPr>
        <p:spPr>
          <a:xfrm flipV="1">
            <a:off x="4165600" y="1709941"/>
            <a:ext cx="4476571" cy="2052868"/>
          </a:xfrm>
          <a:prstGeom prst="round2SameRect">
            <a:avLst/>
          </a:prstGeom>
          <a:noFill/>
          <a:ln w="12700">
            <a:solidFill>
              <a:schemeClr val="bg2">
                <a:lumMod val="50000"/>
              </a:schemeClr>
            </a:solidFill>
            <a:prstDash val="sysDash"/>
            <a:round/>
            <a:headEnd/>
            <a:tailEnd/>
          </a:ln>
        </p:spPr>
        <p:txBody>
          <a:bodyPr rtlCol="0" anchor="ctr"/>
          <a:lstStyle/>
          <a:p>
            <a:pPr algn="ctr"/>
            <a:endParaRPr lang="en-US" dirty="0"/>
          </a:p>
        </p:txBody>
      </p:sp>
      <p:sp>
        <p:nvSpPr>
          <p:cNvPr id="6" name="Round Same Side Corner Rectangle 5"/>
          <p:cNvSpPr/>
          <p:nvPr/>
        </p:nvSpPr>
        <p:spPr>
          <a:xfrm flipV="1">
            <a:off x="8826142" y="1713314"/>
            <a:ext cx="3010258" cy="2060596"/>
          </a:xfrm>
          <a:prstGeom prst="round2SameRect">
            <a:avLst/>
          </a:prstGeom>
          <a:noFill/>
          <a:ln w="12700">
            <a:solidFill>
              <a:schemeClr val="bg2">
                <a:lumMod val="50000"/>
              </a:schemeClr>
            </a:solidFill>
            <a:prstDash val="sysDash"/>
            <a:round/>
            <a:headEnd/>
            <a:tailEnd/>
          </a:ln>
        </p:spPr>
        <p:txBody>
          <a:bodyPr rtlCol="0" anchor="ctr"/>
          <a:lstStyle/>
          <a:p>
            <a:pPr algn="ctr"/>
            <a:endParaRPr lang="en-US" dirty="0"/>
          </a:p>
        </p:txBody>
      </p:sp>
      <p:sp>
        <p:nvSpPr>
          <p:cNvPr id="7" name="Rectangle 6"/>
          <p:cNvSpPr/>
          <p:nvPr/>
        </p:nvSpPr>
        <p:spPr>
          <a:xfrm>
            <a:off x="4165600" y="1391123"/>
            <a:ext cx="4476571" cy="251611"/>
          </a:xfrm>
          <a:prstGeom prst="rect">
            <a:avLst/>
          </a:prstGeom>
          <a:solidFill>
            <a:schemeClr val="tx1">
              <a:lumMod val="65000"/>
              <a:lumOff val="35000"/>
            </a:schemeClr>
          </a:solidFill>
          <a:ln w="25400" cap="flat" cmpd="sng" algn="ctr">
            <a:noFill/>
            <a:prstDash val="solid"/>
          </a:ln>
          <a:effectLst>
            <a:outerShdw blurRad="50800" dist="38100" dir="5400000" algn="t" rotWithShape="0">
              <a:prstClr val="black">
                <a:alpha val="40000"/>
              </a:prstClr>
            </a:outerShdw>
          </a:effectLst>
        </p:spPr>
        <p:txBody>
          <a:bodyPr rtlCol="0" anchor="ctr"/>
          <a:lstStyle/>
          <a:p>
            <a:pPr algn="ctr">
              <a:defRPr/>
            </a:pPr>
            <a:r>
              <a:rPr lang="en-US" sz="1400" b="1" kern="0" dirty="0">
                <a:solidFill>
                  <a:srgbClr val="FFFFFF"/>
                </a:solidFill>
              </a:rPr>
              <a:t>LatentView’s Solution</a:t>
            </a:r>
          </a:p>
        </p:txBody>
      </p:sp>
      <p:sp>
        <p:nvSpPr>
          <p:cNvPr id="8" name="Rectangle 7"/>
          <p:cNvSpPr/>
          <p:nvPr/>
        </p:nvSpPr>
        <p:spPr>
          <a:xfrm>
            <a:off x="348034" y="1391345"/>
            <a:ext cx="3614366" cy="251389"/>
          </a:xfrm>
          <a:prstGeom prst="rect">
            <a:avLst/>
          </a:prstGeom>
          <a:solidFill>
            <a:schemeClr val="tx1">
              <a:lumMod val="65000"/>
              <a:lumOff val="35000"/>
            </a:schemeClr>
          </a:solidFill>
          <a:ln w="25400" cap="flat" cmpd="sng" algn="ctr">
            <a:noFill/>
            <a:prstDash val="solid"/>
          </a:ln>
          <a:effectLst>
            <a:outerShdw blurRad="50800" dist="38100" dir="5400000" algn="t" rotWithShape="0">
              <a:prstClr val="black">
                <a:alpha val="40000"/>
              </a:prstClr>
            </a:outerShdw>
          </a:effectLst>
        </p:spPr>
        <p:txBody>
          <a:bodyPr rtlCol="0" anchor="ctr"/>
          <a:lstStyle/>
          <a:p>
            <a:pPr algn="ctr">
              <a:defRPr/>
            </a:pPr>
            <a:r>
              <a:rPr lang="en-US" sz="1400" b="1" kern="0" dirty="0">
                <a:solidFill>
                  <a:srgbClr val="FFFFFF"/>
                </a:solidFill>
              </a:rPr>
              <a:t>Business Objective</a:t>
            </a:r>
          </a:p>
        </p:txBody>
      </p:sp>
      <p:sp>
        <p:nvSpPr>
          <p:cNvPr id="9" name="Rectangle 8"/>
          <p:cNvSpPr/>
          <p:nvPr/>
        </p:nvSpPr>
        <p:spPr>
          <a:xfrm>
            <a:off x="8799738" y="1391346"/>
            <a:ext cx="3036662" cy="251388"/>
          </a:xfrm>
          <a:prstGeom prst="rect">
            <a:avLst/>
          </a:prstGeom>
          <a:solidFill>
            <a:schemeClr val="tx1">
              <a:lumMod val="65000"/>
              <a:lumOff val="35000"/>
            </a:schemeClr>
          </a:solidFill>
          <a:ln w="25400" cap="flat" cmpd="sng" algn="ctr">
            <a:noFill/>
            <a:prstDash val="solid"/>
          </a:ln>
          <a:effectLst>
            <a:outerShdw blurRad="50800" dist="38100" dir="5400000" algn="t" rotWithShape="0">
              <a:prstClr val="black">
                <a:alpha val="40000"/>
              </a:prstClr>
            </a:outerShdw>
          </a:effectLst>
        </p:spPr>
        <p:txBody>
          <a:bodyPr rtlCol="0" anchor="ctr"/>
          <a:lstStyle/>
          <a:p>
            <a:pPr algn="ctr">
              <a:defRPr/>
            </a:pPr>
            <a:r>
              <a:rPr lang="en-US" sz="1400" b="1" kern="0" dirty="0">
                <a:solidFill>
                  <a:srgbClr val="FFFFFF"/>
                </a:solidFill>
              </a:rPr>
              <a:t>Business Benefits</a:t>
            </a:r>
          </a:p>
        </p:txBody>
      </p:sp>
      <p:sp>
        <p:nvSpPr>
          <p:cNvPr id="21" name="Rectangle 20"/>
          <p:cNvSpPr/>
          <p:nvPr/>
        </p:nvSpPr>
        <p:spPr>
          <a:xfrm>
            <a:off x="8800742" y="1726014"/>
            <a:ext cx="3035658" cy="2046714"/>
          </a:xfrm>
          <a:prstGeom prst="rect">
            <a:avLst/>
          </a:prstGeom>
        </p:spPr>
        <p:txBody>
          <a:bodyPr wrap="square">
            <a:spAutoFit/>
          </a:bodyPr>
          <a:lstStyle/>
          <a:p>
            <a:pPr fontAlgn="base">
              <a:spcBef>
                <a:spcPts val="600"/>
              </a:spcBef>
              <a:spcAft>
                <a:spcPct val="0"/>
              </a:spcAft>
              <a:buClr>
                <a:srgbClr val="FFC000"/>
              </a:buClr>
            </a:pPr>
            <a:r>
              <a:rPr lang="en-IN" sz="1400" dirty="0"/>
              <a:t>Collaborative Filtering based recommendation engine </a:t>
            </a:r>
          </a:p>
          <a:p>
            <a:pPr marL="173038" indent="-173038" fontAlgn="base">
              <a:spcBef>
                <a:spcPts val="600"/>
              </a:spcBef>
              <a:spcAft>
                <a:spcPct val="0"/>
              </a:spcAft>
              <a:buFont typeface="Arial" panose="020B0604020202020204" pitchFamily="34" charset="0"/>
              <a:buChar char="•"/>
            </a:pPr>
            <a:r>
              <a:rPr lang="en-IN" sz="1400" dirty="0"/>
              <a:t>Captures  seasonality, product affinity and consumer behaviour</a:t>
            </a:r>
          </a:p>
          <a:p>
            <a:pPr marL="173038" indent="-173038" fontAlgn="base">
              <a:spcBef>
                <a:spcPts val="600"/>
              </a:spcBef>
              <a:spcAft>
                <a:spcPct val="0"/>
              </a:spcAft>
              <a:buFont typeface="Arial" panose="020B0604020202020204" pitchFamily="34" charset="0"/>
              <a:buChar char="•"/>
            </a:pPr>
            <a:r>
              <a:rPr lang="en-IN" sz="1400" dirty="0"/>
              <a:t>Customizes the recommendation to the target store</a:t>
            </a:r>
          </a:p>
          <a:p>
            <a:pPr marL="173038" indent="-173038" fontAlgn="base">
              <a:spcBef>
                <a:spcPts val="600"/>
              </a:spcBef>
              <a:spcAft>
                <a:spcPct val="0"/>
              </a:spcAft>
              <a:buFont typeface="Arial" panose="020B0604020202020204" pitchFamily="34" charset="0"/>
              <a:buChar char="•"/>
            </a:pPr>
            <a:r>
              <a:rPr lang="en-US" sz="1400" dirty="0"/>
              <a:t>Improves the effectiveness of the salesforce</a:t>
            </a:r>
          </a:p>
        </p:txBody>
      </p:sp>
      <p:sp>
        <p:nvSpPr>
          <p:cNvPr id="22" name="Rectangle 21"/>
          <p:cNvSpPr/>
          <p:nvPr/>
        </p:nvSpPr>
        <p:spPr>
          <a:xfrm>
            <a:off x="337260" y="1694714"/>
            <a:ext cx="3625140" cy="2031325"/>
          </a:xfrm>
          <a:prstGeom prst="rect">
            <a:avLst/>
          </a:prstGeom>
        </p:spPr>
        <p:txBody>
          <a:bodyPr wrap="square">
            <a:spAutoFit/>
          </a:bodyPr>
          <a:lstStyle/>
          <a:p>
            <a:pPr lvl="0"/>
            <a:r>
              <a:rPr lang="en-US" sz="1400" dirty="0">
                <a:solidFill>
                  <a:sysClr val="windowText" lastClr="000000"/>
                </a:solidFill>
                <a:cs typeface="Calibri" pitchFamily="34" charset="0"/>
              </a:rPr>
              <a:t>Recommender engine to suggest best SKUs to retail outlets for an FMCG giant, and </a:t>
            </a:r>
            <a:r>
              <a:rPr lang="en-IN" sz="1400" dirty="0">
                <a:solidFill>
                  <a:prstClr val="black"/>
                </a:solidFill>
                <a:cs typeface="Calibri" pitchFamily="34" charset="0"/>
              </a:rPr>
              <a:t>identify next best Sub-brand-form to recommend for each store subject to the following conditions:</a:t>
            </a:r>
          </a:p>
          <a:p>
            <a:pPr marL="174625" lvl="1" indent="-174625" fontAlgn="base">
              <a:spcBef>
                <a:spcPct val="0"/>
              </a:spcBef>
              <a:spcAft>
                <a:spcPct val="0"/>
              </a:spcAft>
              <a:buFont typeface="Arial" pitchFamily="34" charset="0"/>
              <a:buChar char="•"/>
            </a:pPr>
            <a:r>
              <a:rPr lang="en-IN" sz="1400" dirty="0">
                <a:solidFill>
                  <a:prstClr val="black"/>
                </a:solidFill>
                <a:cs typeface="Calibri" pitchFamily="34" charset="0"/>
              </a:rPr>
              <a:t>Not purchased by the store in last three months</a:t>
            </a:r>
          </a:p>
          <a:p>
            <a:pPr marL="174625" lvl="1" indent="-174625" fontAlgn="base">
              <a:spcBef>
                <a:spcPct val="0"/>
              </a:spcBef>
              <a:spcAft>
                <a:spcPct val="0"/>
              </a:spcAft>
              <a:buFont typeface="Arial" pitchFamily="34" charset="0"/>
              <a:buChar char="•"/>
            </a:pPr>
            <a:r>
              <a:rPr lang="en-IN" sz="1400" dirty="0">
                <a:solidFill>
                  <a:prstClr val="black"/>
                </a:solidFill>
                <a:cs typeface="Calibri" pitchFamily="34" charset="0"/>
              </a:rPr>
              <a:t>Multiple suggestions per store (top 3 or 1 per category).</a:t>
            </a:r>
          </a:p>
          <a:p>
            <a:pPr marL="174625" lvl="1" indent="-174625" fontAlgn="base">
              <a:spcBef>
                <a:spcPct val="0"/>
              </a:spcBef>
              <a:spcAft>
                <a:spcPct val="0"/>
              </a:spcAft>
              <a:buFont typeface="Arial" pitchFamily="34" charset="0"/>
              <a:buChar char="•"/>
            </a:pPr>
            <a:r>
              <a:rPr lang="en-IN" sz="1400" dirty="0">
                <a:solidFill>
                  <a:prstClr val="black"/>
                </a:solidFill>
                <a:cs typeface="Calibri" pitchFamily="34" charset="0"/>
              </a:rPr>
              <a:t>Probability score for each suggestion</a:t>
            </a:r>
            <a:endParaRPr lang="en-US" sz="1400" b="1" dirty="0">
              <a:solidFill>
                <a:prstClr val="black"/>
              </a:solidFill>
            </a:endParaRPr>
          </a:p>
        </p:txBody>
      </p:sp>
      <p:sp>
        <p:nvSpPr>
          <p:cNvPr id="66" name="Rounded Rectangle 65"/>
          <p:cNvSpPr/>
          <p:nvPr/>
        </p:nvSpPr>
        <p:spPr>
          <a:xfrm>
            <a:off x="4167240" y="2639052"/>
            <a:ext cx="4468978" cy="1049573"/>
          </a:xfrm>
          <a:prstGeom prst="roundRect">
            <a:avLst>
              <a:gd name="adj" fmla="val 10328"/>
            </a:avLst>
          </a:prstGeom>
          <a:noFill/>
          <a:ln w="25400" cap="flat" cmpd="sng" algn="ctr">
            <a:noFill/>
            <a:prstDash val="solid"/>
          </a:ln>
          <a:effectLst/>
        </p:spPr>
        <p:txBody>
          <a:bodyPr rtlCol="0" anchor="ctr"/>
          <a:lstStyle/>
          <a:p>
            <a:pPr marL="171450" indent="-171450">
              <a:buFont typeface="Arial" panose="020B0604020202020204" pitchFamily="34" charset="0"/>
              <a:buChar char="•"/>
              <a:defRPr/>
            </a:pPr>
            <a:r>
              <a:rPr lang="en-IN" sz="1400" dirty="0"/>
              <a:t>Identification of nearest neighbours for each store based on similarity score, using Jaccard’s Index </a:t>
            </a:r>
          </a:p>
          <a:p>
            <a:pPr marL="171450" indent="-171450">
              <a:buFont typeface="Arial" panose="020B0604020202020204" pitchFamily="34" charset="0"/>
              <a:buChar char="•"/>
              <a:defRPr/>
            </a:pPr>
            <a:r>
              <a:rPr lang="en-IN" sz="1400" dirty="0"/>
              <a:t>Rank ordering of SKUs bought by nearest neighbours (not a part of base order) </a:t>
            </a:r>
          </a:p>
          <a:p>
            <a:pPr marL="171450" indent="-171450">
              <a:buFont typeface="Arial" panose="020B0604020202020204" pitchFamily="34" charset="0"/>
              <a:buChar char="•"/>
              <a:defRPr/>
            </a:pPr>
            <a:r>
              <a:rPr lang="en-IN" sz="1400" dirty="0"/>
              <a:t>Recommendation of top 3 SKUs to target store.</a:t>
            </a:r>
            <a:endParaRPr lang="en-US" sz="1400" kern="0" dirty="0">
              <a:solidFill>
                <a:srgbClr val="000000"/>
              </a:solidFill>
            </a:endParaRPr>
          </a:p>
        </p:txBody>
      </p:sp>
      <p:sp>
        <p:nvSpPr>
          <p:cNvPr id="67" name="Rectangle 66"/>
          <p:cNvSpPr/>
          <p:nvPr/>
        </p:nvSpPr>
        <p:spPr>
          <a:xfrm>
            <a:off x="4172025" y="2371579"/>
            <a:ext cx="4442421" cy="307777"/>
          </a:xfrm>
          <a:prstGeom prst="rect">
            <a:avLst/>
          </a:prstGeom>
          <a:noFill/>
        </p:spPr>
        <p:txBody>
          <a:bodyPr wrap="square">
            <a:spAutoFit/>
          </a:bodyPr>
          <a:lstStyle/>
          <a:p>
            <a:pPr>
              <a:defRPr/>
            </a:pPr>
            <a:r>
              <a:rPr lang="en-US" sz="1400" b="1" kern="0" dirty="0"/>
              <a:t>Collaborative Filtering:</a:t>
            </a:r>
          </a:p>
        </p:txBody>
      </p:sp>
      <p:sp>
        <p:nvSpPr>
          <p:cNvPr id="69" name="Rounded Rectangle 68"/>
          <p:cNvSpPr/>
          <p:nvPr/>
        </p:nvSpPr>
        <p:spPr>
          <a:xfrm>
            <a:off x="4178126" y="1892742"/>
            <a:ext cx="4464045" cy="336787"/>
          </a:xfrm>
          <a:prstGeom prst="roundRect">
            <a:avLst>
              <a:gd name="adj" fmla="val 10328"/>
            </a:avLst>
          </a:prstGeom>
          <a:noFill/>
          <a:ln w="25400" cap="flat" cmpd="sng" algn="ctr">
            <a:noFill/>
            <a:prstDash val="solid"/>
          </a:ln>
          <a:effectLst/>
        </p:spPr>
        <p:txBody>
          <a:bodyPr rtlCol="0" anchor="t"/>
          <a:lstStyle/>
          <a:p>
            <a:pPr algn="just" fontAlgn="base">
              <a:spcBef>
                <a:spcPct val="0"/>
              </a:spcBef>
              <a:spcAft>
                <a:spcPct val="0"/>
              </a:spcAft>
            </a:pPr>
            <a:r>
              <a:rPr lang="en-IN" sz="1400" dirty="0"/>
              <a:t>Clustering of similar stores based on channel type and store size.</a:t>
            </a:r>
          </a:p>
        </p:txBody>
      </p:sp>
      <p:sp>
        <p:nvSpPr>
          <p:cNvPr id="71" name="Rectangle 70"/>
          <p:cNvSpPr/>
          <p:nvPr/>
        </p:nvSpPr>
        <p:spPr>
          <a:xfrm>
            <a:off x="4161979" y="1687787"/>
            <a:ext cx="4549593" cy="307777"/>
          </a:xfrm>
          <a:prstGeom prst="rect">
            <a:avLst/>
          </a:prstGeom>
        </p:spPr>
        <p:txBody>
          <a:bodyPr wrap="square">
            <a:spAutoFit/>
          </a:bodyPr>
          <a:lstStyle/>
          <a:p>
            <a:pPr>
              <a:defRPr/>
            </a:pPr>
            <a:r>
              <a:rPr lang="en-US" sz="1400" b="1" kern="0" dirty="0"/>
              <a:t>Segmentation:</a:t>
            </a:r>
          </a:p>
        </p:txBody>
      </p:sp>
      <p:grpSp>
        <p:nvGrpSpPr>
          <p:cNvPr id="72" name="Group 71"/>
          <p:cNvGrpSpPr/>
          <p:nvPr/>
        </p:nvGrpSpPr>
        <p:grpSpPr>
          <a:xfrm>
            <a:off x="-95134" y="4039061"/>
            <a:ext cx="12140088" cy="2408178"/>
            <a:chOff x="-98092" y="893310"/>
            <a:chExt cx="12140088" cy="2642112"/>
          </a:xfrm>
        </p:grpSpPr>
        <p:sp>
          <p:nvSpPr>
            <p:cNvPr id="73" name="Rounded Rectangle 72"/>
            <p:cNvSpPr/>
            <p:nvPr/>
          </p:nvSpPr>
          <p:spPr>
            <a:xfrm rot="16200000">
              <a:off x="1935953" y="1184112"/>
              <a:ext cx="2625080" cy="2043475"/>
            </a:xfrm>
            <a:prstGeom prst="roundRect">
              <a:avLst>
                <a:gd name="adj" fmla="val 0"/>
              </a:avLst>
            </a:prstGeom>
            <a:noFill/>
            <a:ln w="19050">
              <a:solidFill>
                <a:schemeClr val="bg1">
                  <a:lumMod val="50000"/>
                  <a:alpha val="51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lumMod val="75000"/>
                    <a:lumOff val="25000"/>
                  </a:schemeClr>
                </a:solidFill>
              </a:endParaRPr>
            </a:p>
          </p:txBody>
        </p:sp>
        <p:grpSp>
          <p:nvGrpSpPr>
            <p:cNvPr id="74" name="Group 73"/>
            <p:cNvGrpSpPr/>
            <p:nvPr/>
          </p:nvGrpSpPr>
          <p:grpSpPr>
            <a:xfrm>
              <a:off x="177541" y="976274"/>
              <a:ext cx="1978773" cy="2120476"/>
              <a:chOff x="847535" y="868289"/>
              <a:chExt cx="1978773" cy="2120476"/>
            </a:xfrm>
          </p:grpSpPr>
          <p:grpSp>
            <p:nvGrpSpPr>
              <p:cNvPr id="115" name="Group 114"/>
              <p:cNvGrpSpPr/>
              <p:nvPr/>
            </p:nvGrpSpPr>
            <p:grpSpPr>
              <a:xfrm>
                <a:off x="847535" y="1481415"/>
                <a:ext cx="1978773" cy="1507350"/>
                <a:chOff x="4555156" y="1490622"/>
                <a:chExt cx="2551745" cy="1811940"/>
              </a:xfrm>
            </p:grpSpPr>
            <p:sp>
              <p:nvSpPr>
                <p:cNvPr id="117" name="Oval 116"/>
                <p:cNvSpPr/>
                <p:nvPr/>
              </p:nvSpPr>
              <p:spPr>
                <a:xfrm>
                  <a:off x="4594470" y="1690426"/>
                  <a:ext cx="914400" cy="914400"/>
                </a:xfrm>
                <a:prstGeom prst="ellipse">
                  <a:avLst/>
                </a:prstGeom>
                <a:solidFill>
                  <a:schemeClr val="bg1">
                    <a:lumMod val="95000"/>
                  </a:schemeClr>
                </a:solidFill>
                <a:ln>
                  <a:solidFill>
                    <a:schemeClr val="accent6">
                      <a:lumMod val="75000"/>
                    </a:schemeClr>
                  </a:solid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200" dirty="0"/>
                </a:p>
              </p:txBody>
            </p:sp>
            <p:sp>
              <p:nvSpPr>
                <p:cNvPr id="118" name="Oval 117"/>
                <p:cNvSpPr/>
                <p:nvPr/>
              </p:nvSpPr>
              <p:spPr>
                <a:xfrm>
                  <a:off x="4555156" y="2228454"/>
                  <a:ext cx="914400" cy="914400"/>
                </a:xfrm>
                <a:prstGeom prst="ellipse">
                  <a:avLst/>
                </a:prstGeom>
                <a:solidFill>
                  <a:schemeClr val="bg1">
                    <a:lumMod val="95000"/>
                  </a:schemeClr>
                </a:solidFill>
                <a:ln>
                  <a:solidFill>
                    <a:schemeClr val="accent6">
                      <a:lumMod val="75000"/>
                    </a:schemeClr>
                  </a:solidFill>
                </a:ln>
                <a:effectLst>
                  <a:outerShdw blurRad="50800" dist="38100" dir="8100000" algn="tr"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200" dirty="0"/>
                </a:p>
              </p:txBody>
            </p:sp>
            <p:sp>
              <p:nvSpPr>
                <p:cNvPr id="119" name="Oval 118"/>
                <p:cNvSpPr/>
                <p:nvPr/>
              </p:nvSpPr>
              <p:spPr>
                <a:xfrm>
                  <a:off x="5312401" y="2060828"/>
                  <a:ext cx="914400" cy="914400"/>
                </a:xfrm>
                <a:prstGeom prst="ellipse">
                  <a:avLst/>
                </a:prstGeom>
                <a:solidFill>
                  <a:schemeClr val="bg1">
                    <a:lumMod val="95000"/>
                  </a:schemeClr>
                </a:solidFill>
                <a:ln>
                  <a:solidFill>
                    <a:schemeClr val="accent6">
                      <a:lumMod val="75000"/>
                    </a:schemeClr>
                  </a:solid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200" dirty="0"/>
                </a:p>
              </p:txBody>
            </p:sp>
            <p:sp>
              <p:nvSpPr>
                <p:cNvPr id="120" name="Rectangle 119"/>
                <p:cNvSpPr/>
                <p:nvPr/>
              </p:nvSpPr>
              <p:spPr>
                <a:xfrm>
                  <a:off x="5120536" y="1490622"/>
                  <a:ext cx="1251877" cy="332972"/>
                </a:xfrm>
                <a:prstGeom prst="rect">
                  <a:avLst/>
                </a:prstGeom>
              </p:spPr>
              <p:txBody>
                <a:bodyPr wrap="none">
                  <a:spAutoFit/>
                </a:bodyPr>
                <a:lstStyle/>
                <a:p>
                  <a:pPr lvl="0" algn="ctr"/>
                  <a:r>
                    <a:rPr lang="en-US" sz="1200" b="1" i="1" dirty="0"/>
                    <a:t>Store Type 1</a:t>
                  </a:r>
                </a:p>
              </p:txBody>
            </p:sp>
            <p:sp>
              <p:nvSpPr>
                <p:cNvPr id="121" name="Rectangle 120"/>
                <p:cNvSpPr/>
                <p:nvPr/>
              </p:nvSpPr>
              <p:spPr>
                <a:xfrm>
                  <a:off x="5125268" y="2969590"/>
                  <a:ext cx="1251877" cy="332972"/>
                </a:xfrm>
                <a:prstGeom prst="rect">
                  <a:avLst/>
                </a:prstGeom>
              </p:spPr>
              <p:txBody>
                <a:bodyPr wrap="none">
                  <a:spAutoFit/>
                </a:bodyPr>
                <a:lstStyle/>
                <a:p>
                  <a:pPr lvl="0" algn="ctr"/>
                  <a:r>
                    <a:rPr lang="en-US" sz="1200" b="1" i="1" dirty="0"/>
                    <a:t>Store Type 2</a:t>
                  </a:r>
                </a:p>
              </p:txBody>
            </p:sp>
            <p:sp>
              <p:nvSpPr>
                <p:cNvPr id="122" name="Rectangle 121"/>
                <p:cNvSpPr/>
                <p:nvPr/>
              </p:nvSpPr>
              <p:spPr>
                <a:xfrm>
                  <a:off x="5743397" y="1845490"/>
                  <a:ext cx="1363504" cy="332972"/>
                </a:xfrm>
                <a:prstGeom prst="rect">
                  <a:avLst/>
                </a:prstGeom>
              </p:spPr>
              <p:txBody>
                <a:bodyPr wrap="none">
                  <a:spAutoFit/>
                </a:bodyPr>
                <a:lstStyle/>
                <a:p>
                  <a:pPr lvl="0" algn="ctr"/>
                  <a:r>
                    <a:rPr lang="en-US" sz="1200" b="1" i="1" dirty="0"/>
                    <a:t>Store Type n..</a:t>
                  </a:r>
                </a:p>
              </p:txBody>
            </p:sp>
            <p:pic>
              <p:nvPicPr>
                <p:cNvPr id="123" name="Picture 122"/>
                <p:cNvPicPr>
                  <a:picLocks noChangeAspect="1"/>
                </p:cNvPicPr>
                <p:nvPr/>
              </p:nvPicPr>
              <p:blipFill>
                <a:blip r:embed="rId2"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765494" y="2451592"/>
                  <a:ext cx="365760" cy="365760"/>
                </a:xfrm>
                <a:prstGeom prst="rect">
                  <a:avLst/>
                </a:prstGeom>
                <a:effectLst/>
              </p:spPr>
            </p:pic>
            <p:pic>
              <p:nvPicPr>
                <p:cNvPr id="124" name="Picture 123"/>
                <p:cNvPicPr>
                  <a:picLocks noChangeAspect="1"/>
                </p:cNvPicPr>
                <p:nvPr/>
              </p:nvPicPr>
              <p:blipFill>
                <a:blip r:embed="rId2"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01067" y="2454302"/>
                  <a:ext cx="365760" cy="365760"/>
                </a:xfrm>
                <a:prstGeom prst="rect">
                  <a:avLst/>
                </a:prstGeom>
                <a:effectLst/>
              </p:spPr>
            </p:pic>
            <p:pic>
              <p:nvPicPr>
                <p:cNvPr id="125" name="Picture 124"/>
                <p:cNvPicPr>
                  <a:picLocks noChangeAspect="1"/>
                </p:cNvPicPr>
                <p:nvPr/>
              </p:nvPicPr>
              <p:blipFill>
                <a:blip r:embed="rId2"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618253" y="2207874"/>
                  <a:ext cx="365760" cy="365760"/>
                </a:xfrm>
                <a:prstGeom prst="rect">
                  <a:avLst/>
                </a:prstGeom>
                <a:effectLst/>
              </p:spPr>
            </p:pic>
            <p:pic>
              <p:nvPicPr>
                <p:cNvPr id="126" name="Picture 125"/>
                <p:cNvPicPr>
                  <a:picLocks noChangeAspect="1"/>
                </p:cNvPicPr>
                <p:nvPr/>
              </p:nvPicPr>
              <p:blipFill>
                <a:blip r:embed="rId2" cstate="print">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947238" y="2634472"/>
                  <a:ext cx="365760" cy="365760"/>
                </a:xfrm>
                <a:prstGeom prst="rect">
                  <a:avLst/>
                </a:prstGeom>
                <a:effectLst/>
              </p:spPr>
            </p:pic>
            <p:pic>
              <p:nvPicPr>
                <p:cNvPr id="127" name="Picture 126"/>
                <p:cNvPicPr>
                  <a:picLocks noChangeAspect="1"/>
                </p:cNvPicPr>
                <p:nvPr/>
              </p:nvPicPr>
              <p:blipFill>
                <a:blip r:embed="rId2" cstate="print">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82811" y="2637182"/>
                  <a:ext cx="365760" cy="365760"/>
                </a:xfrm>
                <a:prstGeom prst="rect">
                  <a:avLst/>
                </a:prstGeom>
                <a:effectLst/>
              </p:spPr>
            </p:pic>
            <p:pic>
              <p:nvPicPr>
                <p:cNvPr id="128" name="Picture 127"/>
                <p:cNvPicPr>
                  <a:picLocks noChangeAspect="1"/>
                </p:cNvPicPr>
                <p:nvPr/>
              </p:nvPicPr>
              <p:blipFill>
                <a:blip r:embed="rId2" cstate="print">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799997" y="2390754"/>
                  <a:ext cx="365760" cy="365760"/>
                </a:xfrm>
                <a:prstGeom prst="rect">
                  <a:avLst/>
                </a:prstGeom>
                <a:effectLst/>
              </p:spPr>
            </p:pic>
            <p:pic>
              <p:nvPicPr>
                <p:cNvPr id="129" name="Picture 128"/>
                <p:cNvPicPr>
                  <a:picLocks noChangeAspect="1"/>
                </p:cNvPicPr>
                <p:nvPr/>
              </p:nvPicPr>
              <p:blipFill>
                <a:blip r:embed="rId2" cstate="print">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064424" y="1926236"/>
                  <a:ext cx="365760" cy="365760"/>
                </a:xfrm>
                <a:prstGeom prst="rect">
                  <a:avLst/>
                </a:prstGeom>
                <a:effectLst/>
              </p:spPr>
            </p:pic>
            <p:pic>
              <p:nvPicPr>
                <p:cNvPr id="130" name="Picture 129"/>
                <p:cNvPicPr>
                  <a:picLocks noChangeAspect="1"/>
                </p:cNvPicPr>
                <p:nvPr/>
              </p:nvPicPr>
              <p:blipFill>
                <a:blip r:embed="rId2" cstate="print">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799997" y="1928946"/>
                  <a:ext cx="365760" cy="365760"/>
                </a:xfrm>
                <a:prstGeom prst="rect">
                  <a:avLst/>
                </a:prstGeom>
                <a:effectLst/>
              </p:spPr>
            </p:pic>
            <p:pic>
              <p:nvPicPr>
                <p:cNvPr id="131" name="Picture 130"/>
                <p:cNvPicPr>
                  <a:picLocks noChangeAspect="1"/>
                </p:cNvPicPr>
                <p:nvPr/>
              </p:nvPicPr>
              <p:blipFill>
                <a:blip r:embed="rId2" cstate="print">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17183" y="1682518"/>
                  <a:ext cx="365760" cy="365760"/>
                </a:xfrm>
                <a:prstGeom prst="rect">
                  <a:avLst/>
                </a:prstGeom>
                <a:effectLst/>
              </p:spPr>
            </p:pic>
          </p:grpSp>
          <p:sp>
            <p:nvSpPr>
              <p:cNvPr id="116" name="TextBox 115"/>
              <p:cNvSpPr txBox="1"/>
              <p:nvPr/>
            </p:nvSpPr>
            <p:spPr>
              <a:xfrm>
                <a:off x="1179216" y="868289"/>
                <a:ext cx="1074846" cy="276999"/>
              </a:xfrm>
              <a:prstGeom prst="rect">
                <a:avLst/>
              </a:prstGeom>
              <a:noFill/>
            </p:spPr>
            <p:txBody>
              <a:bodyPr wrap="none" rtlCol="0">
                <a:spAutoFit/>
              </a:bodyPr>
              <a:lstStyle/>
              <a:p>
                <a:r>
                  <a:rPr lang="en-US" sz="1200" b="1" dirty="0">
                    <a:solidFill>
                      <a:schemeClr val="tx1">
                        <a:lumMod val="75000"/>
                        <a:lumOff val="25000"/>
                      </a:schemeClr>
                    </a:solidFill>
                  </a:rPr>
                  <a:t>Segmentation</a:t>
                </a:r>
                <a:endParaRPr lang="en-IN" sz="1200" b="1" dirty="0">
                  <a:solidFill>
                    <a:schemeClr val="tx1">
                      <a:lumMod val="75000"/>
                      <a:lumOff val="25000"/>
                    </a:schemeClr>
                  </a:solidFill>
                </a:endParaRPr>
              </a:p>
            </p:txBody>
          </p:sp>
        </p:grpSp>
        <p:grpSp>
          <p:nvGrpSpPr>
            <p:cNvPr id="75" name="Group 74"/>
            <p:cNvGrpSpPr/>
            <p:nvPr/>
          </p:nvGrpSpPr>
          <p:grpSpPr>
            <a:xfrm>
              <a:off x="2346985" y="984369"/>
              <a:ext cx="1807195" cy="1950664"/>
              <a:chOff x="3269162" y="1074694"/>
              <a:chExt cx="1807195" cy="1950664"/>
            </a:xfrm>
          </p:grpSpPr>
          <p:grpSp>
            <p:nvGrpSpPr>
              <p:cNvPr id="104" name="Group 103"/>
              <p:cNvGrpSpPr/>
              <p:nvPr/>
            </p:nvGrpSpPr>
            <p:grpSpPr>
              <a:xfrm>
                <a:off x="3269162" y="1693709"/>
                <a:ext cx="1807195" cy="1331649"/>
                <a:chOff x="4733949" y="4563742"/>
                <a:chExt cx="2277646" cy="1687228"/>
              </a:xfrm>
            </p:grpSpPr>
            <p:pic>
              <p:nvPicPr>
                <p:cNvPr id="106" name="Picture 105"/>
                <p:cNvPicPr>
                  <a:picLocks noChangeAspect="1"/>
                </p:cNvPicPr>
                <p:nvPr/>
              </p:nvPicPr>
              <p:blipFill>
                <a:blip r:embed="rId3" cstate="print">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733949" y="5291924"/>
                  <a:ext cx="468346" cy="548640"/>
                </a:xfrm>
                <a:prstGeom prst="rect">
                  <a:avLst/>
                </a:prstGeom>
                <a:effectLst/>
              </p:spPr>
            </p:pic>
            <p:pic>
              <p:nvPicPr>
                <p:cNvPr id="107" name="Picture 106"/>
                <p:cNvPicPr>
                  <a:picLocks noChangeAspect="1"/>
                </p:cNvPicPr>
                <p:nvPr/>
              </p:nvPicPr>
              <p:blipFill>
                <a:blip r:embed="rId3" cstate="print">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156553" y="5291924"/>
                  <a:ext cx="468346" cy="548640"/>
                </a:xfrm>
                <a:prstGeom prst="rect">
                  <a:avLst/>
                </a:prstGeom>
                <a:effectLst/>
              </p:spPr>
            </p:pic>
            <p:pic>
              <p:nvPicPr>
                <p:cNvPr id="108" name="Picture 107"/>
                <p:cNvPicPr>
                  <a:picLocks noChangeAspect="1"/>
                </p:cNvPicPr>
                <p:nvPr/>
              </p:nvPicPr>
              <p:blipFill>
                <a:blip r:embed="rId3" cstate="print">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120644" y="5291924"/>
                  <a:ext cx="468346" cy="548640"/>
                </a:xfrm>
                <a:prstGeom prst="rect">
                  <a:avLst/>
                </a:prstGeom>
                <a:effectLst/>
              </p:spPr>
            </p:pic>
            <p:pic>
              <p:nvPicPr>
                <p:cNvPr id="109" name="Picture 108"/>
                <p:cNvPicPr>
                  <a:picLocks noChangeAspect="1"/>
                </p:cNvPicPr>
                <p:nvPr/>
              </p:nvPicPr>
              <p:blipFill>
                <a:blip r:embed="rId3" cstate="print">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543249" y="5291924"/>
                  <a:ext cx="468346" cy="548640"/>
                </a:xfrm>
                <a:prstGeom prst="rect">
                  <a:avLst/>
                </a:prstGeom>
                <a:effectLst/>
              </p:spPr>
            </p:pic>
            <p:pic>
              <p:nvPicPr>
                <p:cNvPr id="110" name="Picture 109"/>
                <p:cNvPicPr>
                  <a:picLocks noChangeAspect="1"/>
                </p:cNvPicPr>
                <p:nvPr/>
              </p:nvPicPr>
              <p:blipFill>
                <a:blip r:embed="rId3" cstate="print">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629777" y="5290407"/>
                  <a:ext cx="468346" cy="548640"/>
                </a:xfrm>
                <a:prstGeom prst="rect">
                  <a:avLst/>
                </a:prstGeom>
                <a:effectLst/>
              </p:spPr>
            </p:pic>
            <p:sp>
              <p:nvSpPr>
                <p:cNvPr id="111" name="Rounded Rectangle 110"/>
                <p:cNvSpPr/>
                <p:nvPr/>
              </p:nvSpPr>
              <p:spPr>
                <a:xfrm rot="5400000">
                  <a:off x="5632152" y="4911595"/>
                  <a:ext cx="484377" cy="1368181"/>
                </a:xfrm>
                <a:prstGeom prst="roundRect">
                  <a:avLst/>
                </a:prstGeom>
                <a:noFill/>
                <a:ln w="28575">
                  <a:solidFill>
                    <a:srgbClr val="00B050"/>
                  </a:solidFill>
                  <a:prstDash val="sysDash"/>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200" dirty="0"/>
                </a:p>
              </p:txBody>
            </p:sp>
            <p:pic>
              <p:nvPicPr>
                <p:cNvPr id="112" name="Picture 111"/>
                <p:cNvPicPr>
                  <a:picLocks noChangeAspect="1"/>
                </p:cNvPicPr>
                <p:nvPr/>
              </p:nvPicPr>
              <p:blipFill>
                <a:blip r:embed="rId3" cstate="print">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629777" y="4788173"/>
                  <a:ext cx="468346" cy="548640"/>
                </a:xfrm>
                <a:prstGeom prst="rect">
                  <a:avLst/>
                </a:prstGeom>
                <a:effectLst/>
              </p:spPr>
            </p:pic>
            <p:sp>
              <p:nvSpPr>
                <p:cNvPr id="113" name="Rectangle 112"/>
                <p:cNvSpPr/>
                <p:nvPr/>
              </p:nvSpPr>
              <p:spPr>
                <a:xfrm>
                  <a:off x="5224784" y="5900007"/>
                  <a:ext cx="1339782" cy="350963"/>
                </a:xfrm>
                <a:prstGeom prst="rect">
                  <a:avLst/>
                </a:prstGeom>
              </p:spPr>
              <p:txBody>
                <a:bodyPr wrap="none">
                  <a:spAutoFit/>
                </a:bodyPr>
                <a:lstStyle/>
                <a:p>
                  <a:pPr lvl="0" algn="ctr"/>
                  <a:r>
                    <a:rPr lang="en-US" sz="1200" i="1" dirty="0">
                      <a:solidFill>
                        <a:schemeClr val="tx2">
                          <a:lumMod val="75000"/>
                          <a:lumOff val="25000"/>
                        </a:schemeClr>
                      </a:solidFill>
                    </a:rPr>
                    <a:t>Similar Stores</a:t>
                  </a:r>
                </a:p>
              </p:txBody>
            </p:sp>
            <p:sp>
              <p:nvSpPr>
                <p:cNvPr id="114" name="Rectangle 113"/>
                <p:cNvSpPr/>
                <p:nvPr/>
              </p:nvSpPr>
              <p:spPr>
                <a:xfrm>
                  <a:off x="5248464" y="4563742"/>
                  <a:ext cx="1216947" cy="350964"/>
                </a:xfrm>
                <a:prstGeom prst="rect">
                  <a:avLst/>
                </a:prstGeom>
              </p:spPr>
              <p:txBody>
                <a:bodyPr wrap="none">
                  <a:spAutoFit/>
                </a:bodyPr>
                <a:lstStyle/>
                <a:p>
                  <a:pPr lvl="0" algn="ctr"/>
                  <a:r>
                    <a:rPr lang="en-US" sz="1200" i="1" dirty="0">
                      <a:solidFill>
                        <a:schemeClr val="tx2">
                          <a:lumMod val="75000"/>
                          <a:lumOff val="25000"/>
                        </a:schemeClr>
                      </a:solidFill>
                    </a:rPr>
                    <a:t>Target Store</a:t>
                  </a:r>
                </a:p>
              </p:txBody>
            </p:sp>
          </p:grpSp>
          <p:sp>
            <p:nvSpPr>
              <p:cNvPr id="105" name="TextBox 104"/>
              <p:cNvSpPr txBox="1"/>
              <p:nvPr/>
            </p:nvSpPr>
            <p:spPr>
              <a:xfrm>
                <a:off x="3591223" y="1074694"/>
                <a:ext cx="1214563" cy="461665"/>
              </a:xfrm>
              <a:prstGeom prst="rect">
                <a:avLst/>
              </a:prstGeom>
              <a:noFill/>
            </p:spPr>
            <p:txBody>
              <a:bodyPr wrap="none" rtlCol="0">
                <a:spAutoFit/>
              </a:bodyPr>
              <a:lstStyle/>
              <a:p>
                <a:pPr algn="ctr"/>
                <a:r>
                  <a:rPr lang="en-US" sz="1200" b="1" dirty="0">
                    <a:solidFill>
                      <a:schemeClr val="tx1">
                        <a:lumMod val="75000"/>
                        <a:lumOff val="25000"/>
                      </a:schemeClr>
                    </a:solidFill>
                  </a:rPr>
                  <a:t>Similarity Index </a:t>
                </a:r>
              </a:p>
              <a:p>
                <a:pPr algn="ctr"/>
                <a:r>
                  <a:rPr lang="en-US" sz="1200" b="1" dirty="0">
                    <a:solidFill>
                      <a:schemeClr val="tx1">
                        <a:lumMod val="75000"/>
                        <a:lumOff val="25000"/>
                      </a:schemeClr>
                    </a:solidFill>
                  </a:rPr>
                  <a:t>Calculator</a:t>
                </a:r>
                <a:endParaRPr lang="en-IN" sz="1200" b="1" dirty="0">
                  <a:solidFill>
                    <a:schemeClr val="tx1">
                      <a:lumMod val="75000"/>
                      <a:lumOff val="25000"/>
                    </a:schemeClr>
                  </a:solidFill>
                </a:endParaRPr>
              </a:p>
            </p:txBody>
          </p:sp>
        </p:grpSp>
        <p:sp>
          <p:nvSpPr>
            <p:cNvPr id="76" name="Rounded Rectangle 75"/>
            <p:cNvSpPr/>
            <p:nvPr/>
          </p:nvSpPr>
          <p:spPr>
            <a:xfrm rot="16200000">
              <a:off x="-210914" y="1237490"/>
              <a:ext cx="2625080" cy="1970783"/>
            </a:xfrm>
            <a:prstGeom prst="roundRect">
              <a:avLst>
                <a:gd name="adj" fmla="val 0"/>
              </a:avLst>
            </a:prstGeom>
            <a:noFill/>
            <a:ln w="19050">
              <a:solidFill>
                <a:schemeClr val="bg1">
                  <a:lumMod val="50000"/>
                  <a:alpha val="51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lumMod val="75000"/>
                    <a:lumOff val="25000"/>
                  </a:schemeClr>
                </a:solidFill>
              </a:endParaRPr>
            </a:p>
          </p:txBody>
        </p:sp>
        <p:grpSp>
          <p:nvGrpSpPr>
            <p:cNvPr id="77" name="Group 76"/>
            <p:cNvGrpSpPr/>
            <p:nvPr/>
          </p:nvGrpSpPr>
          <p:grpSpPr>
            <a:xfrm>
              <a:off x="4415407" y="893311"/>
              <a:ext cx="5769071" cy="2625079"/>
              <a:chOff x="4499815" y="668223"/>
              <a:chExt cx="5769071" cy="2625079"/>
            </a:xfrm>
          </p:grpSpPr>
          <p:sp>
            <p:nvSpPr>
              <p:cNvPr id="102" name="Rounded Rectangle 101"/>
              <p:cNvSpPr/>
              <p:nvPr/>
            </p:nvSpPr>
            <p:spPr>
              <a:xfrm rot="16200000">
                <a:off x="6071811" y="-903773"/>
                <a:ext cx="2625079" cy="5769071"/>
              </a:xfrm>
              <a:prstGeom prst="roundRect">
                <a:avLst>
                  <a:gd name="adj" fmla="val 0"/>
                </a:avLst>
              </a:prstGeom>
              <a:noFill/>
              <a:ln w="19050">
                <a:solidFill>
                  <a:schemeClr val="bg1">
                    <a:lumMod val="50000"/>
                    <a:alpha val="51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lumMod val="75000"/>
                      <a:lumOff val="25000"/>
                    </a:schemeClr>
                  </a:solidFill>
                </a:endParaRPr>
              </a:p>
            </p:txBody>
          </p:sp>
          <p:pic>
            <p:nvPicPr>
              <p:cNvPr id="103" name="Picture 102"/>
              <p:cNvPicPr>
                <a:picLocks noChangeAspect="1"/>
              </p:cNvPicPr>
              <p:nvPr/>
            </p:nvPicPr>
            <p:blipFill>
              <a:blip r:embed="rId4">
                <a:clrChange>
                  <a:clrFrom>
                    <a:srgbClr val="FFFFFF"/>
                  </a:clrFrom>
                  <a:clrTo>
                    <a:srgbClr val="FFFFFF">
                      <a:alpha val="0"/>
                    </a:srgbClr>
                  </a:clrTo>
                </a:clrChange>
              </a:blip>
              <a:stretch>
                <a:fillRect/>
              </a:stretch>
            </p:blipFill>
            <p:spPr>
              <a:xfrm>
                <a:off x="4572170" y="714058"/>
                <a:ext cx="5640299" cy="2528446"/>
              </a:xfrm>
              <a:prstGeom prst="rect">
                <a:avLst/>
              </a:prstGeom>
            </p:spPr>
          </p:pic>
        </p:grpSp>
        <p:grpSp>
          <p:nvGrpSpPr>
            <p:cNvPr id="78" name="Group 77"/>
            <p:cNvGrpSpPr/>
            <p:nvPr/>
          </p:nvGrpSpPr>
          <p:grpSpPr>
            <a:xfrm>
              <a:off x="10331920" y="893312"/>
              <a:ext cx="1710076" cy="2625080"/>
              <a:chOff x="10617370" y="903734"/>
              <a:chExt cx="1577938" cy="2399178"/>
            </a:xfrm>
          </p:grpSpPr>
          <p:sp>
            <p:nvSpPr>
              <p:cNvPr id="84" name="Rounded Rectangle 83"/>
              <p:cNvSpPr/>
              <p:nvPr/>
            </p:nvSpPr>
            <p:spPr>
              <a:xfrm rot="16200000">
                <a:off x="10206750" y="1314354"/>
                <a:ext cx="2399178" cy="1577938"/>
              </a:xfrm>
              <a:prstGeom prst="roundRect">
                <a:avLst>
                  <a:gd name="adj" fmla="val 0"/>
                </a:avLst>
              </a:prstGeom>
              <a:noFill/>
              <a:ln w="19050">
                <a:solidFill>
                  <a:schemeClr val="bg1">
                    <a:lumMod val="50000"/>
                    <a:alpha val="51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lumMod val="75000"/>
                      <a:lumOff val="25000"/>
                    </a:schemeClr>
                  </a:solidFill>
                </a:endParaRPr>
              </a:p>
            </p:txBody>
          </p:sp>
          <p:sp>
            <p:nvSpPr>
              <p:cNvPr id="85" name="TextBox 84"/>
              <p:cNvSpPr txBox="1"/>
              <p:nvPr/>
            </p:nvSpPr>
            <p:spPr>
              <a:xfrm rot="16200000">
                <a:off x="9777498" y="2177849"/>
                <a:ext cx="1986910" cy="241395"/>
              </a:xfrm>
              <a:prstGeom prst="rect">
                <a:avLst/>
              </a:prstGeom>
              <a:noFill/>
            </p:spPr>
            <p:txBody>
              <a:bodyPr wrap="none" rtlCol="0">
                <a:spAutoFit/>
              </a:bodyPr>
              <a:lstStyle/>
              <a:p>
                <a:r>
                  <a:rPr lang="en-US" sz="1100" b="1" dirty="0">
                    <a:solidFill>
                      <a:schemeClr val="tx1">
                        <a:lumMod val="75000"/>
                        <a:lumOff val="25000"/>
                      </a:schemeClr>
                    </a:solidFill>
                  </a:rPr>
                  <a:t>Store Level SKU Recommendation</a:t>
                </a:r>
              </a:p>
            </p:txBody>
          </p:sp>
          <p:cxnSp>
            <p:nvCxnSpPr>
              <p:cNvPr id="86" name="Straight Connector 85"/>
              <p:cNvCxnSpPr/>
              <p:nvPr/>
            </p:nvCxnSpPr>
            <p:spPr>
              <a:xfrm rot="16200000">
                <a:off x="11513108" y="2625071"/>
                <a:ext cx="0" cy="120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a:off x="11512288" y="2166759"/>
                <a:ext cx="0" cy="120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16200000">
                <a:off x="11512288" y="1672559"/>
                <a:ext cx="0" cy="120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16200000">
                <a:off x="11512288" y="1204862"/>
                <a:ext cx="0" cy="120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16200000">
                <a:off x="11513108" y="763669"/>
                <a:ext cx="0" cy="120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1513508" y="1388526"/>
                <a:ext cx="0" cy="183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112451" y="1364932"/>
                <a:ext cx="0" cy="1872000"/>
              </a:xfrm>
              <a:prstGeom prst="line">
                <a:avLst/>
              </a:prstGeom>
            </p:spPr>
            <p:style>
              <a:lnRef idx="1">
                <a:schemeClr val="accent1"/>
              </a:lnRef>
              <a:fillRef idx="0">
                <a:schemeClr val="accent1"/>
              </a:fillRef>
              <a:effectRef idx="0">
                <a:schemeClr val="accent1"/>
              </a:effectRef>
              <a:fontRef idx="minor">
                <a:schemeClr val="tx1"/>
              </a:fontRef>
            </p:style>
          </p:cxnSp>
          <p:pic>
            <p:nvPicPr>
              <p:cNvPr id="93" name="Picture 26" descr="http://www.marykay.com/en-US/products/PublishingImages/DAM/Product%20Images/Final%20Product%20Image%20Library/Makeup/Mary%20Kay%20Creme%20Lipstick/mary-kay-creme-lipstick-bronzed-z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85772" y="1885419"/>
                <a:ext cx="310466" cy="365850"/>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 descr="http://www.clker.com/cliparts/e/3/9/7/1245686792938124914raemi_Check_mark.svg.hi.png"/>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600427" y="1430824"/>
                <a:ext cx="343090" cy="281407"/>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94"/>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000731" y="2809000"/>
                <a:ext cx="390088" cy="405218"/>
              </a:xfrm>
              <a:prstGeom prst="rect">
                <a:avLst/>
              </a:prstGeom>
            </p:spPr>
          </p:pic>
          <p:pic>
            <p:nvPicPr>
              <p:cNvPr id="96" name="Picture 2" descr="http://www.clker.com/cliparts/e/3/9/7/1245686792938124914raemi_Check_mark.svg.hi.png"/>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584752" y="2367464"/>
                <a:ext cx="343090" cy="281407"/>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96"/>
              <p:cNvPicPr>
                <a:picLocks noChangeAspect="1"/>
              </p:cNvPicPr>
              <p:nvPr/>
            </p:nvPicPr>
            <p:blipFill>
              <a:blip r:embed="rId8"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11036280" y="2368424"/>
                <a:ext cx="366967" cy="324811"/>
              </a:xfrm>
              <a:prstGeom prst="rect">
                <a:avLst/>
              </a:prstGeom>
            </p:spPr>
          </p:pic>
          <p:pic>
            <p:nvPicPr>
              <p:cNvPr id="98" name="Picture 4" descr="http://www.pd4pic.com/images/red-sign-icon-mark-symbol-cross-marks-orange.png"/>
              <p:cNvPicPr>
                <a:picLocks noChangeAspect="1" noChangeArrowheads="1"/>
              </p:cNvPicPr>
              <p:nvPr/>
            </p:nvPicPr>
            <p:blipFill>
              <a:blip r:embed="rId9"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618929" y="2822190"/>
                <a:ext cx="319147" cy="2824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98"/>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032859" y="1440206"/>
                <a:ext cx="357960" cy="304800"/>
              </a:xfrm>
              <a:prstGeom prst="rect">
                <a:avLst/>
              </a:prstGeom>
            </p:spPr>
          </p:pic>
          <p:cxnSp>
            <p:nvCxnSpPr>
              <p:cNvPr id="101" name="Straight Connector 100"/>
              <p:cNvCxnSpPr/>
              <p:nvPr/>
            </p:nvCxnSpPr>
            <p:spPr>
              <a:xfrm>
                <a:off x="10909288" y="1360741"/>
                <a:ext cx="0" cy="18720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79" name="TextBox 78"/>
            <p:cNvSpPr txBox="1"/>
            <p:nvPr/>
          </p:nvSpPr>
          <p:spPr>
            <a:xfrm>
              <a:off x="10611395" y="964131"/>
              <a:ext cx="986039" cy="276999"/>
            </a:xfrm>
            <a:prstGeom prst="rect">
              <a:avLst/>
            </a:prstGeom>
            <a:noFill/>
          </p:spPr>
          <p:txBody>
            <a:bodyPr wrap="none" rtlCol="0">
              <a:spAutoFit/>
            </a:bodyPr>
            <a:lstStyle/>
            <a:p>
              <a:r>
                <a:rPr lang="en-US" sz="1200" b="1" dirty="0">
                  <a:solidFill>
                    <a:schemeClr val="tx1">
                      <a:lumMod val="75000"/>
                      <a:lumOff val="25000"/>
                    </a:schemeClr>
                  </a:solidFill>
                </a:rPr>
                <a:t>Target Store </a:t>
              </a:r>
              <a:endParaRPr lang="en-IN" sz="1200" b="1" dirty="0">
                <a:solidFill>
                  <a:schemeClr val="tx1">
                    <a:lumMod val="75000"/>
                    <a:lumOff val="25000"/>
                  </a:schemeClr>
                </a:solidFill>
              </a:endParaRPr>
            </a:p>
          </p:txBody>
        </p:sp>
        <p:sp>
          <p:nvSpPr>
            <p:cNvPr id="80" name="TextBox 79"/>
            <p:cNvSpPr txBox="1"/>
            <p:nvPr/>
          </p:nvSpPr>
          <p:spPr>
            <a:xfrm>
              <a:off x="-98092" y="1020248"/>
              <a:ext cx="838472" cy="276999"/>
            </a:xfrm>
            <a:prstGeom prst="rect">
              <a:avLst/>
            </a:prstGeom>
            <a:noFill/>
          </p:spPr>
          <p:txBody>
            <a:bodyPr wrap="square" rtlCol="0" anchor="ctr">
              <a:spAutoFit/>
            </a:bodyPr>
            <a:lstStyle/>
            <a:p>
              <a:pPr algn="ctr"/>
              <a:r>
                <a:rPr lang="en-US" sz="1200" dirty="0">
                  <a:solidFill>
                    <a:schemeClr val="tx1">
                      <a:alpha val="25000"/>
                    </a:schemeClr>
                  </a:solidFill>
                </a:rPr>
                <a:t>1</a:t>
              </a:r>
            </a:p>
          </p:txBody>
        </p:sp>
        <p:sp>
          <p:nvSpPr>
            <p:cNvPr id="81" name="TextBox 80"/>
            <p:cNvSpPr txBox="1"/>
            <p:nvPr/>
          </p:nvSpPr>
          <p:spPr>
            <a:xfrm>
              <a:off x="2009541" y="1031808"/>
              <a:ext cx="838472" cy="276999"/>
            </a:xfrm>
            <a:prstGeom prst="rect">
              <a:avLst/>
            </a:prstGeom>
            <a:noFill/>
          </p:spPr>
          <p:txBody>
            <a:bodyPr wrap="square" rtlCol="0" anchor="ctr">
              <a:spAutoFit/>
            </a:bodyPr>
            <a:lstStyle/>
            <a:p>
              <a:pPr algn="ctr"/>
              <a:r>
                <a:rPr lang="en-US" sz="1200" dirty="0">
                  <a:solidFill>
                    <a:schemeClr val="tx1">
                      <a:alpha val="25000"/>
                    </a:schemeClr>
                  </a:solidFill>
                </a:rPr>
                <a:t>2</a:t>
              </a:r>
            </a:p>
          </p:txBody>
        </p:sp>
        <p:sp>
          <p:nvSpPr>
            <p:cNvPr id="82" name="TextBox 81"/>
            <p:cNvSpPr txBox="1"/>
            <p:nvPr/>
          </p:nvSpPr>
          <p:spPr>
            <a:xfrm>
              <a:off x="4240196" y="1029513"/>
              <a:ext cx="838472" cy="276999"/>
            </a:xfrm>
            <a:prstGeom prst="rect">
              <a:avLst/>
            </a:prstGeom>
            <a:noFill/>
          </p:spPr>
          <p:txBody>
            <a:bodyPr wrap="square" rtlCol="0" anchor="ctr">
              <a:spAutoFit/>
            </a:bodyPr>
            <a:lstStyle/>
            <a:p>
              <a:pPr algn="ctr"/>
              <a:r>
                <a:rPr lang="en-US" sz="1200" dirty="0">
                  <a:solidFill>
                    <a:schemeClr val="tx1">
                      <a:alpha val="25000"/>
                    </a:schemeClr>
                  </a:solidFill>
                </a:rPr>
                <a:t>3</a:t>
              </a:r>
            </a:p>
          </p:txBody>
        </p:sp>
        <p:sp>
          <p:nvSpPr>
            <p:cNvPr id="83" name="TextBox 82"/>
            <p:cNvSpPr txBox="1"/>
            <p:nvPr/>
          </p:nvSpPr>
          <p:spPr>
            <a:xfrm>
              <a:off x="10106044" y="984643"/>
              <a:ext cx="838472" cy="276999"/>
            </a:xfrm>
            <a:prstGeom prst="rect">
              <a:avLst/>
            </a:prstGeom>
            <a:noFill/>
          </p:spPr>
          <p:txBody>
            <a:bodyPr wrap="square" rtlCol="0" anchor="ctr">
              <a:spAutoFit/>
            </a:bodyPr>
            <a:lstStyle/>
            <a:p>
              <a:pPr algn="ctr"/>
              <a:r>
                <a:rPr lang="en-US" sz="1200" dirty="0">
                  <a:solidFill>
                    <a:schemeClr val="tx1">
                      <a:alpha val="25000"/>
                    </a:schemeClr>
                  </a:solidFill>
                </a:rPr>
                <a:t>4</a:t>
              </a:r>
            </a:p>
          </p:txBody>
        </p:sp>
      </p:grpSp>
      <p:pic>
        <p:nvPicPr>
          <p:cNvPr id="132" name="Picture 4" descr="http://www.pd4pic.com/images/red-sign-icon-mark-symbol-cross-marks-orange.png"/>
          <p:cNvPicPr>
            <a:picLocks noChangeAspect="1" noChangeArrowheads="1"/>
          </p:cNvPicPr>
          <p:nvPr/>
        </p:nvPicPr>
        <p:blipFill>
          <a:blip r:embed="rId9"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438310" y="5147492"/>
            <a:ext cx="345873" cy="309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5800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3370778" y="2917652"/>
            <a:ext cx="1586815" cy="636196"/>
          </a:xfrm>
          <a:prstGeom prst="rect">
            <a:avLst/>
          </a:prstGeom>
          <a:noFill/>
          <a:ln w="12700">
            <a:noFill/>
            <a:prstDash val="sysDash"/>
            <a:round/>
            <a:headEnd/>
            <a:tailEnd/>
          </a:ln>
        </p:spPr>
        <p:txBody>
          <a:bodyPr rtlCol="0" anchor="ctr"/>
          <a:lstStyle/>
          <a:p>
            <a:pPr algn="ctr"/>
            <a:r>
              <a:rPr lang="en-US" sz="1200" b="1" dirty="0"/>
              <a:t>Historical</a:t>
            </a:r>
          </a:p>
          <a:p>
            <a:pPr algn="ctr"/>
            <a:r>
              <a:rPr lang="en-US" sz="1200" b="1" dirty="0"/>
              <a:t>Monthly Data</a:t>
            </a:r>
          </a:p>
        </p:txBody>
      </p:sp>
      <p:sp>
        <p:nvSpPr>
          <p:cNvPr id="9" name="Rectangle 8"/>
          <p:cNvSpPr/>
          <p:nvPr/>
        </p:nvSpPr>
        <p:spPr bwMode="auto">
          <a:xfrm>
            <a:off x="6733219" y="3083948"/>
            <a:ext cx="1586815" cy="636196"/>
          </a:xfrm>
          <a:prstGeom prst="rect">
            <a:avLst/>
          </a:prstGeom>
          <a:noFill/>
          <a:ln w="12700">
            <a:noFill/>
            <a:prstDash val="sysDash"/>
            <a:round/>
            <a:headEnd/>
            <a:tailEnd/>
          </a:ln>
        </p:spPr>
        <p:txBody>
          <a:bodyPr rtlCol="0" anchor="ctr"/>
          <a:lstStyle/>
          <a:p>
            <a:pPr algn="ctr"/>
            <a:r>
              <a:rPr lang="en-US" sz="1200" b="1" dirty="0"/>
              <a:t>Time Series Forecasting Algorithm</a:t>
            </a:r>
          </a:p>
        </p:txBody>
      </p:sp>
      <p:pic>
        <p:nvPicPr>
          <p:cNvPr id="10" name="Picture 9"/>
          <p:cNvPicPr>
            <a:picLocks/>
          </p:cNvPicPr>
          <p:nvPr/>
        </p:nvPicPr>
        <p:blipFill>
          <a:blip r:embed="rId3" cstate="print">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986354" y="2513200"/>
            <a:ext cx="966065" cy="723148"/>
          </a:xfrm>
          <a:prstGeom prst="rect">
            <a:avLst/>
          </a:prstGeom>
        </p:spPr>
      </p:pic>
      <p:pic>
        <p:nvPicPr>
          <p:cNvPr id="11" name="Picture 10"/>
          <p:cNvPicPr>
            <a:picLocks/>
          </p:cNvPicPr>
          <p:nvPr/>
        </p:nvPicPr>
        <p:blipFill>
          <a:blip r:embed="rId4" cstate="print">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70087" y="2308650"/>
            <a:ext cx="740961" cy="757203"/>
          </a:xfrm>
          <a:prstGeom prst="rect">
            <a:avLst/>
          </a:prstGeom>
        </p:spPr>
      </p:pic>
      <p:cxnSp>
        <p:nvCxnSpPr>
          <p:cNvPr id="12" name="Straight Connector 11"/>
          <p:cNvCxnSpPr/>
          <p:nvPr/>
        </p:nvCxnSpPr>
        <p:spPr>
          <a:xfrm rot="5400000" flipV="1">
            <a:off x="5055619" y="2467897"/>
            <a:ext cx="0" cy="612000"/>
          </a:xfrm>
          <a:prstGeom prst="line">
            <a:avLst/>
          </a:prstGeom>
          <a:ln w="9525">
            <a:solidFill>
              <a:schemeClr val="bg1">
                <a:lumMod val="50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42022" y="2378371"/>
            <a:ext cx="769106" cy="781777"/>
          </a:xfrm>
          <a:prstGeom prst="rect">
            <a:avLst/>
          </a:prstGeom>
        </p:spPr>
      </p:pic>
      <p:pic>
        <p:nvPicPr>
          <p:cNvPr id="14" name="Picture 13"/>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561122" y="3312548"/>
            <a:ext cx="565200" cy="565200"/>
          </a:xfrm>
          <a:prstGeom prst="rect">
            <a:avLst/>
          </a:prstGeom>
        </p:spPr>
      </p:pic>
      <p:pic>
        <p:nvPicPr>
          <p:cNvPr id="15" name="Picture 14"/>
          <p:cNvPicPr>
            <a:picLocks noChangeAspect="1"/>
          </p:cNvPicPr>
          <p:nvPr/>
        </p:nvPicPr>
        <p:blipFill>
          <a:blip r:embed="rId7" cstate="print">
            <a:clrChange>
              <a:clrFrom>
                <a:srgbClr val="FFFFFF"/>
              </a:clrFrom>
              <a:clrTo>
                <a:srgbClr val="FFFFFF">
                  <a:alpha val="0"/>
                </a:srgbClr>
              </a:clrTo>
            </a:clrChange>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8736657" y="2308650"/>
            <a:ext cx="836172" cy="836172"/>
          </a:xfrm>
          <a:prstGeom prst="rect">
            <a:avLst/>
          </a:prstGeom>
        </p:spPr>
      </p:pic>
      <p:pic>
        <p:nvPicPr>
          <p:cNvPr id="16" name="Picture 15"/>
          <p:cNvPicPr>
            <a:picLocks noChangeAspect="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583025" y="1528148"/>
            <a:ext cx="565200" cy="565200"/>
          </a:xfrm>
          <a:prstGeom prst="rect">
            <a:avLst/>
          </a:prstGeom>
        </p:spPr>
      </p:pic>
      <p:sp>
        <p:nvSpPr>
          <p:cNvPr id="17" name="Rectangle 16"/>
          <p:cNvSpPr/>
          <p:nvPr/>
        </p:nvSpPr>
        <p:spPr bwMode="auto">
          <a:xfrm>
            <a:off x="5070085" y="1838152"/>
            <a:ext cx="1586815" cy="636196"/>
          </a:xfrm>
          <a:prstGeom prst="rect">
            <a:avLst/>
          </a:prstGeom>
          <a:noFill/>
          <a:ln w="12700">
            <a:noFill/>
            <a:prstDash val="sysDash"/>
            <a:round/>
            <a:headEnd/>
            <a:tailEnd/>
          </a:ln>
        </p:spPr>
        <p:txBody>
          <a:bodyPr rtlCol="0" anchor="ctr"/>
          <a:lstStyle/>
          <a:p>
            <a:pPr algn="ctr"/>
            <a:r>
              <a:rPr lang="en-US" sz="1200" b="1" dirty="0"/>
              <a:t>Seasonality</a:t>
            </a:r>
          </a:p>
        </p:txBody>
      </p:sp>
      <p:sp>
        <p:nvSpPr>
          <p:cNvPr id="18" name="Rectangle 17"/>
          <p:cNvSpPr/>
          <p:nvPr/>
        </p:nvSpPr>
        <p:spPr bwMode="auto">
          <a:xfrm>
            <a:off x="5033167" y="2828752"/>
            <a:ext cx="1586815" cy="636196"/>
          </a:xfrm>
          <a:prstGeom prst="rect">
            <a:avLst/>
          </a:prstGeom>
          <a:noFill/>
          <a:ln w="12700">
            <a:noFill/>
            <a:prstDash val="sysDash"/>
            <a:round/>
            <a:headEnd/>
            <a:tailEnd/>
          </a:ln>
        </p:spPr>
        <p:txBody>
          <a:bodyPr rtlCol="0" anchor="ctr"/>
          <a:lstStyle/>
          <a:p>
            <a:pPr algn="ctr"/>
            <a:r>
              <a:rPr lang="en-US" sz="1200" b="1" dirty="0"/>
              <a:t>SKU Pattern</a:t>
            </a:r>
          </a:p>
        </p:txBody>
      </p:sp>
      <p:sp>
        <p:nvSpPr>
          <p:cNvPr id="19" name="Rectangle 18"/>
          <p:cNvSpPr/>
          <p:nvPr/>
        </p:nvSpPr>
        <p:spPr bwMode="auto">
          <a:xfrm>
            <a:off x="8384456" y="2906752"/>
            <a:ext cx="1586815" cy="636196"/>
          </a:xfrm>
          <a:prstGeom prst="rect">
            <a:avLst/>
          </a:prstGeom>
          <a:noFill/>
          <a:ln w="12700">
            <a:noFill/>
            <a:prstDash val="sysDash"/>
            <a:round/>
            <a:headEnd/>
            <a:tailEnd/>
          </a:ln>
        </p:spPr>
        <p:txBody>
          <a:bodyPr rtlCol="0" anchor="ctr"/>
          <a:lstStyle/>
          <a:p>
            <a:pPr algn="ctr"/>
            <a:r>
              <a:rPr lang="en-US" sz="1200" b="1" dirty="0"/>
              <a:t>Forecasted Values</a:t>
            </a:r>
          </a:p>
        </p:txBody>
      </p:sp>
      <p:cxnSp>
        <p:nvCxnSpPr>
          <p:cNvPr id="20" name="Straight Connector 19"/>
          <p:cNvCxnSpPr/>
          <p:nvPr/>
        </p:nvCxnSpPr>
        <p:spPr>
          <a:xfrm>
            <a:off x="8021479" y="2748497"/>
            <a:ext cx="653554" cy="0"/>
          </a:xfrm>
          <a:prstGeom prst="line">
            <a:avLst/>
          </a:prstGeom>
          <a:ln w="28575">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bwMode="auto">
          <a:xfrm>
            <a:off x="10120008" y="3299250"/>
            <a:ext cx="1752600" cy="636196"/>
          </a:xfrm>
          <a:prstGeom prst="rect">
            <a:avLst/>
          </a:prstGeom>
          <a:noFill/>
          <a:ln w="12700">
            <a:noFill/>
            <a:prstDash val="sysDash"/>
            <a:round/>
            <a:headEnd/>
            <a:tailEnd/>
          </a:ln>
        </p:spPr>
        <p:txBody>
          <a:bodyPr rtlCol="0" anchor="ctr"/>
          <a:lstStyle/>
          <a:p>
            <a:pPr algn="ctr"/>
            <a:r>
              <a:rPr lang="en-US" sz="1200" b="1" dirty="0" err="1"/>
              <a:t>YoY</a:t>
            </a:r>
            <a:r>
              <a:rPr lang="en-US" sz="1200" b="1" dirty="0"/>
              <a:t> / </a:t>
            </a:r>
            <a:r>
              <a:rPr lang="en-US" sz="1200" b="1" dirty="0" err="1"/>
              <a:t>MoM</a:t>
            </a:r>
            <a:r>
              <a:rPr lang="en-US" sz="1200" b="1" dirty="0"/>
              <a:t> </a:t>
            </a:r>
          </a:p>
          <a:p>
            <a:pPr algn="ctr"/>
            <a:r>
              <a:rPr lang="en-US" sz="1200" b="1" dirty="0"/>
              <a:t>Growth</a:t>
            </a:r>
          </a:p>
        </p:txBody>
      </p:sp>
      <p:pic>
        <p:nvPicPr>
          <p:cNvPr id="22" name="Picture 21"/>
          <p:cNvPicPr>
            <a:picLocks noChangeAspect="1"/>
          </p:cNvPicPr>
          <p:nvPr/>
        </p:nvPicPr>
        <p:blipFill>
          <a:blip r:embed="rId9" cstate="print">
            <a:duotone>
              <a:schemeClr val="bg2">
                <a:shade val="45000"/>
                <a:satMod val="135000"/>
              </a:schemeClr>
              <a:prstClr val="white"/>
            </a:duotone>
            <a:extLst>
              <a:ext uri="{BEBA8EAE-BF5A-486C-A8C5-ECC9F3942E4B}">
                <a14:imgProps xmlns:a14="http://schemas.microsoft.com/office/drawing/2010/main">
                  <a14:imgLayer r:embed="rId10">
                    <a14:imgEffect>
                      <a14:colorTemperature colorTemp="5900"/>
                    </a14:imgEffect>
                  </a14:imgLayer>
                </a14:imgProps>
              </a:ext>
              <a:ext uri="{28A0092B-C50C-407E-A947-70E740481C1C}">
                <a14:useLocalDpi xmlns:a14="http://schemas.microsoft.com/office/drawing/2010/main" val="0"/>
              </a:ext>
            </a:extLst>
          </a:blip>
          <a:stretch>
            <a:fillRect/>
          </a:stretch>
        </p:blipFill>
        <p:spPr>
          <a:xfrm>
            <a:off x="10623980" y="1496475"/>
            <a:ext cx="805472" cy="805472"/>
          </a:xfrm>
          <a:prstGeom prst="rect">
            <a:avLst/>
          </a:prstGeom>
        </p:spPr>
      </p:pic>
      <p:sp>
        <p:nvSpPr>
          <p:cNvPr id="26" name="Rectangle 25"/>
          <p:cNvSpPr/>
          <p:nvPr/>
        </p:nvSpPr>
        <p:spPr>
          <a:xfrm>
            <a:off x="3790868" y="1528148"/>
            <a:ext cx="1356975" cy="229197"/>
          </a:xfrm>
          <a:prstGeom prst="rect">
            <a:avLst/>
          </a:prstGeom>
          <a:noFill/>
          <a:ln w="63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u="sng" dirty="0">
                <a:solidFill>
                  <a:schemeClr val="tx1"/>
                </a:solidFill>
              </a:rPr>
              <a:t>M</a:t>
            </a:r>
            <a:r>
              <a:rPr lang="en-IN" sz="1400" b="1" u="sng" dirty="0">
                <a:solidFill>
                  <a:sysClr val="windowText" lastClr="000000"/>
                </a:solidFill>
              </a:rPr>
              <a:t>ATURED SKUS</a:t>
            </a:r>
          </a:p>
        </p:txBody>
      </p:sp>
      <p:sp>
        <p:nvSpPr>
          <p:cNvPr id="27" name="Rectangle 26"/>
          <p:cNvSpPr/>
          <p:nvPr/>
        </p:nvSpPr>
        <p:spPr>
          <a:xfrm>
            <a:off x="9568696" y="1528144"/>
            <a:ext cx="1152000" cy="229197"/>
          </a:xfrm>
          <a:prstGeom prst="rect">
            <a:avLst/>
          </a:prstGeom>
          <a:noFill/>
          <a:ln w="63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u="sng" dirty="0">
                <a:solidFill>
                  <a:schemeClr val="tx1"/>
                </a:solidFill>
              </a:rPr>
              <a:t>NEW SKUS</a:t>
            </a:r>
          </a:p>
        </p:txBody>
      </p:sp>
      <p:cxnSp>
        <p:nvCxnSpPr>
          <p:cNvPr id="28" name="Straight Connector 27"/>
          <p:cNvCxnSpPr/>
          <p:nvPr/>
        </p:nvCxnSpPr>
        <p:spPr>
          <a:xfrm rot="5400000" flipV="1">
            <a:off x="6601819" y="2449997"/>
            <a:ext cx="0" cy="720000"/>
          </a:xfrm>
          <a:prstGeom prst="line">
            <a:avLst/>
          </a:prstGeom>
          <a:ln w="9525">
            <a:solidFill>
              <a:schemeClr val="bg1">
                <a:lumMod val="50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6266354" y="3183746"/>
            <a:ext cx="720000" cy="451150"/>
          </a:xfrm>
          <a:prstGeom prst="line">
            <a:avLst/>
          </a:prstGeom>
          <a:ln w="9525">
            <a:solidFill>
              <a:schemeClr val="bg1">
                <a:lumMod val="50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675819" y="3150816"/>
            <a:ext cx="667654" cy="484080"/>
          </a:xfrm>
          <a:prstGeom prst="line">
            <a:avLst/>
          </a:prstGeom>
          <a:ln w="9525">
            <a:solidFill>
              <a:schemeClr val="bg1">
                <a:lumMod val="50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7952419" y="4400639"/>
            <a:ext cx="4105004" cy="1917781"/>
          </a:xfrm>
          <a:prstGeom prst="rect">
            <a:avLst/>
          </a:prstGeom>
          <a:ln>
            <a:noFill/>
            <a:prstDash val="sysDash"/>
          </a:ln>
        </p:spPr>
        <p:txBody>
          <a:bodyPr wrap="square">
            <a:spAutoFit/>
          </a:bodyPr>
          <a:lstStyle/>
          <a:p>
            <a:pPr marL="171450" indent="-171450" fontAlgn="base">
              <a:spcBef>
                <a:spcPts val="600"/>
              </a:spcBef>
              <a:spcAft>
                <a:spcPct val="0"/>
              </a:spcAft>
              <a:buClr>
                <a:srgbClr val="0061B2"/>
              </a:buClr>
              <a:buFont typeface="Wingdings" pitchFamily="2" charset="2"/>
              <a:buChar char="§"/>
            </a:pPr>
            <a:r>
              <a:rPr lang="en-US" sz="1600" dirty="0">
                <a:solidFill>
                  <a:srgbClr val="000000"/>
                </a:solidFill>
              </a:rPr>
              <a:t>Better estimation of demand enables improved production and supply-chain management - resulting in overall optimization of the resources </a:t>
            </a:r>
          </a:p>
          <a:p>
            <a:pPr marL="171450" indent="-171450" fontAlgn="base">
              <a:spcBef>
                <a:spcPts val="600"/>
              </a:spcBef>
              <a:spcAft>
                <a:spcPct val="0"/>
              </a:spcAft>
              <a:buClr>
                <a:srgbClr val="0061B2"/>
              </a:buClr>
              <a:buFont typeface="Wingdings" pitchFamily="2" charset="2"/>
              <a:buChar char="§"/>
            </a:pPr>
            <a:r>
              <a:rPr lang="en-US" sz="1600" dirty="0">
                <a:solidFill>
                  <a:srgbClr val="000000"/>
                </a:solidFill>
              </a:rPr>
              <a:t>Better inventory planning in warehouses reduces cost of carrying goods and occasions of stock-out</a:t>
            </a:r>
          </a:p>
        </p:txBody>
      </p:sp>
      <p:sp>
        <p:nvSpPr>
          <p:cNvPr id="52" name="Rectangle 51"/>
          <p:cNvSpPr/>
          <p:nvPr/>
        </p:nvSpPr>
        <p:spPr bwMode="auto">
          <a:xfrm>
            <a:off x="5045867" y="3679652"/>
            <a:ext cx="1586815" cy="636196"/>
          </a:xfrm>
          <a:prstGeom prst="rect">
            <a:avLst/>
          </a:prstGeom>
          <a:noFill/>
          <a:ln w="12700">
            <a:noFill/>
            <a:prstDash val="sysDash"/>
            <a:round/>
            <a:headEnd/>
            <a:tailEnd/>
          </a:ln>
        </p:spPr>
        <p:txBody>
          <a:bodyPr rtlCol="0" anchor="ctr"/>
          <a:lstStyle/>
          <a:p>
            <a:pPr algn="ctr"/>
            <a:r>
              <a:rPr lang="en-US" sz="1200" b="1" dirty="0"/>
              <a:t>Production </a:t>
            </a:r>
          </a:p>
          <a:p>
            <a:pPr algn="ctr"/>
            <a:r>
              <a:rPr lang="en-US" sz="1200" b="1" dirty="0"/>
              <a:t>Pattern</a:t>
            </a:r>
          </a:p>
        </p:txBody>
      </p:sp>
      <p:cxnSp>
        <p:nvCxnSpPr>
          <p:cNvPr id="53" name="Straight Connector 52"/>
          <p:cNvCxnSpPr/>
          <p:nvPr/>
        </p:nvCxnSpPr>
        <p:spPr>
          <a:xfrm>
            <a:off x="6298855" y="1952168"/>
            <a:ext cx="667654" cy="484080"/>
          </a:xfrm>
          <a:prstGeom prst="line">
            <a:avLst/>
          </a:prstGeom>
          <a:ln w="9525">
            <a:solidFill>
              <a:schemeClr val="bg1">
                <a:lumMod val="50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4722022" y="1945829"/>
            <a:ext cx="720000" cy="451150"/>
          </a:xfrm>
          <a:prstGeom prst="line">
            <a:avLst/>
          </a:prstGeom>
          <a:ln w="9525">
            <a:solidFill>
              <a:schemeClr val="bg1">
                <a:lumMod val="50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150" name="Picture 6" descr="http://cdn2.hubspot.net/hub/99610/file-1970644099-png/images/accounting-software.png"/>
          <p:cNvPicPr>
            <a:picLocks noChangeAspect="1" noChangeArrowheads="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739069" y="2831109"/>
            <a:ext cx="527051" cy="527051"/>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p:cNvSpPr/>
          <p:nvPr/>
        </p:nvSpPr>
        <p:spPr bwMode="auto">
          <a:xfrm>
            <a:off x="10231964" y="2142952"/>
            <a:ext cx="1586815" cy="636196"/>
          </a:xfrm>
          <a:prstGeom prst="rect">
            <a:avLst/>
          </a:prstGeom>
          <a:noFill/>
          <a:ln w="12700">
            <a:noFill/>
            <a:prstDash val="sysDash"/>
            <a:round/>
            <a:headEnd/>
            <a:tailEnd/>
          </a:ln>
        </p:spPr>
        <p:txBody>
          <a:bodyPr rtlCol="0" anchor="ctr"/>
          <a:lstStyle/>
          <a:p>
            <a:pPr algn="ctr"/>
            <a:r>
              <a:rPr lang="en-US" sz="1200" b="1" dirty="0"/>
              <a:t>Annual Operating Plan</a:t>
            </a:r>
          </a:p>
        </p:txBody>
      </p:sp>
      <p:cxnSp>
        <p:nvCxnSpPr>
          <p:cNvPr id="63" name="Straight Connector 62"/>
          <p:cNvCxnSpPr/>
          <p:nvPr/>
        </p:nvCxnSpPr>
        <p:spPr>
          <a:xfrm flipH="1" flipV="1">
            <a:off x="9759806" y="2881352"/>
            <a:ext cx="776273" cy="571494"/>
          </a:xfrm>
          <a:prstGeom prst="line">
            <a:avLst/>
          </a:prstGeom>
          <a:ln w="9525">
            <a:solidFill>
              <a:schemeClr val="bg1">
                <a:lumMod val="50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9721706" y="1983387"/>
            <a:ext cx="776273" cy="571494"/>
          </a:xfrm>
          <a:prstGeom prst="line">
            <a:avLst/>
          </a:prstGeom>
          <a:ln w="9525">
            <a:solidFill>
              <a:schemeClr val="bg1">
                <a:lumMod val="50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676973" y="1269996"/>
            <a:ext cx="6562780" cy="5459497"/>
            <a:chOff x="9571881" y="1206325"/>
            <a:chExt cx="6562780" cy="5459497"/>
          </a:xfrm>
        </p:grpSpPr>
        <p:sp>
          <p:nvSpPr>
            <p:cNvPr id="41" name="Up Arrow 40"/>
            <p:cNvSpPr/>
            <p:nvPr/>
          </p:nvSpPr>
          <p:spPr>
            <a:xfrm rot="5400000">
              <a:off x="13732177" y="5590160"/>
              <a:ext cx="142876" cy="274320"/>
            </a:xfrm>
            <a:prstGeom prst="up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3" name="Group 2"/>
            <p:cNvGrpSpPr/>
            <p:nvPr/>
          </p:nvGrpSpPr>
          <p:grpSpPr>
            <a:xfrm>
              <a:off x="9571881" y="1206325"/>
              <a:ext cx="6562780" cy="5459497"/>
              <a:chOff x="9585767" y="1117428"/>
              <a:chExt cx="6562780" cy="5459497"/>
            </a:xfrm>
          </p:grpSpPr>
          <p:pic>
            <p:nvPicPr>
              <p:cNvPr id="35" name="Picture 9"/>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9667616" y="5296399"/>
                <a:ext cx="1691833" cy="877307"/>
              </a:xfrm>
              <a:prstGeom prst="rect">
                <a:avLst/>
              </a:prstGeom>
              <a:noFill/>
              <a:ln w="9525">
                <a:noFill/>
                <a:miter lim="800000"/>
                <a:headEnd/>
                <a:tailEnd/>
              </a:ln>
              <a:effectLst/>
            </p:spPr>
          </p:pic>
          <p:sp>
            <p:nvSpPr>
              <p:cNvPr id="36" name="Rectangle 35"/>
              <p:cNvSpPr/>
              <p:nvPr/>
            </p:nvSpPr>
            <p:spPr bwMode="auto">
              <a:xfrm>
                <a:off x="9898860" y="4355652"/>
                <a:ext cx="1586815" cy="636196"/>
              </a:xfrm>
              <a:prstGeom prst="rect">
                <a:avLst/>
              </a:prstGeom>
              <a:noFill/>
              <a:ln w="6350">
                <a:noFill/>
                <a:prstDash val="sysDash"/>
                <a:round/>
                <a:headEnd/>
                <a:tailEnd/>
              </a:ln>
            </p:spPr>
            <p:txBody>
              <a:bodyPr rtlCol="0" anchor="ctr"/>
              <a:lstStyle/>
              <a:p>
                <a:pPr algn="ctr"/>
                <a:r>
                  <a:rPr lang="en-US" sz="1200" b="1" dirty="0">
                    <a:solidFill>
                      <a:srgbClr val="000000"/>
                    </a:solidFill>
                  </a:rPr>
                  <a:t>Time-series model predict sales</a:t>
                </a:r>
              </a:p>
            </p:txBody>
          </p:sp>
          <p:pic>
            <p:nvPicPr>
              <p:cNvPr id="37" name="Picture 2"/>
              <p:cNvPicPr>
                <a:picLocks noChangeAspect="1"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14101879" y="4996884"/>
                <a:ext cx="2046668" cy="1033135"/>
              </a:xfrm>
              <a:prstGeom prst="rect">
                <a:avLst/>
              </a:prstGeom>
              <a:noFill/>
              <a:ln w="9525">
                <a:noFill/>
                <a:miter lim="800000"/>
                <a:headEnd/>
                <a:tailEnd/>
              </a:ln>
              <a:effectLst/>
            </p:spPr>
          </p:pic>
          <p:sp>
            <p:nvSpPr>
              <p:cNvPr id="38" name="Rectangle 37"/>
              <p:cNvSpPr/>
              <p:nvPr/>
            </p:nvSpPr>
            <p:spPr bwMode="auto">
              <a:xfrm>
                <a:off x="12232349" y="5320325"/>
                <a:ext cx="1586815" cy="636196"/>
              </a:xfrm>
              <a:prstGeom prst="rect">
                <a:avLst/>
              </a:prstGeom>
              <a:noFill/>
              <a:ln w="6350">
                <a:noFill/>
                <a:prstDash val="sysDash"/>
                <a:round/>
                <a:headEnd/>
                <a:tailEnd/>
              </a:ln>
            </p:spPr>
            <p:txBody>
              <a:bodyPr rtlCol="0" anchor="ctr"/>
              <a:lstStyle/>
              <a:p>
                <a:pPr algn="ctr"/>
                <a:r>
                  <a:rPr lang="en-US" sz="1200" b="1" dirty="0">
                    <a:solidFill>
                      <a:srgbClr val="000000"/>
                    </a:solidFill>
                  </a:rPr>
                  <a:t>Calculate forecast accuracy</a:t>
                </a:r>
              </a:p>
            </p:txBody>
          </p:sp>
          <p:sp>
            <p:nvSpPr>
              <p:cNvPr id="39" name="Rectangle 38"/>
              <p:cNvSpPr/>
              <p:nvPr/>
            </p:nvSpPr>
            <p:spPr bwMode="auto">
              <a:xfrm>
                <a:off x="9939262" y="2415307"/>
                <a:ext cx="1586815" cy="636196"/>
              </a:xfrm>
              <a:prstGeom prst="rect">
                <a:avLst/>
              </a:prstGeom>
              <a:noFill/>
              <a:ln w="6350">
                <a:noFill/>
                <a:prstDash val="sysDash"/>
                <a:round/>
                <a:headEnd/>
                <a:tailEnd/>
              </a:ln>
            </p:spPr>
            <p:txBody>
              <a:bodyPr rtlCol="0" anchor="ctr"/>
              <a:lstStyle/>
              <a:p>
                <a:pPr algn="ctr"/>
                <a:r>
                  <a:rPr lang="en-US" sz="1200" b="1" dirty="0">
                    <a:solidFill>
                      <a:srgbClr val="000000"/>
                    </a:solidFill>
                  </a:rPr>
                  <a:t>Correlation study to identify clusters</a:t>
                </a:r>
              </a:p>
            </p:txBody>
          </p:sp>
          <p:sp>
            <p:nvSpPr>
              <p:cNvPr id="40" name="Up Arrow 39"/>
              <p:cNvSpPr/>
              <p:nvPr/>
            </p:nvSpPr>
            <p:spPr>
              <a:xfrm rot="10800000">
                <a:off x="10466510" y="2234352"/>
                <a:ext cx="142876" cy="274320"/>
              </a:xfrm>
              <a:prstGeom prst="up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43" name="Picture 42"/>
              <p:cNvPicPr>
                <a:picLocks noChangeAspect="1"/>
              </p:cNvPicPr>
              <p:nvPr/>
            </p:nvPicPr>
            <p:blipFill>
              <a:blip r:embed="rId14">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722081" y="2532687"/>
                <a:ext cx="414388" cy="414388"/>
              </a:xfrm>
              <a:prstGeom prst="rect">
                <a:avLst/>
              </a:prstGeom>
            </p:spPr>
          </p:pic>
          <p:pic>
            <p:nvPicPr>
              <p:cNvPr id="44" name="Picture 43"/>
              <p:cNvPicPr>
                <a:picLocks noChangeAspect="1"/>
              </p:cNvPicPr>
              <p:nvPr/>
            </p:nvPicPr>
            <p:blipFill>
              <a:blip r:embed="rId15"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891950" y="5379113"/>
                <a:ext cx="492799" cy="464905"/>
              </a:xfrm>
              <a:prstGeom prst="rect">
                <a:avLst/>
              </a:prstGeom>
            </p:spPr>
          </p:pic>
          <p:pic>
            <p:nvPicPr>
              <p:cNvPr id="46" name="Picture 45"/>
              <p:cNvPicPr>
                <a:picLocks noChangeAspect="1"/>
              </p:cNvPicPr>
              <p:nvPr/>
            </p:nvPicPr>
            <p:blipFill>
              <a:blip r:embed="rId16">
                <a:clrChange>
                  <a:clrFrom>
                    <a:srgbClr val="000000">
                      <a:alpha val="0"/>
                    </a:srgbClr>
                  </a:clrFrom>
                  <a:clrTo>
                    <a:srgbClr val="000000">
                      <a:alpha val="0"/>
                    </a:srgbClr>
                  </a:clrTo>
                </a:clrChange>
                <a:duotone>
                  <a:prstClr val="black"/>
                  <a:schemeClr val="accent6">
                    <a:tint val="45000"/>
                    <a:satMod val="400000"/>
                  </a:schemeClr>
                </a:duotone>
                <a:extLst>
                  <a:ext uri="{BEBA8EAE-BF5A-486C-A8C5-ECC9F3942E4B}">
                    <a14:imgProps xmlns:a14="http://schemas.microsoft.com/office/drawing/2010/main">
                      <a14:imgLayer r:embed="rId17">
                        <a14:imgEffect>
                          <a14:artisticPhotocopy/>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585767" y="4456136"/>
                <a:ext cx="586247" cy="586247"/>
              </a:xfrm>
              <a:prstGeom prst="rect">
                <a:avLst/>
              </a:prstGeom>
            </p:spPr>
          </p:pic>
          <p:sp>
            <p:nvSpPr>
              <p:cNvPr id="47" name="Rectangle 46"/>
              <p:cNvSpPr/>
              <p:nvPr/>
            </p:nvSpPr>
            <p:spPr bwMode="auto">
              <a:xfrm>
                <a:off x="14087178" y="5853753"/>
                <a:ext cx="2046668" cy="636196"/>
              </a:xfrm>
              <a:prstGeom prst="rect">
                <a:avLst/>
              </a:prstGeom>
              <a:noFill/>
              <a:ln w="12700">
                <a:noFill/>
                <a:prstDash val="sysDash"/>
                <a:round/>
                <a:headEnd/>
                <a:tailEnd/>
              </a:ln>
            </p:spPr>
            <p:txBody>
              <a:bodyPr rtlCol="0" anchor="ctr"/>
              <a:lstStyle/>
              <a:p>
                <a:pPr algn="ctr"/>
                <a:r>
                  <a:rPr lang="en-US" sz="1200" b="1" dirty="0"/>
                  <a:t>Forecast Accuracy Reports</a:t>
                </a:r>
              </a:p>
            </p:txBody>
          </p:sp>
          <p:sp>
            <p:nvSpPr>
              <p:cNvPr id="48" name="Rectangle 47"/>
              <p:cNvSpPr/>
              <p:nvPr/>
            </p:nvSpPr>
            <p:spPr bwMode="auto">
              <a:xfrm>
                <a:off x="9824114" y="1773772"/>
                <a:ext cx="1586815" cy="636196"/>
              </a:xfrm>
              <a:prstGeom prst="rect">
                <a:avLst/>
              </a:prstGeom>
              <a:noFill/>
              <a:ln w="12700">
                <a:noFill/>
                <a:prstDash val="sysDash"/>
                <a:round/>
                <a:headEnd/>
                <a:tailEnd/>
              </a:ln>
            </p:spPr>
            <p:txBody>
              <a:bodyPr rtlCol="0" anchor="ctr"/>
              <a:lstStyle/>
              <a:p>
                <a:pPr algn="ctr"/>
                <a:r>
                  <a:rPr lang="en-US" sz="1200" b="1" dirty="0"/>
                  <a:t>Historical Sales Data</a:t>
                </a:r>
              </a:p>
            </p:txBody>
          </p:sp>
          <p:sp>
            <p:nvSpPr>
              <p:cNvPr id="49" name="Rectangle 48"/>
              <p:cNvSpPr/>
              <p:nvPr/>
            </p:nvSpPr>
            <p:spPr bwMode="auto">
              <a:xfrm>
                <a:off x="9773314" y="3837343"/>
                <a:ext cx="1586815" cy="399228"/>
              </a:xfrm>
              <a:prstGeom prst="rect">
                <a:avLst/>
              </a:prstGeom>
              <a:noFill/>
              <a:ln w="12700">
                <a:noFill/>
                <a:prstDash val="sysDash"/>
                <a:round/>
                <a:headEnd/>
                <a:tailEnd/>
              </a:ln>
            </p:spPr>
            <p:txBody>
              <a:bodyPr rtlCol="0" anchor="ctr"/>
              <a:lstStyle/>
              <a:p>
                <a:pPr algn="ctr"/>
                <a:r>
                  <a:rPr lang="en-US" sz="1200" b="1" dirty="0"/>
                  <a:t>Clustered Data</a:t>
                </a:r>
              </a:p>
            </p:txBody>
          </p:sp>
          <p:sp>
            <p:nvSpPr>
              <p:cNvPr id="50" name="Rectangle 49"/>
              <p:cNvSpPr/>
              <p:nvPr/>
            </p:nvSpPr>
            <p:spPr bwMode="auto">
              <a:xfrm>
                <a:off x="9720126" y="5940729"/>
                <a:ext cx="1586815" cy="636196"/>
              </a:xfrm>
              <a:prstGeom prst="rect">
                <a:avLst/>
              </a:prstGeom>
              <a:noFill/>
              <a:ln w="12700">
                <a:noFill/>
                <a:prstDash val="sysDash"/>
                <a:round/>
                <a:headEnd/>
                <a:tailEnd/>
              </a:ln>
            </p:spPr>
            <p:txBody>
              <a:bodyPr rtlCol="0" anchor="ctr"/>
              <a:lstStyle/>
              <a:p>
                <a:pPr algn="ctr"/>
                <a:r>
                  <a:rPr lang="en-US" sz="1200" b="1" dirty="0"/>
                  <a:t>Forecasted Sales</a:t>
                </a:r>
              </a:p>
            </p:txBody>
          </p:sp>
          <p:sp>
            <p:nvSpPr>
              <p:cNvPr id="71" name="Up Arrow 70"/>
              <p:cNvSpPr/>
              <p:nvPr/>
            </p:nvSpPr>
            <p:spPr>
              <a:xfrm rot="10800000">
                <a:off x="10466509" y="3011102"/>
                <a:ext cx="142876" cy="274320"/>
              </a:xfrm>
              <a:prstGeom prst="up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6151" name="Picture 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670024" y="1117428"/>
                <a:ext cx="1842208" cy="86458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2" name="Picture 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624544" y="3375075"/>
                <a:ext cx="1933167" cy="54564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5" name="Up Arrow 74"/>
              <p:cNvSpPr/>
              <p:nvPr/>
            </p:nvSpPr>
            <p:spPr>
              <a:xfrm rot="10800000">
                <a:off x="10466509" y="4174757"/>
                <a:ext cx="142876" cy="274320"/>
              </a:xfrm>
              <a:prstGeom prst="up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6" name="Up Arrow 75"/>
              <p:cNvSpPr/>
              <p:nvPr/>
            </p:nvSpPr>
            <p:spPr>
              <a:xfrm rot="10800000">
                <a:off x="10466509" y="4926107"/>
                <a:ext cx="142876" cy="274320"/>
              </a:xfrm>
              <a:prstGeom prst="up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77" name="Up Arrow 76"/>
            <p:cNvSpPr/>
            <p:nvPr/>
          </p:nvSpPr>
          <p:spPr>
            <a:xfrm rot="5400000">
              <a:off x="11551163" y="5578052"/>
              <a:ext cx="142876" cy="274320"/>
            </a:xfrm>
            <a:prstGeom prst="up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6154" name="Bent Arrow 6153"/>
          <p:cNvSpPr/>
          <p:nvPr/>
        </p:nvSpPr>
        <p:spPr bwMode="auto">
          <a:xfrm flipV="1">
            <a:off x="2810331" y="1269994"/>
            <a:ext cx="4530269" cy="3656107"/>
          </a:xfrm>
          <a:prstGeom prst="bentArrow">
            <a:avLst>
              <a:gd name="adj1" fmla="val 1148"/>
              <a:gd name="adj2" fmla="val 3239"/>
              <a:gd name="adj3" fmla="val 8194"/>
              <a:gd name="adj4" fmla="val 22616"/>
            </a:avLst>
          </a:prstGeom>
          <a:solidFill>
            <a:schemeClr val="bg1">
              <a:lumMod val="65000"/>
            </a:schemeClr>
          </a:solidFill>
          <a:ln w="12700">
            <a:solidFill>
              <a:schemeClr val="bg1">
                <a:lumMod val="65000"/>
              </a:schemeClr>
            </a:solidFill>
            <a:round/>
            <a:headEnd/>
            <a:tailEnd/>
          </a:ln>
        </p:spPr>
        <p:txBody>
          <a:bodyPr rtlCol="0" anchor="ctr"/>
          <a:lstStyle/>
          <a:p>
            <a:pPr algn="ctr"/>
            <a:endParaRPr lang="en-US" dirty="0"/>
          </a:p>
        </p:txBody>
      </p:sp>
      <p:sp>
        <p:nvSpPr>
          <p:cNvPr id="80" name="Bent Arrow 79"/>
          <p:cNvSpPr/>
          <p:nvPr/>
        </p:nvSpPr>
        <p:spPr bwMode="auto">
          <a:xfrm flipV="1">
            <a:off x="232230" y="1270000"/>
            <a:ext cx="7108370" cy="5497422"/>
          </a:xfrm>
          <a:prstGeom prst="bentArrow">
            <a:avLst>
              <a:gd name="adj1" fmla="val 1148"/>
              <a:gd name="adj2" fmla="val 2461"/>
              <a:gd name="adj3" fmla="val 5599"/>
              <a:gd name="adj4" fmla="val 22616"/>
            </a:avLst>
          </a:prstGeom>
          <a:solidFill>
            <a:schemeClr val="bg1">
              <a:lumMod val="65000"/>
            </a:schemeClr>
          </a:solidFill>
          <a:ln w="12700">
            <a:noFill/>
            <a:round/>
            <a:headEnd/>
            <a:tailEnd/>
          </a:ln>
        </p:spPr>
        <p:txBody>
          <a:bodyPr rtlCol="0" anchor="ctr"/>
          <a:lstStyle/>
          <a:p>
            <a:pPr algn="ctr"/>
            <a:endParaRPr lang="en-US" dirty="0"/>
          </a:p>
        </p:txBody>
      </p:sp>
      <p:grpSp>
        <p:nvGrpSpPr>
          <p:cNvPr id="5" name="Group 4"/>
          <p:cNvGrpSpPr/>
          <p:nvPr/>
        </p:nvGrpSpPr>
        <p:grpSpPr>
          <a:xfrm flipH="1">
            <a:off x="8979059" y="1317167"/>
            <a:ext cx="3079209" cy="2838398"/>
            <a:chOff x="3581559" y="1406067"/>
            <a:chExt cx="3079209" cy="2838398"/>
          </a:xfrm>
        </p:grpSpPr>
        <p:cxnSp>
          <p:nvCxnSpPr>
            <p:cNvPr id="6163" name="Straight Connector 6162"/>
            <p:cNvCxnSpPr/>
            <p:nvPr/>
          </p:nvCxnSpPr>
          <p:spPr>
            <a:xfrm>
              <a:off x="3581559" y="1406067"/>
              <a:ext cx="845" cy="2838398"/>
            </a:xfrm>
            <a:prstGeom prst="line">
              <a:avLst/>
            </a:prstGeom>
            <a:ln w="571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3582404" y="1418767"/>
              <a:ext cx="3078364" cy="855"/>
            </a:xfrm>
            <a:prstGeom prst="line">
              <a:avLst/>
            </a:prstGeom>
            <a:ln w="571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4" name="Title 1"/>
          <p:cNvSpPr txBox="1">
            <a:spLocks/>
          </p:cNvSpPr>
          <p:nvPr/>
        </p:nvSpPr>
        <p:spPr>
          <a:xfrm>
            <a:off x="265835" y="-155092"/>
            <a:ext cx="11544216" cy="1090810"/>
          </a:xfrm>
          <a:prstGeom prst="rect">
            <a:avLst/>
          </a:prstGeom>
        </p:spPr>
        <p:txBody>
          <a:bodyPr vert="horz" lIns="0" tIns="0" rIns="0" bIns="0" rtlCol="0" anchor="ctr" anchorCtr="0">
            <a:noAutofit/>
          </a:bodyPr>
          <a:lstStyle>
            <a:lvl1pPr algn="l" defTabSz="914400" rtl="0" eaLnBrk="1" latinLnBrk="0" hangingPunct="1">
              <a:lnSpc>
                <a:spcPct val="100000"/>
              </a:lnSpc>
              <a:spcBef>
                <a:spcPct val="0"/>
              </a:spcBef>
              <a:buNone/>
              <a:defRPr sz="3000" b="1" kern="1200">
                <a:solidFill>
                  <a:schemeClr val="tx1"/>
                </a:solidFill>
                <a:latin typeface="+mj-lt"/>
                <a:ea typeface="+mj-ea"/>
                <a:cs typeface="+mj-cs"/>
              </a:defRPr>
            </a:lvl1pPr>
          </a:lstStyle>
          <a:p>
            <a:r>
              <a:rPr lang="en-US" sz="2400" dirty="0"/>
              <a:t>Predicting future demand for Beverages at SKU level</a:t>
            </a:r>
          </a:p>
        </p:txBody>
      </p:sp>
    </p:spTree>
    <p:extLst>
      <p:ext uri="{BB962C8B-B14F-4D97-AF65-F5344CB8AC3E}">
        <p14:creationId xmlns:p14="http://schemas.microsoft.com/office/powerpoint/2010/main" val="1176387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bwMode="gray">
          <a:xfrm>
            <a:off x="189772" y="-23769"/>
            <a:ext cx="11544216" cy="836004"/>
          </a:xfrm>
          <a:prstGeom prst="rect">
            <a:avLst/>
          </a:prstGeom>
        </p:spPr>
        <p:txBody>
          <a:bodyPr vert="horz" lIns="0" tIns="0" rIns="0" bIns="0" rtlCol="0" anchor="ctr">
            <a:normAutofit/>
          </a:bodyPr>
          <a:lstStyle>
            <a:lvl1pPr algn="l" defTabSz="914377" rtl="0" eaLnBrk="1" latinLnBrk="0" hangingPunct="1">
              <a:spcBef>
                <a:spcPct val="0"/>
              </a:spcBef>
              <a:buNone/>
              <a:defRPr sz="3000" b="1" kern="1200">
                <a:solidFill>
                  <a:schemeClr val="tx1"/>
                </a:solidFill>
                <a:latin typeface="+mj-lt"/>
                <a:ea typeface="+mj-ea"/>
                <a:cs typeface="+mj-cs"/>
              </a:defRPr>
            </a:lvl1pPr>
          </a:lstStyle>
          <a:p>
            <a:r>
              <a:rPr lang="en-IN" sz="2800" spc="-98" dirty="0">
                <a:ln w="3175">
                  <a:noFill/>
                </a:ln>
                <a:solidFill>
                  <a:srgbClr val="0051A2"/>
                </a:solidFill>
                <a:latin typeface="+mn-lt"/>
                <a:ea typeface="+mn-ea"/>
                <a:cs typeface="Segoe UI" pitchFamily="34" charset="0"/>
              </a:rPr>
              <a:t>Daily Demand Forecasting for a US based Retail Major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4540" y="830912"/>
            <a:ext cx="6487764" cy="2691171"/>
          </a:xfrm>
          <a:prstGeom prst="rect">
            <a:avLst/>
          </a:prstGeom>
        </p:spPr>
      </p:pic>
      <p:grpSp>
        <p:nvGrpSpPr>
          <p:cNvPr id="5" name="Group 4"/>
          <p:cNvGrpSpPr/>
          <p:nvPr/>
        </p:nvGrpSpPr>
        <p:grpSpPr>
          <a:xfrm>
            <a:off x="188258" y="1296542"/>
            <a:ext cx="1846468" cy="1759911"/>
            <a:chOff x="-11143" y="4152917"/>
            <a:chExt cx="1846468" cy="1759911"/>
          </a:xfrm>
        </p:grpSpPr>
        <p:grpSp>
          <p:nvGrpSpPr>
            <p:cNvPr id="6" name="Group 5"/>
            <p:cNvGrpSpPr/>
            <p:nvPr/>
          </p:nvGrpSpPr>
          <p:grpSpPr>
            <a:xfrm>
              <a:off x="334434" y="4152917"/>
              <a:ext cx="1361376" cy="1382729"/>
              <a:chOff x="627584" y="4037007"/>
              <a:chExt cx="1361376" cy="1382729"/>
            </a:xfrm>
          </p:grpSpPr>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627584" y="4037007"/>
                <a:ext cx="1361376" cy="770983"/>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5386" y="4807990"/>
                <a:ext cx="959711" cy="611746"/>
              </a:xfrm>
              <a:prstGeom prst="rect">
                <a:avLst/>
              </a:prstGeom>
            </p:spPr>
          </p:pic>
        </p:grpSp>
        <p:sp>
          <p:nvSpPr>
            <p:cNvPr id="7" name="Rectangle 6"/>
            <p:cNvSpPr/>
            <p:nvPr/>
          </p:nvSpPr>
          <p:spPr>
            <a:xfrm>
              <a:off x="-11143" y="5654296"/>
              <a:ext cx="1846468" cy="258532"/>
            </a:xfrm>
            <a:prstGeom prst="rect">
              <a:avLst/>
            </a:prstGeom>
          </p:spPr>
          <p:txBody>
            <a:bodyPr wrap="none">
              <a:spAutoFit/>
            </a:bodyPr>
            <a:lstStyle/>
            <a:p>
              <a:pPr lvl="0" algn="r" defTabSz="889000">
                <a:lnSpc>
                  <a:spcPct val="90000"/>
                </a:lnSpc>
                <a:spcBef>
                  <a:spcPct val="0"/>
                </a:spcBef>
                <a:spcAft>
                  <a:spcPct val="35000"/>
                </a:spcAft>
              </a:pPr>
              <a:r>
                <a:rPr lang="en-IN" sz="1200" b="1" dirty="0"/>
                <a:t>Historical Call Centre Data</a:t>
              </a:r>
            </a:p>
          </p:txBody>
        </p:sp>
      </p:grpSp>
      <p:grpSp>
        <p:nvGrpSpPr>
          <p:cNvPr id="10" name="Group 9"/>
          <p:cNvGrpSpPr/>
          <p:nvPr/>
        </p:nvGrpSpPr>
        <p:grpSpPr>
          <a:xfrm>
            <a:off x="2811030" y="907928"/>
            <a:ext cx="1880315" cy="2537139"/>
            <a:chOff x="2743200" y="3850783"/>
            <a:chExt cx="1803042" cy="2193637"/>
          </a:xfrm>
        </p:grpSpPr>
        <p:grpSp>
          <p:nvGrpSpPr>
            <p:cNvPr id="11" name="Group 10"/>
            <p:cNvGrpSpPr/>
            <p:nvPr/>
          </p:nvGrpSpPr>
          <p:grpSpPr>
            <a:xfrm>
              <a:off x="2876529" y="3996383"/>
              <a:ext cx="1550874" cy="2025763"/>
              <a:chOff x="2811736" y="3746141"/>
              <a:chExt cx="1550874" cy="2025763"/>
            </a:xfrm>
          </p:grpSpPr>
          <p:sp>
            <p:nvSpPr>
              <p:cNvPr id="13" name="TextBox 12"/>
              <p:cNvSpPr txBox="1"/>
              <p:nvPr/>
            </p:nvSpPr>
            <p:spPr>
              <a:xfrm>
                <a:off x="2815648" y="3746141"/>
                <a:ext cx="1543051" cy="715089"/>
              </a:xfrm>
              <a:prstGeom prst="roundRect">
                <a:avLst/>
              </a:prstGeom>
              <a:solidFill>
                <a:srgbClr val="92D050"/>
              </a:solidFill>
              <a:ln>
                <a:solidFill>
                  <a:srgbClr val="92D05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buFont typeface="Arial" panose="020B0604020202020204" pitchFamily="34" charset="0"/>
                  <a:buChar char="•"/>
                </a:pPr>
                <a:r>
                  <a:rPr lang="en-US" sz="1200" dirty="0"/>
                  <a:t>ARIMA, </a:t>
                </a:r>
              </a:p>
              <a:p>
                <a:pPr marL="171450" indent="-171450">
                  <a:buFont typeface="Arial" panose="020B0604020202020204" pitchFamily="34" charset="0"/>
                  <a:buChar char="•"/>
                </a:pPr>
                <a:r>
                  <a:rPr lang="en-US" sz="1200" dirty="0"/>
                  <a:t>Neural Networks</a:t>
                </a:r>
              </a:p>
              <a:p>
                <a:pPr marL="171450" indent="-171450">
                  <a:buFont typeface="Arial" panose="020B0604020202020204" pitchFamily="34" charset="0"/>
                  <a:buChar char="•"/>
                </a:pPr>
                <a:r>
                  <a:rPr lang="en-US" sz="1200" dirty="0"/>
                  <a:t>ARIMAX</a:t>
                </a:r>
              </a:p>
            </p:txBody>
          </p:sp>
          <p:sp>
            <p:nvSpPr>
              <p:cNvPr id="14" name="Rectangle 13"/>
              <p:cNvSpPr/>
              <p:nvPr/>
            </p:nvSpPr>
            <p:spPr>
              <a:xfrm>
                <a:off x="2811736" y="4462819"/>
                <a:ext cx="1550874" cy="258532"/>
              </a:xfrm>
              <a:prstGeom prst="rect">
                <a:avLst/>
              </a:prstGeom>
            </p:spPr>
            <p:txBody>
              <a:bodyPr wrap="none">
                <a:spAutoFit/>
              </a:bodyPr>
              <a:lstStyle/>
              <a:p>
                <a:pPr lvl="0" algn="r" defTabSz="889000">
                  <a:lnSpc>
                    <a:spcPct val="90000"/>
                  </a:lnSpc>
                  <a:spcBef>
                    <a:spcPct val="0"/>
                  </a:spcBef>
                  <a:spcAft>
                    <a:spcPct val="35000"/>
                  </a:spcAft>
                </a:pPr>
                <a:r>
                  <a:rPr lang="en-IN" sz="1200" b="1" dirty="0"/>
                  <a:t>Statistical Techniques</a:t>
                </a:r>
              </a:p>
            </p:txBody>
          </p:sp>
          <p:sp>
            <p:nvSpPr>
              <p:cNvPr id="15" name="TextBox 14"/>
              <p:cNvSpPr txBox="1"/>
              <p:nvPr/>
            </p:nvSpPr>
            <p:spPr>
              <a:xfrm>
                <a:off x="2815648" y="4798287"/>
                <a:ext cx="1543051" cy="715089"/>
              </a:xfrm>
              <a:prstGeom prst="roundRect">
                <a:avLst/>
              </a:prstGeom>
              <a:solidFill>
                <a:srgbClr val="92D050"/>
              </a:solidFill>
              <a:ln>
                <a:solidFill>
                  <a:srgbClr val="92D05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buFont typeface="Arial" panose="020B0604020202020204" pitchFamily="34" charset="0"/>
                  <a:buChar char="•"/>
                </a:pPr>
                <a:r>
                  <a:rPr lang="en-US" sz="1200" dirty="0"/>
                  <a:t>ZIP Code</a:t>
                </a:r>
              </a:p>
              <a:p>
                <a:pPr marL="171450" indent="-171450">
                  <a:buFont typeface="Arial" panose="020B0604020202020204" pitchFamily="34" charset="0"/>
                  <a:buChar char="•"/>
                </a:pPr>
                <a:r>
                  <a:rPr lang="en-US" sz="1200" dirty="0"/>
                  <a:t>Product Category</a:t>
                </a:r>
              </a:p>
              <a:p>
                <a:pPr marL="171450" indent="-171450">
                  <a:buFont typeface="Arial" panose="020B0604020202020204" pitchFamily="34" charset="0"/>
                  <a:buChar char="•"/>
                </a:pPr>
                <a:r>
                  <a:rPr lang="en-US" sz="1200" dirty="0"/>
                  <a:t>Payment Method</a:t>
                </a:r>
              </a:p>
            </p:txBody>
          </p:sp>
          <p:sp>
            <p:nvSpPr>
              <p:cNvPr id="16" name="Rectangle 15"/>
              <p:cNvSpPr/>
              <p:nvPr/>
            </p:nvSpPr>
            <p:spPr>
              <a:xfrm>
                <a:off x="2849375" y="5513372"/>
                <a:ext cx="1475597" cy="258532"/>
              </a:xfrm>
              <a:prstGeom prst="rect">
                <a:avLst/>
              </a:prstGeom>
            </p:spPr>
            <p:txBody>
              <a:bodyPr wrap="none">
                <a:spAutoFit/>
              </a:bodyPr>
              <a:lstStyle/>
              <a:p>
                <a:pPr lvl="0" algn="r" defTabSz="889000">
                  <a:lnSpc>
                    <a:spcPct val="90000"/>
                  </a:lnSpc>
                  <a:spcBef>
                    <a:spcPct val="0"/>
                  </a:spcBef>
                  <a:spcAft>
                    <a:spcPct val="35000"/>
                  </a:spcAft>
                </a:pPr>
                <a:r>
                  <a:rPr lang="en-IN" sz="1200" b="1" dirty="0"/>
                  <a:t>Segmentation Types</a:t>
                </a:r>
              </a:p>
            </p:txBody>
          </p:sp>
        </p:grpSp>
        <p:sp>
          <p:nvSpPr>
            <p:cNvPr id="12" name="Rounded Rectangle 11"/>
            <p:cNvSpPr/>
            <p:nvPr/>
          </p:nvSpPr>
          <p:spPr bwMode="auto">
            <a:xfrm>
              <a:off x="2743200" y="3850783"/>
              <a:ext cx="1803042" cy="2193637"/>
            </a:xfrm>
            <a:prstGeom prst="roundRect">
              <a:avLst/>
            </a:prstGeom>
            <a:noFill/>
            <a:ln w="19050">
              <a:solidFill>
                <a:srgbClr val="00B050"/>
              </a:solidFill>
              <a:prstDash val="dash"/>
              <a:round/>
              <a:headEnd/>
              <a:tailEnd/>
            </a:ln>
          </p:spPr>
          <p:txBody>
            <a:bodyPr rtlCol="0" anchor="ctr"/>
            <a:lstStyle/>
            <a:p>
              <a:pPr algn="ctr"/>
              <a:endParaRPr lang="en-US" dirty="0"/>
            </a:p>
          </p:txBody>
        </p:sp>
      </p:grpSp>
      <p:sp>
        <p:nvSpPr>
          <p:cNvPr id="17" name="Right Arrow 16"/>
          <p:cNvSpPr/>
          <p:nvPr/>
        </p:nvSpPr>
        <p:spPr bwMode="auto">
          <a:xfrm>
            <a:off x="4821728" y="1791811"/>
            <a:ext cx="592429" cy="674637"/>
          </a:xfrm>
          <a:prstGeom prst="rightArrow">
            <a:avLst/>
          </a:prstGeom>
          <a:solidFill>
            <a:srgbClr val="71A4FF"/>
          </a:solidFill>
          <a:ln w="12700">
            <a:solidFill>
              <a:srgbClr val="4497F2"/>
            </a:solidFill>
            <a:round/>
            <a:headEnd/>
            <a:tailEnd/>
          </a:ln>
        </p:spPr>
        <p:txBody>
          <a:bodyPr rtlCol="0" anchor="ctr"/>
          <a:lstStyle/>
          <a:p>
            <a:pPr algn="ctr"/>
            <a:endParaRPr lang="en-US" dirty="0"/>
          </a:p>
        </p:txBody>
      </p:sp>
      <p:sp>
        <p:nvSpPr>
          <p:cNvPr id="18" name="Right Arrow 17"/>
          <p:cNvSpPr/>
          <p:nvPr/>
        </p:nvSpPr>
        <p:spPr bwMode="auto">
          <a:xfrm>
            <a:off x="2035939" y="1791811"/>
            <a:ext cx="592429" cy="674637"/>
          </a:xfrm>
          <a:prstGeom prst="rightArrow">
            <a:avLst/>
          </a:prstGeom>
          <a:solidFill>
            <a:srgbClr val="71A4FF"/>
          </a:solidFill>
          <a:ln w="12700">
            <a:solidFill>
              <a:srgbClr val="4497F2"/>
            </a:solidFill>
            <a:round/>
            <a:headEnd/>
            <a:tailEnd/>
          </a:ln>
        </p:spPr>
        <p:txBody>
          <a:bodyPr rtlCol="0" anchor="ctr"/>
          <a:lstStyle/>
          <a:p>
            <a:pPr algn="ctr"/>
            <a:endParaRPr lang="en-US" dirty="0"/>
          </a:p>
        </p:txBody>
      </p:sp>
      <p:sp>
        <p:nvSpPr>
          <p:cNvPr id="19" name="Round Same Side Corner Rectangle 18"/>
          <p:cNvSpPr/>
          <p:nvPr/>
        </p:nvSpPr>
        <p:spPr>
          <a:xfrm flipV="1">
            <a:off x="4121939" y="4333491"/>
            <a:ext cx="4026979" cy="2256119"/>
          </a:xfrm>
          <a:prstGeom prst="round2SameRect">
            <a:avLst>
              <a:gd name="adj1" fmla="val 9630"/>
              <a:gd name="adj2" fmla="val 0"/>
            </a:avLst>
          </a:prstGeom>
          <a:noFill/>
          <a:ln w="25400" cap="flat" cmpd="sng" algn="ctr">
            <a:solidFill>
              <a:srgbClr val="FEA50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rgbClr val="FFFFFF"/>
              </a:solidFill>
              <a:effectLst/>
              <a:uLnTx/>
              <a:uFillTx/>
            </a:endParaRPr>
          </a:p>
        </p:txBody>
      </p:sp>
      <p:sp>
        <p:nvSpPr>
          <p:cNvPr id="20" name="Round Same Side Corner Rectangle 19"/>
          <p:cNvSpPr/>
          <p:nvPr/>
        </p:nvSpPr>
        <p:spPr>
          <a:xfrm flipV="1">
            <a:off x="514671" y="4319426"/>
            <a:ext cx="3454204" cy="2270185"/>
          </a:xfrm>
          <a:prstGeom prst="round2SameRect">
            <a:avLst>
              <a:gd name="adj1" fmla="val 11998"/>
              <a:gd name="adj2" fmla="val 0"/>
            </a:avLst>
          </a:prstGeom>
          <a:noFill/>
          <a:ln w="25400" cap="flat" cmpd="sng" algn="ctr">
            <a:solidFill>
              <a:srgbClr val="FEA50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rgbClr val="FFFFFF"/>
              </a:solidFill>
              <a:effectLst/>
              <a:uLnTx/>
              <a:uFillTx/>
            </a:endParaRPr>
          </a:p>
        </p:txBody>
      </p:sp>
      <p:sp>
        <p:nvSpPr>
          <p:cNvPr id="21" name="Rectangle 20"/>
          <p:cNvSpPr/>
          <p:nvPr/>
        </p:nvSpPr>
        <p:spPr>
          <a:xfrm>
            <a:off x="4129936" y="4015775"/>
            <a:ext cx="4043877" cy="302896"/>
          </a:xfrm>
          <a:prstGeom prst="rect">
            <a:avLst/>
          </a:prstGeom>
          <a:solidFill>
            <a:srgbClr val="FFFFFF">
              <a:lumMod val="50000"/>
            </a:srgbClr>
          </a:soli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rPr>
              <a:t>LatentView’s Solution</a:t>
            </a:r>
          </a:p>
        </p:txBody>
      </p:sp>
      <p:sp>
        <p:nvSpPr>
          <p:cNvPr id="22" name="Rectangle 21"/>
          <p:cNvSpPr/>
          <p:nvPr/>
        </p:nvSpPr>
        <p:spPr>
          <a:xfrm>
            <a:off x="501672" y="4024721"/>
            <a:ext cx="3467201" cy="261730"/>
          </a:xfrm>
          <a:prstGeom prst="rect">
            <a:avLst/>
          </a:prstGeom>
          <a:solidFill>
            <a:srgbClr val="FFFFFF">
              <a:lumMod val="50000"/>
            </a:srgbClr>
          </a:soli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rPr>
              <a:t>Business Objective</a:t>
            </a:r>
          </a:p>
        </p:txBody>
      </p:sp>
      <p:sp>
        <p:nvSpPr>
          <p:cNvPr id="23" name="Round Same Side Corner Rectangle 22"/>
          <p:cNvSpPr/>
          <p:nvPr/>
        </p:nvSpPr>
        <p:spPr>
          <a:xfrm flipV="1">
            <a:off x="8400083" y="4336862"/>
            <a:ext cx="3431730" cy="2252750"/>
          </a:xfrm>
          <a:prstGeom prst="round2SameRect">
            <a:avLst>
              <a:gd name="adj1" fmla="val 7867"/>
              <a:gd name="adj2" fmla="val 0"/>
            </a:avLst>
          </a:prstGeom>
          <a:noFill/>
          <a:ln w="25400" cap="flat" cmpd="sng" algn="ctr">
            <a:solidFill>
              <a:srgbClr val="62CA9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rgbClr val="FFFFFF"/>
              </a:solidFill>
              <a:effectLst/>
              <a:uLnTx/>
              <a:uFillTx/>
            </a:endParaRPr>
          </a:p>
        </p:txBody>
      </p:sp>
      <p:sp>
        <p:nvSpPr>
          <p:cNvPr id="24" name="Rectangle 23"/>
          <p:cNvSpPr/>
          <p:nvPr/>
        </p:nvSpPr>
        <p:spPr>
          <a:xfrm>
            <a:off x="8447949" y="4404797"/>
            <a:ext cx="3332015" cy="2046714"/>
          </a:xfrm>
          <a:prstGeom prst="rect">
            <a:avLst/>
          </a:prstGeom>
        </p:spPr>
        <p:txBody>
          <a:bodyPr wrap="square">
            <a:spAutoFit/>
          </a:bodyPr>
          <a:lstStyle/>
          <a:p>
            <a:pPr lvl="0" indent="-171450" fontAlgn="base">
              <a:spcBef>
                <a:spcPts val="600"/>
              </a:spcBef>
              <a:spcAft>
                <a:spcPct val="0"/>
              </a:spcAft>
              <a:buClr>
                <a:srgbClr val="0061B2"/>
              </a:buClr>
              <a:buFont typeface="Wingdings" pitchFamily="2" charset="2"/>
              <a:buChar char="§"/>
              <a:defRPr/>
            </a:pPr>
            <a:r>
              <a:rPr lang="en-IN" sz="1400" kern="0" dirty="0">
                <a:solidFill>
                  <a:srgbClr val="000000"/>
                </a:solidFill>
              </a:rPr>
              <a:t>Enables to analyse the patterns and seasonality of demands at a deeper level</a:t>
            </a:r>
          </a:p>
          <a:p>
            <a:pPr lvl="0" indent="-171450" fontAlgn="base">
              <a:spcBef>
                <a:spcPts val="600"/>
              </a:spcBef>
              <a:spcAft>
                <a:spcPct val="0"/>
              </a:spcAft>
              <a:buClr>
                <a:srgbClr val="0061B2"/>
              </a:buClr>
              <a:buFont typeface="Wingdings" pitchFamily="2" charset="2"/>
              <a:buChar char="§"/>
              <a:defRPr/>
            </a:pPr>
            <a:r>
              <a:rPr lang="en-IN" sz="1400" kern="0" dirty="0">
                <a:solidFill>
                  <a:srgbClr val="000000"/>
                </a:solidFill>
              </a:rPr>
              <a:t>Optimal supply of Technicians helps to reduce the cost of overstaffing</a:t>
            </a:r>
          </a:p>
          <a:p>
            <a:pPr lvl="0" indent="-171450" fontAlgn="base">
              <a:spcBef>
                <a:spcPts val="600"/>
              </a:spcBef>
              <a:spcAft>
                <a:spcPct val="0"/>
              </a:spcAft>
              <a:buClr>
                <a:srgbClr val="0061B2"/>
              </a:buClr>
              <a:buFont typeface="Wingdings" pitchFamily="2" charset="2"/>
              <a:buChar char="§"/>
              <a:defRPr/>
            </a:pPr>
            <a:r>
              <a:rPr lang="en-IN" sz="1400" kern="0" dirty="0">
                <a:solidFill>
                  <a:srgbClr val="000000"/>
                </a:solidFill>
              </a:rPr>
              <a:t>Helps to plan for specific- Geography, Product Category and Customer Types</a:t>
            </a:r>
          </a:p>
          <a:p>
            <a:pPr lvl="0" indent="-171450" fontAlgn="base">
              <a:spcBef>
                <a:spcPts val="600"/>
              </a:spcBef>
              <a:spcAft>
                <a:spcPct val="0"/>
              </a:spcAft>
              <a:buClr>
                <a:srgbClr val="0061B2"/>
              </a:buClr>
              <a:buFont typeface="Wingdings" pitchFamily="2" charset="2"/>
              <a:buChar char="§"/>
              <a:defRPr/>
            </a:pPr>
            <a:r>
              <a:rPr lang="en-IN" sz="1400" kern="0" dirty="0">
                <a:solidFill>
                  <a:srgbClr val="000000"/>
                </a:solidFill>
              </a:rPr>
              <a:t>Used in budgeting, planning and procurement of resources</a:t>
            </a:r>
          </a:p>
        </p:txBody>
      </p:sp>
      <p:sp>
        <p:nvSpPr>
          <p:cNvPr id="25" name="Rectangle 24"/>
          <p:cNvSpPr/>
          <p:nvPr/>
        </p:nvSpPr>
        <p:spPr>
          <a:xfrm>
            <a:off x="8407608" y="4024721"/>
            <a:ext cx="3419121" cy="297319"/>
          </a:xfrm>
          <a:prstGeom prst="rect">
            <a:avLst/>
          </a:prstGeom>
          <a:solidFill>
            <a:srgbClr val="FFFFFF">
              <a:lumMod val="50000"/>
            </a:srgbClr>
          </a:soli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rPr>
              <a:t>Business Benefits</a:t>
            </a:r>
          </a:p>
        </p:txBody>
      </p:sp>
      <p:sp>
        <p:nvSpPr>
          <p:cNvPr id="26" name="Rectangle 25"/>
          <p:cNvSpPr/>
          <p:nvPr/>
        </p:nvSpPr>
        <p:spPr>
          <a:xfrm>
            <a:off x="544273" y="4363442"/>
            <a:ext cx="3447524" cy="2262158"/>
          </a:xfrm>
          <a:prstGeom prst="rect">
            <a:avLst/>
          </a:prstGeom>
        </p:spPr>
        <p:txBody>
          <a:bodyPr wrap="square">
            <a:spAutoFit/>
          </a:bodyPr>
          <a:lstStyle/>
          <a:p>
            <a:pPr lvl="0" fontAlgn="base">
              <a:spcBef>
                <a:spcPts val="600"/>
              </a:spcBef>
              <a:spcAft>
                <a:spcPct val="0"/>
              </a:spcAft>
              <a:buClr>
                <a:srgbClr val="0061B2"/>
              </a:buClr>
              <a:buFont typeface="Wingdings" pitchFamily="2" charset="2"/>
              <a:buChar char="§"/>
              <a:defRPr/>
            </a:pPr>
            <a:r>
              <a:rPr kumimoji="0" lang="en-US" sz="1400" b="0" i="0" u="none" strike="noStrike" kern="0" cap="none" spc="0" normalizeH="0" baseline="0" noProof="0" dirty="0">
                <a:ln>
                  <a:noFill/>
                </a:ln>
                <a:solidFill>
                  <a:srgbClr val="000000"/>
                </a:solidFill>
                <a:effectLst/>
                <a:uLnTx/>
                <a:uFillTx/>
              </a:rPr>
              <a:t> </a:t>
            </a:r>
            <a:r>
              <a:rPr lang="en-IN" sz="1400" kern="0" dirty="0">
                <a:solidFill>
                  <a:srgbClr val="000000"/>
                </a:solidFill>
              </a:rPr>
              <a:t>Client is a one of the largest Retailer who provides End-to-End solutions including after-sales services</a:t>
            </a:r>
          </a:p>
          <a:p>
            <a:pPr lvl="0" fontAlgn="base">
              <a:spcBef>
                <a:spcPts val="600"/>
              </a:spcBef>
              <a:spcAft>
                <a:spcPct val="0"/>
              </a:spcAft>
              <a:buClr>
                <a:srgbClr val="0061B2"/>
              </a:buClr>
              <a:buFont typeface="Wingdings" pitchFamily="2" charset="2"/>
              <a:buChar char="§"/>
              <a:defRPr/>
            </a:pPr>
            <a:r>
              <a:rPr lang="en-IN" sz="1400" kern="0" dirty="0">
                <a:solidFill>
                  <a:srgbClr val="000000"/>
                </a:solidFill>
              </a:rPr>
              <a:t>There is a fluctuating demand  pattern for Service Orders on Daily Basis. The client wants Daily Demand forecasts to:</a:t>
            </a:r>
          </a:p>
          <a:p>
            <a:pPr lvl="1" fontAlgn="base">
              <a:spcBef>
                <a:spcPts val="600"/>
              </a:spcBef>
              <a:spcAft>
                <a:spcPct val="0"/>
              </a:spcAft>
              <a:buClr>
                <a:srgbClr val="0061B2"/>
              </a:buClr>
              <a:buFont typeface="Wingdings" pitchFamily="2" charset="2"/>
              <a:buChar char="§"/>
              <a:defRPr/>
            </a:pPr>
            <a:r>
              <a:rPr lang="en-IN" sz="1400" kern="0" dirty="0">
                <a:solidFill>
                  <a:srgbClr val="000000"/>
                </a:solidFill>
              </a:rPr>
              <a:t>Avoid over-staffing, and</a:t>
            </a:r>
          </a:p>
          <a:p>
            <a:pPr lvl="1" fontAlgn="base">
              <a:spcBef>
                <a:spcPts val="600"/>
              </a:spcBef>
              <a:spcAft>
                <a:spcPct val="0"/>
              </a:spcAft>
              <a:buClr>
                <a:srgbClr val="0061B2"/>
              </a:buClr>
              <a:buFont typeface="Wingdings" pitchFamily="2" charset="2"/>
              <a:buChar char="§"/>
              <a:defRPr/>
            </a:pPr>
            <a:r>
              <a:rPr lang="en-IN" sz="1400" kern="0" dirty="0">
                <a:solidFill>
                  <a:srgbClr val="000000"/>
                </a:solidFill>
              </a:rPr>
              <a:t>Allocate resources optimally with least Response Time</a:t>
            </a:r>
          </a:p>
        </p:txBody>
      </p:sp>
      <p:sp>
        <p:nvSpPr>
          <p:cNvPr id="27" name="Rectangle 26"/>
          <p:cNvSpPr/>
          <p:nvPr/>
        </p:nvSpPr>
        <p:spPr>
          <a:xfrm>
            <a:off x="4219088" y="4417230"/>
            <a:ext cx="4046525" cy="2046714"/>
          </a:xfrm>
          <a:prstGeom prst="rect">
            <a:avLst/>
          </a:prstGeom>
        </p:spPr>
        <p:txBody>
          <a:bodyPr wrap="square">
            <a:spAutoFit/>
          </a:bodyPr>
          <a:lstStyle/>
          <a:p>
            <a:pPr lvl="0" indent="-171450" fontAlgn="base">
              <a:spcBef>
                <a:spcPts val="600"/>
              </a:spcBef>
              <a:spcAft>
                <a:spcPct val="0"/>
              </a:spcAft>
              <a:buClr>
                <a:srgbClr val="0061B2"/>
              </a:buClr>
              <a:buFont typeface="Wingdings" pitchFamily="2" charset="2"/>
              <a:buChar char="§"/>
              <a:defRPr/>
            </a:pPr>
            <a:r>
              <a:rPr lang="en-IN" sz="1400" kern="0" dirty="0">
                <a:solidFill>
                  <a:srgbClr val="000000"/>
                </a:solidFill>
              </a:rPr>
              <a:t>Classify the Historical data by Geography, Product Category, Customer types</a:t>
            </a:r>
          </a:p>
          <a:p>
            <a:pPr lvl="0" indent="-171450" fontAlgn="base">
              <a:spcBef>
                <a:spcPts val="600"/>
              </a:spcBef>
              <a:spcAft>
                <a:spcPct val="0"/>
              </a:spcAft>
              <a:buClr>
                <a:srgbClr val="0061B2"/>
              </a:buClr>
              <a:buFont typeface="Wingdings" pitchFamily="2" charset="2"/>
              <a:buChar char="§"/>
              <a:defRPr/>
            </a:pPr>
            <a:r>
              <a:rPr lang="en-IN" sz="1400" kern="0" dirty="0">
                <a:solidFill>
                  <a:srgbClr val="000000"/>
                </a:solidFill>
              </a:rPr>
              <a:t>Run Modeling using different techniques: ARIMA, ARIMAX, ETS, Neural Networks</a:t>
            </a:r>
          </a:p>
          <a:p>
            <a:pPr lvl="0" indent="-171450" fontAlgn="base">
              <a:spcBef>
                <a:spcPts val="600"/>
              </a:spcBef>
              <a:spcAft>
                <a:spcPct val="0"/>
              </a:spcAft>
              <a:buClr>
                <a:srgbClr val="0061B2"/>
              </a:buClr>
              <a:buFont typeface="Wingdings" pitchFamily="2" charset="2"/>
              <a:buChar char="§"/>
              <a:defRPr/>
            </a:pPr>
            <a:r>
              <a:rPr lang="en-IN" sz="1400" kern="0" dirty="0">
                <a:solidFill>
                  <a:srgbClr val="000000"/>
                </a:solidFill>
              </a:rPr>
              <a:t>Use the best results based on the overall accuracy of the model generated</a:t>
            </a:r>
          </a:p>
          <a:p>
            <a:pPr lvl="0" indent="-171450" fontAlgn="base">
              <a:spcBef>
                <a:spcPts val="600"/>
              </a:spcBef>
              <a:spcAft>
                <a:spcPct val="0"/>
              </a:spcAft>
              <a:buClr>
                <a:srgbClr val="0061B2"/>
              </a:buClr>
              <a:buFont typeface="Wingdings" pitchFamily="2" charset="2"/>
              <a:buChar char="§"/>
              <a:defRPr/>
            </a:pPr>
            <a:r>
              <a:rPr lang="en-IN" sz="1400" kern="0" dirty="0">
                <a:solidFill>
                  <a:srgbClr val="000000"/>
                </a:solidFill>
              </a:rPr>
              <a:t>Deliver the Forecasts for the next 18 Months, at a daily level</a:t>
            </a:r>
          </a:p>
        </p:txBody>
      </p:sp>
    </p:spTree>
    <p:extLst>
      <p:ext uri="{BB962C8B-B14F-4D97-AF65-F5344CB8AC3E}">
        <p14:creationId xmlns:p14="http://schemas.microsoft.com/office/powerpoint/2010/main" val="3055048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 Same Side Corner Rectangle 5"/>
          <p:cNvSpPr/>
          <p:nvPr/>
        </p:nvSpPr>
        <p:spPr>
          <a:xfrm flipV="1">
            <a:off x="4052391" y="4155025"/>
            <a:ext cx="4433941" cy="2160000"/>
          </a:xfrm>
          <a:prstGeom prst="round2SameRect">
            <a:avLst>
              <a:gd name="adj1" fmla="val 9630"/>
              <a:gd name="adj2" fmla="val 0"/>
            </a:avLst>
          </a:prstGeom>
          <a:noFill/>
          <a:ln w="9525" cap="flat" cmpd="sng" algn="ctr">
            <a:solidFill>
              <a:srgbClr val="969696"/>
            </a:solidFill>
            <a:prstDash val="solid"/>
          </a:ln>
          <a:effectLst/>
        </p:spPr>
        <p:txBody>
          <a:bodyPr rtlCol="0" anchor="ctr"/>
          <a:lstStyle/>
          <a:p>
            <a:pPr algn="ctr">
              <a:defRPr/>
            </a:pPr>
            <a:endParaRPr lang="en-US" sz="1200" kern="0" dirty="0">
              <a:solidFill>
                <a:srgbClr val="FFFFFF"/>
              </a:solidFill>
            </a:endParaRPr>
          </a:p>
        </p:txBody>
      </p:sp>
      <p:sp>
        <p:nvSpPr>
          <p:cNvPr id="8" name="Round Same Side Corner Rectangle 7"/>
          <p:cNvSpPr/>
          <p:nvPr/>
        </p:nvSpPr>
        <p:spPr>
          <a:xfrm flipV="1">
            <a:off x="368130" y="4155025"/>
            <a:ext cx="3527930" cy="2160000"/>
          </a:xfrm>
          <a:prstGeom prst="round2SameRect">
            <a:avLst>
              <a:gd name="adj1" fmla="val 11998"/>
              <a:gd name="adj2" fmla="val 0"/>
            </a:avLst>
          </a:prstGeom>
          <a:noFill/>
          <a:ln w="9525" cap="flat" cmpd="sng" algn="ctr">
            <a:solidFill>
              <a:srgbClr val="394555"/>
            </a:solidFill>
            <a:prstDash val="solid"/>
          </a:ln>
          <a:effectLst/>
        </p:spPr>
        <p:txBody>
          <a:bodyPr rtlCol="0" anchor="ctr"/>
          <a:lstStyle/>
          <a:p>
            <a:pPr algn="ctr">
              <a:defRPr/>
            </a:pPr>
            <a:endParaRPr lang="en-US" sz="1200" kern="0" dirty="0">
              <a:solidFill>
                <a:srgbClr val="FFFFFF"/>
              </a:solidFill>
            </a:endParaRPr>
          </a:p>
        </p:txBody>
      </p:sp>
      <p:sp>
        <p:nvSpPr>
          <p:cNvPr id="11" name="Round Same Side Corner Rectangle 10"/>
          <p:cNvSpPr/>
          <p:nvPr/>
        </p:nvSpPr>
        <p:spPr>
          <a:xfrm flipV="1">
            <a:off x="8642663" y="4155025"/>
            <a:ext cx="3160555" cy="2160000"/>
          </a:xfrm>
          <a:prstGeom prst="round2SameRect">
            <a:avLst>
              <a:gd name="adj1" fmla="val 7867"/>
              <a:gd name="adj2" fmla="val 0"/>
            </a:avLst>
          </a:prstGeom>
          <a:noFill/>
          <a:ln w="9525" cap="flat" cmpd="sng" algn="ctr">
            <a:solidFill>
              <a:srgbClr val="A6A6A6"/>
            </a:solidFill>
            <a:prstDash val="solid"/>
          </a:ln>
          <a:effectLst/>
        </p:spPr>
        <p:txBody>
          <a:bodyPr rtlCol="0" anchor="ctr"/>
          <a:lstStyle/>
          <a:p>
            <a:pPr algn="ctr">
              <a:defRPr/>
            </a:pPr>
            <a:endParaRPr lang="en-US" sz="1200" kern="0" dirty="0">
              <a:solidFill>
                <a:srgbClr val="FFFFFF"/>
              </a:solidFill>
            </a:endParaRPr>
          </a:p>
        </p:txBody>
      </p:sp>
      <p:sp>
        <p:nvSpPr>
          <p:cNvPr id="12" name="Rectangle 11"/>
          <p:cNvSpPr/>
          <p:nvPr/>
        </p:nvSpPr>
        <p:spPr>
          <a:xfrm>
            <a:off x="8655253" y="4240397"/>
            <a:ext cx="3177413" cy="1723549"/>
          </a:xfrm>
          <a:prstGeom prst="rect">
            <a:avLst/>
          </a:prstGeom>
        </p:spPr>
        <p:txBody>
          <a:bodyPr wrap="square">
            <a:spAutoFit/>
          </a:bodyPr>
          <a:lstStyle/>
          <a:p>
            <a:pPr indent="-171450" fontAlgn="base">
              <a:spcBef>
                <a:spcPts val="600"/>
              </a:spcBef>
              <a:spcAft>
                <a:spcPct val="0"/>
              </a:spcAft>
              <a:buFont typeface="Wingdings" pitchFamily="2" charset="2"/>
              <a:buChar char="§"/>
              <a:defRPr/>
            </a:pPr>
            <a:r>
              <a:rPr lang="en-US" sz="1200" kern="0" dirty="0">
                <a:solidFill>
                  <a:schemeClr val="bg2">
                    <a:lumMod val="25000"/>
                  </a:schemeClr>
                </a:solidFill>
                <a:latin typeface="Segoe UI Light" panose="020B0502040204020203" pitchFamily="34" charset="0"/>
              </a:rPr>
              <a:t>Provides better inventory planning in the warehouses thus reducing the cost of carrying goods and also avoid stock-outs</a:t>
            </a:r>
          </a:p>
          <a:p>
            <a:pPr fontAlgn="base">
              <a:spcBef>
                <a:spcPts val="600"/>
              </a:spcBef>
              <a:spcAft>
                <a:spcPct val="0"/>
              </a:spcAft>
              <a:defRPr/>
            </a:pPr>
            <a:endParaRPr lang="en-US" sz="1200" kern="0" dirty="0">
              <a:solidFill>
                <a:schemeClr val="bg2">
                  <a:lumMod val="25000"/>
                </a:schemeClr>
              </a:solidFill>
              <a:latin typeface="Segoe UI Light" panose="020B0502040204020203" pitchFamily="34" charset="0"/>
            </a:endParaRPr>
          </a:p>
          <a:p>
            <a:pPr indent="-171450" fontAlgn="base">
              <a:spcBef>
                <a:spcPts val="600"/>
              </a:spcBef>
              <a:spcAft>
                <a:spcPct val="0"/>
              </a:spcAft>
              <a:buFont typeface="Wingdings" pitchFamily="2" charset="2"/>
              <a:buChar char="§"/>
              <a:defRPr/>
            </a:pPr>
            <a:r>
              <a:rPr lang="en-US" sz="1200" kern="0" dirty="0">
                <a:solidFill>
                  <a:schemeClr val="bg2">
                    <a:lumMod val="25000"/>
                  </a:schemeClr>
                </a:solidFill>
                <a:latin typeface="Segoe UI Light" panose="020B0502040204020203" pitchFamily="34" charset="0"/>
              </a:rPr>
              <a:t>Identifies the  opportunities  for improvement from a Sector level up to a SKU location level  using the key  performance indicators for various  inventory components</a:t>
            </a:r>
          </a:p>
        </p:txBody>
      </p:sp>
      <p:sp>
        <p:nvSpPr>
          <p:cNvPr id="14" name="Rectangle 13"/>
          <p:cNvSpPr/>
          <p:nvPr/>
        </p:nvSpPr>
        <p:spPr>
          <a:xfrm>
            <a:off x="398363" y="4266276"/>
            <a:ext cx="3521108" cy="1877437"/>
          </a:xfrm>
          <a:prstGeom prst="rect">
            <a:avLst/>
          </a:prstGeom>
        </p:spPr>
        <p:txBody>
          <a:bodyPr wrap="square">
            <a:spAutoFit/>
          </a:bodyPr>
          <a:lstStyle/>
          <a:p>
            <a:pPr fontAlgn="base">
              <a:spcBef>
                <a:spcPts val="600"/>
              </a:spcBef>
              <a:spcAft>
                <a:spcPct val="0"/>
              </a:spcAft>
              <a:buFont typeface="Wingdings" pitchFamily="2" charset="2"/>
              <a:buChar char="§"/>
              <a:defRPr/>
            </a:pPr>
            <a:r>
              <a:rPr lang="en-US" sz="1200" kern="0" dirty="0">
                <a:solidFill>
                  <a:schemeClr val="bg2">
                    <a:lumMod val="25000"/>
                  </a:schemeClr>
                </a:solidFill>
                <a:latin typeface="Segoe UI Light" panose="020B0502040204020203" pitchFamily="34" charset="0"/>
              </a:rPr>
              <a:t> To provide a starting point for the analytics dimension of inventory management capabilities  </a:t>
            </a:r>
          </a:p>
          <a:p>
            <a:pPr fontAlgn="base">
              <a:spcBef>
                <a:spcPts val="600"/>
              </a:spcBef>
              <a:spcAft>
                <a:spcPct val="0"/>
              </a:spcAft>
              <a:buFont typeface="Wingdings" pitchFamily="2" charset="2"/>
              <a:buChar char="§"/>
              <a:defRPr/>
            </a:pPr>
            <a:r>
              <a:rPr lang="en-US" sz="1200" kern="0" dirty="0">
                <a:solidFill>
                  <a:schemeClr val="bg2">
                    <a:lumMod val="25000"/>
                  </a:schemeClr>
                </a:solidFill>
                <a:latin typeface="Segoe UI Light" panose="020B0502040204020203" pitchFamily="34" charset="0"/>
              </a:rPr>
              <a:t> To identify average excess inventory levels and set smart targets by SKU and location </a:t>
            </a:r>
          </a:p>
          <a:p>
            <a:pPr fontAlgn="base">
              <a:spcBef>
                <a:spcPts val="600"/>
              </a:spcBef>
              <a:spcAft>
                <a:spcPct val="0"/>
              </a:spcAft>
              <a:buFont typeface="Wingdings" pitchFamily="2" charset="2"/>
              <a:buChar char="§"/>
              <a:defRPr/>
            </a:pPr>
            <a:r>
              <a:rPr lang="en-US" sz="1200" kern="0" dirty="0">
                <a:solidFill>
                  <a:schemeClr val="bg2">
                    <a:lumMod val="25000"/>
                  </a:schemeClr>
                </a:solidFill>
                <a:latin typeface="Segoe UI Light" panose="020B0502040204020203" pitchFamily="34" charset="0"/>
              </a:rPr>
              <a:t> To </a:t>
            </a:r>
            <a:r>
              <a:rPr lang="en-IN" sz="1200" kern="0" dirty="0">
                <a:solidFill>
                  <a:schemeClr val="bg2">
                    <a:lumMod val="25000"/>
                  </a:schemeClr>
                </a:solidFill>
                <a:latin typeface="Segoe UI Light" panose="020B0502040204020203" pitchFamily="34" charset="0"/>
              </a:rPr>
              <a:t>identify ‘near term’ inventory reduction opportunities </a:t>
            </a:r>
          </a:p>
          <a:p>
            <a:pPr fontAlgn="base">
              <a:spcBef>
                <a:spcPts val="600"/>
              </a:spcBef>
              <a:spcAft>
                <a:spcPct val="0"/>
              </a:spcAft>
              <a:buFont typeface="Wingdings" pitchFamily="2" charset="2"/>
              <a:buChar char="§"/>
              <a:defRPr/>
            </a:pPr>
            <a:r>
              <a:rPr lang="en-IN" sz="1200" kern="0" dirty="0">
                <a:solidFill>
                  <a:schemeClr val="bg2">
                    <a:lumMod val="25000"/>
                  </a:schemeClr>
                </a:solidFill>
                <a:latin typeface="Segoe UI Light" panose="020B0502040204020203" pitchFamily="34" charset="0"/>
              </a:rPr>
              <a:t>To understand key operational drivers </a:t>
            </a:r>
            <a:endParaRPr lang="en-US" sz="1200" kern="0" dirty="0">
              <a:solidFill>
                <a:schemeClr val="bg2">
                  <a:lumMod val="25000"/>
                </a:schemeClr>
              </a:solidFill>
              <a:latin typeface="Segoe UI Light" panose="020B0502040204020203" pitchFamily="34" charset="0"/>
            </a:endParaRPr>
          </a:p>
          <a:p>
            <a:pPr fontAlgn="base">
              <a:spcBef>
                <a:spcPts val="600"/>
              </a:spcBef>
              <a:spcAft>
                <a:spcPct val="0"/>
              </a:spcAft>
              <a:buFont typeface="Wingdings" pitchFamily="2" charset="2"/>
              <a:buChar char="§"/>
              <a:defRPr/>
            </a:pPr>
            <a:endParaRPr lang="en-US" sz="1200" kern="0" dirty="0">
              <a:solidFill>
                <a:schemeClr val="bg2">
                  <a:lumMod val="25000"/>
                </a:schemeClr>
              </a:solidFill>
              <a:latin typeface="Segoe UI Light" panose="020B0502040204020203" pitchFamily="34" charset="0"/>
              <a:cs typeface="Calibri" pitchFamily="34" charset="0"/>
            </a:endParaRPr>
          </a:p>
        </p:txBody>
      </p:sp>
      <p:sp>
        <p:nvSpPr>
          <p:cNvPr id="5" name="Rectangle 4"/>
          <p:cNvSpPr/>
          <p:nvPr/>
        </p:nvSpPr>
        <p:spPr>
          <a:xfrm>
            <a:off x="4165347" y="4252829"/>
            <a:ext cx="4320985" cy="1908215"/>
          </a:xfrm>
          <a:prstGeom prst="rect">
            <a:avLst/>
          </a:prstGeom>
        </p:spPr>
        <p:txBody>
          <a:bodyPr wrap="square">
            <a:spAutoFit/>
          </a:bodyPr>
          <a:lstStyle/>
          <a:p>
            <a:pPr indent="-171450" fontAlgn="base">
              <a:spcBef>
                <a:spcPts val="600"/>
              </a:spcBef>
              <a:spcAft>
                <a:spcPct val="0"/>
              </a:spcAft>
              <a:buFont typeface="Wingdings" pitchFamily="2" charset="2"/>
              <a:buChar char="§"/>
              <a:defRPr/>
            </a:pPr>
            <a:r>
              <a:rPr lang="en-US" sz="1200" kern="0" dirty="0">
                <a:solidFill>
                  <a:schemeClr val="bg2">
                    <a:lumMod val="25000"/>
                  </a:schemeClr>
                </a:solidFill>
                <a:latin typeface="Segoe UI Light" panose="020B0502040204020203" pitchFamily="34" charset="0"/>
              </a:rPr>
              <a:t>Dashboards were built using Tableau to provide an end to end solution illustrating the flow of Inventory for both Raw Materials  and Finished Goods</a:t>
            </a:r>
          </a:p>
          <a:p>
            <a:pPr indent="-171450" fontAlgn="base">
              <a:spcBef>
                <a:spcPts val="600"/>
              </a:spcBef>
              <a:spcAft>
                <a:spcPct val="0"/>
              </a:spcAft>
              <a:buFont typeface="Wingdings" pitchFamily="2" charset="2"/>
              <a:buChar char="§"/>
              <a:defRPr/>
            </a:pPr>
            <a:r>
              <a:rPr lang="en-US" sz="1200" kern="0" dirty="0">
                <a:solidFill>
                  <a:schemeClr val="bg2">
                    <a:lumMod val="25000"/>
                  </a:schemeClr>
                </a:solidFill>
                <a:latin typeface="Segoe UI Light" panose="020B0502040204020203" pitchFamily="34" charset="0"/>
              </a:rPr>
              <a:t>A logical flow of dashboards was built which provided  a holistic snapshot of the supply chain network , capturing the  key governing parameters from a sector level to an SKU level</a:t>
            </a:r>
          </a:p>
          <a:p>
            <a:pPr indent="-171450" fontAlgn="base">
              <a:spcBef>
                <a:spcPts val="600"/>
              </a:spcBef>
              <a:spcAft>
                <a:spcPct val="0"/>
              </a:spcAft>
              <a:buFont typeface="Wingdings" pitchFamily="2" charset="2"/>
              <a:buChar char="§"/>
              <a:defRPr/>
            </a:pPr>
            <a:r>
              <a:rPr lang="en-US" sz="1200" kern="0" dirty="0">
                <a:solidFill>
                  <a:schemeClr val="bg2">
                    <a:lumMod val="25000"/>
                  </a:schemeClr>
                </a:solidFill>
                <a:latin typeface="Segoe UI Light" panose="020B0502040204020203" pitchFamily="34" charset="0"/>
              </a:rPr>
              <a:t>Developed a What-If analysis  framework providing the user a platform to simulate different scenarios  and hence identify the optimal  method to reduce excess inventory.</a:t>
            </a:r>
          </a:p>
        </p:txBody>
      </p:sp>
      <p:grpSp>
        <p:nvGrpSpPr>
          <p:cNvPr id="15" name="Group 14"/>
          <p:cNvGrpSpPr/>
          <p:nvPr/>
        </p:nvGrpSpPr>
        <p:grpSpPr>
          <a:xfrm>
            <a:off x="422074" y="1470553"/>
            <a:ext cx="8299942" cy="1967527"/>
            <a:chOff x="492530" y="1986473"/>
            <a:chExt cx="6585073" cy="1967527"/>
          </a:xfrm>
        </p:grpSpPr>
        <p:sp>
          <p:nvSpPr>
            <p:cNvPr id="16" name="Snip Single Corner Rectangle 15"/>
            <p:cNvSpPr/>
            <p:nvPr/>
          </p:nvSpPr>
          <p:spPr>
            <a:xfrm>
              <a:off x="5224359" y="2550000"/>
              <a:ext cx="1853244" cy="1404000"/>
            </a:xfrm>
            <a:prstGeom prst="snip1Rect">
              <a:avLst>
                <a:gd name="adj" fmla="val 21320"/>
              </a:avLst>
            </a:prstGeom>
            <a:solidFill>
              <a:schemeClr val="bg1">
                <a:lumMod val="95000"/>
              </a:schemeClr>
            </a:solidFill>
            <a:ln w="9525" cap="flat" cmpd="sng" algn="ctr">
              <a:solidFill>
                <a:schemeClr val="bg1">
                  <a:lumMod val="65000"/>
                </a:schemeClr>
              </a:solidFill>
              <a:prstDash val="dash"/>
            </a:ln>
            <a:effectLst/>
          </p:spPr>
          <p:txBody>
            <a:bodyPr rtlCol="0" anchor="ctr"/>
            <a:lstStyle/>
            <a:p>
              <a:pPr algn="ctr">
                <a:defRPr/>
              </a:pPr>
              <a:endParaRPr lang="en-IN" sz="2000" kern="0" dirty="0">
                <a:solidFill>
                  <a:srgbClr val="FFFFFF"/>
                </a:solidFill>
                <a:latin typeface="Segoe UI Light" panose="020B0502040204020203" pitchFamily="34" charset="0"/>
              </a:endParaRPr>
            </a:p>
          </p:txBody>
        </p:sp>
        <p:sp>
          <p:nvSpPr>
            <p:cNvPr id="17" name="Snip Single Corner Rectangle 16"/>
            <p:cNvSpPr/>
            <p:nvPr/>
          </p:nvSpPr>
          <p:spPr>
            <a:xfrm>
              <a:off x="680087" y="2550000"/>
              <a:ext cx="1853244" cy="1404000"/>
            </a:xfrm>
            <a:prstGeom prst="snip1Rect">
              <a:avLst/>
            </a:prstGeom>
            <a:solidFill>
              <a:schemeClr val="bg1">
                <a:lumMod val="95000"/>
              </a:schemeClr>
            </a:solidFill>
            <a:ln w="9525" cap="flat" cmpd="sng" algn="ctr">
              <a:solidFill>
                <a:schemeClr val="bg1">
                  <a:lumMod val="65000"/>
                </a:schemeClr>
              </a:solidFill>
              <a:prstDash val="dash"/>
            </a:ln>
            <a:effectLst/>
          </p:spPr>
          <p:txBody>
            <a:bodyPr rtlCol="0" anchor="ctr"/>
            <a:lstStyle/>
            <a:p>
              <a:pPr algn="ctr">
                <a:defRPr/>
              </a:pPr>
              <a:endParaRPr lang="en-IN" sz="2000" kern="0" dirty="0">
                <a:solidFill>
                  <a:srgbClr val="FFFFFF"/>
                </a:solidFill>
                <a:latin typeface="Segoe UI Light" panose="020B0502040204020203" pitchFamily="34" charset="0"/>
              </a:endParaRPr>
            </a:p>
          </p:txBody>
        </p:sp>
        <p:pic>
          <p:nvPicPr>
            <p:cNvPr id="18" name="Picture 17"/>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492530" y="2065726"/>
              <a:ext cx="421870" cy="525074"/>
            </a:xfrm>
            <a:prstGeom prst="rect">
              <a:avLst/>
            </a:prstGeom>
          </p:spPr>
        </p:pic>
        <p:sp>
          <p:nvSpPr>
            <p:cNvPr id="19" name="TextBox 18"/>
            <p:cNvSpPr txBox="1"/>
            <p:nvPr/>
          </p:nvSpPr>
          <p:spPr>
            <a:xfrm>
              <a:off x="788706" y="2048406"/>
              <a:ext cx="1768615" cy="523220"/>
            </a:xfrm>
            <a:prstGeom prst="rect">
              <a:avLst/>
            </a:prstGeom>
            <a:noFill/>
          </p:spPr>
          <p:txBody>
            <a:bodyPr wrap="square" rtlCol="0">
              <a:spAutoFit/>
            </a:bodyPr>
            <a:lstStyle/>
            <a:p>
              <a:pPr algn="ctr">
                <a:defRPr/>
              </a:pPr>
              <a:r>
                <a:rPr lang="en-IN" sz="1400" b="1" kern="0" dirty="0">
                  <a:solidFill>
                    <a:schemeClr val="bg2">
                      <a:lumMod val="25000"/>
                    </a:schemeClr>
                  </a:solidFill>
                  <a:latin typeface="Segoe UI Light" panose="020B0502040204020203" pitchFamily="34" charset="0"/>
                </a:rPr>
                <a:t>Identifying Insufficient and Excess Inventory</a:t>
              </a:r>
            </a:p>
          </p:txBody>
        </p:sp>
        <p:sp>
          <p:nvSpPr>
            <p:cNvPr id="20" name="TextBox 19"/>
            <p:cNvSpPr txBox="1"/>
            <p:nvPr/>
          </p:nvSpPr>
          <p:spPr>
            <a:xfrm>
              <a:off x="767968" y="2786116"/>
              <a:ext cx="1539367" cy="830997"/>
            </a:xfrm>
            <a:prstGeom prst="rect">
              <a:avLst/>
            </a:prstGeom>
            <a:noFill/>
          </p:spPr>
          <p:txBody>
            <a:bodyPr wrap="square" rtlCol="0">
              <a:spAutoFit/>
            </a:bodyPr>
            <a:lstStyle/>
            <a:p>
              <a:pPr marL="171450" indent="-171450">
                <a:buFont typeface="Arial" panose="020B0604020202020204" pitchFamily="34" charset="0"/>
                <a:buChar char="•"/>
                <a:defRPr/>
              </a:pPr>
              <a:r>
                <a:rPr lang="en-IN" sz="1200" kern="0" dirty="0">
                  <a:solidFill>
                    <a:schemeClr val="bg2">
                      <a:lumMod val="25000"/>
                    </a:schemeClr>
                  </a:solidFill>
                  <a:latin typeface="Segoe UI Light" panose="020B0502040204020203" pitchFamily="34" charset="0"/>
                </a:rPr>
                <a:t>Supply Chain Health</a:t>
              </a:r>
            </a:p>
            <a:p>
              <a:pPr marL="171450" indent="-171450">
                <a:buFont typeface="Arial" panose="020B0604020202020204" pitchFamily="34" charset="0"/>
                <a:buChar char="•"/>
                <a:defRPr/>
              </a:pPr>
              <a:r>
                <a:rPr lang="en-IN" sz="1200" kern="0" dirty="0">
                  <a:solidFill>
                    <a:schemeClr val="bg2">
                      <a:lumMod val="25000"/>
                    </a:schemeClr>
                  </a:solidFill>
                  <a:latin typeface="Segoe UI Light" panose="020B0502040204020203" pitchFamily="34" charset="0"/>
                </a:rPr>
                <a:t>Inventory  Analysis</a:t>
              </a:r>
            </a:p>
            <a:p>
              <a:pPr marL="171450" indent="-171450">
                <a:buFont typeface="Arial" panose="020B0604020202020204" pitchFamily="34" charset="0"/>
                <a:buChar char="•"/>
                <a:defRPr/>
              </a:pPr>
              <a:r>
                <a:rPr lang="en-IN" sz="1200" kern="0" dirty="0">
                  <a:solidFill>
                    <a:schemeClr val="bg2">
                      <a:lumMod val="25000"/>
                    </a:schemeClr>
                  </a:solidFill>
                  <a:latin typeface="Segoe UI Light" panose="020B0502040204020203" pitchFamily="34" charset="0"/>
                </a:rPr>
                <a:t>SKU Analysis </a:t>
              </a:r>
            </a:p>
            <a:p>
              <a:pPr marL="171450" indent="-171450">
                <a:buFont typeface="Arial" panose="020B0604020202020204" pitchFamily="34" charset="0"/>
                <a:buChar char="•"/>
                <a:defRPr/>
              </a:pPr>
              <a:r>
                <a:rPr lang="en-IN" sz="1200" kern="0" dirty="0">
                  <a:solidFill>
                    <a:schemeClr val="bg2">
                      <a:lumMod val="25000"/>
                    </a:schemeClr>
                  </a:solidFill>
                  <a:latin typeface="Segoe UI Light" panose="020B0502040204020203" pitchFamily="34" charset="0"/>
                </a:rPr>
                <a:t>Component Overview</a:t>
              </a:r>
            </a:p>
          </p:txBody>
        </p:sp>
        <p:sp>
          <p:nvSpPr>
            <p:cNvPr id="21" name="Snip Single Corner Rectangle 20"/>
            <p:cNvSpPr/>
            <p:nvPr/>
          </p:nvSpPr>
          <p:spPr>
            <a:xfrm>
              <a:off x="3019639" y="2550000"/>
              <a:ext cx="1853244" cy="1404000"/>
            </a:xfrm>
            <a:prstGeom prst="snip1Rect">
              <a:avLst/>
            </a:prstGeom>
            <a:solidFill>
              <a:schemeClr val="bg1">
                <a:lumMod val="95000"/>
              </a:schemeClr>
            </a:solidFill>
            <a:ln w="9525" cap="flat" cmpd="sng" algn="ctr">
              <a:solidFill>
                <a:schemeClr val="bg1">
                  <a:lumMod val="65000"/>
                </a:schemeClr>
              </a:solidFill>
              <a:prstDash val="dash"/>
            </a:ln>
            <a:effectLst/>
          </p:spPr>
          <p:txBody>
            <a:bodyPr rtlCol="0" anchor="ctr"/>
            <a:lstStyle/>
            <a:p>
              <a:pPr algn="ctr">
                <a:defRPr/>
              </a:pPr>
              <a:endParaRPr lang="en-IN" sz="2000" kern="0" dirty="0">
                <a:solidFill>
                  <a:srgbClr val="FFFFFF"/>
                </a:solidFill>
                <a:latin typeface="Segoe UI Light" panose="020B0502040204020203" pitchFamily="34" charset="0"/>
              </a:endParaRPr>
            </a:p>
          </p:txBody>
        </p:sp>
        <p:sp>
          <p:nvSpPr>
            <p:cNvPr id="22" name="TextBox 21"/>
            <p:cNvSpPr txBox="1"/>
            <p:nvPr/>
          </p:nvSpPr>
          <p:spPr>
            <a:xfrm>
              <a:off x="3101337" y="2761129"/>
              <a:ext cx="1760817" cy="830997"/>
            </a:xfrm>
            <a:prstGeom prst="rect">
              <a:avLst/>
            </a:prstGeom>
            <a:noFill/>
          </p:spPr>
          <p:txBody>
            <a:bodyPr wrap="square" rtlCol="0">
              <a:spAutoFit/>
            </a:bodyPr>
            <a:lstStyle/>
            <a:p>
              <a:pPr marL="171450" indent="-171450">
                <a:buFont typeface="Arial" panose="020B0604020202020204" pitchFamily="34" charset="0"/>
                <a:buChar char="•"/>
                <a:defRPr/>
              </a:pPr>
              <a:r>
                <a:rPr lang="en-IN" sz="1200" kern="0" dirty="0">
                  <a:solidFill>
                    <a:schemeClr val="bg2">
                      <a:lumMod val="25000"/>
                    </a:schemeClr>
                  </a:solidFill>
                  <a:latin typeface="Segoe UI Light" panose="020B0502040204020203" pitchFamily="34" charset="0"/>
                </a:rPr>
                <a:t>Safety Stock Analysis</a:t>
              </a:r>
            </a:p>
            <a:p>
              <a:pPr marL="171450" indent="-171450">
                <a:buFont typeface="Arial" panose="020B0604020202020204" pitchFamily="34" charset="0"/>
                <a:buChar char="•"/>
              </a:pPr>
              <a:r>
                <a:rPr lang="en-IN" sz="1200" kern="0" dirty="0">
                  <a:solidFill>
                    <a:schemeClr val="bg2">
                      <a:lumMod val="25000"/>
                    </a:schemeClr>
                  </a:solidFill>
                  <a:latin typeface="Segoe UI Light" panose="020B0502040204020203" pitchFamily="34" charset="0"/>
                </a:rPr>
                <a:t>Cycle Stock Analysis</a:t>
              </a:r>
            </a:p>
            <a:p>
              <a:pPr marL="171450" indent="-171450">
                <a:buFont typeface="Arial" panose="020B0604020202020204" pitchFamily="34" charset="0"/>
                <a:buChar char="•"/>
              </a:pPr>
              <a:r>
                <a:rPr lang="en-IN" sz="1200" kern="0" dirty="0">
                  <a:solidFill>
                    <a:schemeClr val="bg2">
                      <a:lumMod val="25000"/>
                    </a:schemeClr>
                  </a:solidFill>
                  <a:latin typeface="Segoe UI Light" panose="020B0502040204020203" pitchFamily="34" charset="0"/>
                </a:rPr>
                <a:t>In Transit Analysis</a:t>
              </a:r>
            </a:p>
            <a:p>
              <a:pPr marL="171450" indent="-171450">
                <a:buFont typeface="Arial" panose="020B0604020202020204" pitchFamily="34" charset="0"/>
                <a:buChar char="•"/>
              </a:pPr>
              <a:r>
                <a:rPr lang="en-IN" sz="1200" kern="0" dirty="0">
                  <a:solidFill>
                    <a:schemeClr val="bg2">
                      <a:lumMod val="25000"/>
                    </a:schemeClr>
                  </a:solidFill>
                  <a:latin typeface="Segoe UI Light" panose="020B0502040204020203" pitchFamily="34" charset="0"/>
                </a:rPr>
                <a:t>Pre-Build Analysis</a:t>
              </a:r>
            </a:p>
          </p:txBody>
        </p:sp>
        <p:sp>
          <p:nvSpPr>
            <p:cNvPr id="23" name="TextBox 22"/>
            <p:cNvSpPr txBox="1"/>
            <p:nvPr/>
          </p:nvSpPr>
          <p:spPr>
            <a:xfrm>
              <a:off x="3069066" y="2073504"/>
              <a:ext cx="1679793" cy="523220"/>
            </a:xfrm>
            <a:prstGeom prst="rect">
              <a:avLst/>
            </a:prstGeom>
            <a:noFill/>
          </p:spPr>
          <p:txBody>
            <a:bodyPr wrap="square" rtlCol="0">
              <a:spAutoFit/>
            </a:bodyPr>
            <a:lstStyle/>
            <a:p>
              <a:pPr algn="ctr">
                <a:defRPr/>
              </a:pPr>
              <a:r>
                <a:rPr lang="en-IN" sz="1400" b="1" kern="0" dirty="0">
                  <a:solidFill>
                    <a:schemeClr val="bg2">
                      <a:lumMod val="25000"/>
                    </a:schemeClr>
                  </a:solidFill>
                  <a:latin typeface="Segoe UI Light" panose="020B0502040204020203" pitchFamily="34" charset="0"/>
                </a:rPr>
                <a:t>Set and Refresh Inventory Targets</a:t>
              </a:r>
            </a:p>
          </p:txBody>
        </p:sp>
        <p:pic>
          <p:nvPicPr>
            <p:cNvPr id="24" name="Picture 2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743200" y="2099814"/>
              <a:ext cx="358846" cy="358846"/>
            </a:xfrm>
            <a:prstGeom prst="rect">
              <a:avLst/>
            </a:prstGeom>
          </p:spPr>
        </p:pic>
        <p:sp>
          <p:nvSpPr>
            <p:cNvPr id="25" name="TextBox 24"/>
            <p:cNvSpPr txBox="1"/>
            <p:nvPr/>
          </p:nvSpPr>
          <p:spPr>
            <a:xfrm>
              <a:off x="5340077" y="2888078"/>
              <a:ext cx="1539367" cy="646331"/>
            </a:xfrm>
            <a:prstGeom prst="rect">
              <a:avLst/>
            </a:prstGeom>
            <a:noFill/>
          </p:spPr>
          <p:txBody>
            <a:bodyPr wrap="square" rtlCol="0">
              <a:spAutoFit/>
            </a:bodyPr>
            <a:lstStyle/>
            <a:p>
              <a:pPr marL="171450" indent="-171450">
                <a:buFont typeface="Arial" panose="020B0604020202020204" pitchFamily="34" charset="0"/>
                <a:buChar char="•"/>
                <a:defRPr/>
              </a:pPr>
              <a:r>
                <a:rPr lang="en-IN" sz="1200" kern="0" dirty="0">
                  <a:solidFill>
                    <a:schemeClr val="bg2">
                      <a:lumMod val="25000"/>
                    </a:schemeClr>
                  </a:solidFill>
                  <a:latin typeface="Segoe UI Light" panose="020B0502040204020203" pitchFamily="34" charset="0"/>
                </a:rPr>
                <a:t>Scenario Analysis </a:t>
              </a:r>
            </a:p>
            <a:p>
              <a:pPr marL="171450" indent="-171450">
                <a:buFont typeface="Arial" panose="020B0604020202020204" pitchFamily="34" charset="0"/>
                <a:buChar char="•"/>
                <a:defRPr/>
              </a:pPr>
              <a:r>
                <a:rPr lang="en-IN" sz="1200" kern="0" dirty="0">
                  <a:solidFill>
                    <a:schemeClr val="bg2">
                      <a:lumMod val="25000"/>
                    </a:schemeClr>
                  </a:solidFill>
                  <a:latin typeface="Segoe UI Light" panose="020B0502040204020203" pitchFamily="34" charset="0"/>
                </a:rPr>
                <a:t>Goal Setting Analysis</a:t>
              </a:r>
            </a:p>
            <a:p>
              <a:pPr marL="171450" indent="-171450">
                <a:buFont typeface="Arial" panose="020B0604020202020204" pitchFamily="34" charset="0"/>
                <a:buChar char="•"/>
                <a:defRPr/>
              </a:pPr>
              <a:r>
                <a:rPr lang="en-IN" sz="1200" kern="0" dirty="0">
                  <a:solidFill>
                    <a:schemeClr val="bg2">
                      <a:lumMod val="25000"/>
                    </a:schemeClr>
                  </a:solidFill>
                  <a:latin typeface="Segoe UI Light" panose="020B0502040204020203" pitchFamily="34" charset="0"/>
                </a:rPr>
                <a:t>What-if Analysis</a:t>
              </a:r>
            </a:p>
          </p:txBody>
        </p:sp>
        <p:pic>
          <p:nvPicPr>
            <p:cNvPr id="26" name="Picture 25"/>
            <p:cNvPicPr>
              <a:picLocks noChangeAspect="1"/>
            </p:cNvPicPr>
            <p:nvPr/>
          </p:nvPicPr>
          <p:blipFill rotWithShape="1">
            <a:blip r:embed="rId4">
              <a:duotone>
                <a:schemeClr val="accent3">
                  <a:shade val="45000"/>
                  <a:satMod val="135000"/>
                </a:schemeClr>
                <a:prstClr val="white"/>
              </a:duotone>
              <a:extLst>
                <a:ext uri="{28A0092B-C50C-407E-A947-70E740481C1C}">
                  <a14:useLocalDpi xmlns:a14="http://schemas.microsoft.com/office/drawing/2010/main" val="0"/>
                </a:ext>
              </a:extLst>
            </a:blip>
            <a:srcRect l="5071" t="70290" r="68841" b="3623"/>
            <a:stretch/>
          </p:blipFill>
          <p:spPr>
            <a:xfrm>
              <a:off x="4962560" y="1986473"/>
              <a:ext cx="523598" cy="523598"/>
            </a:xfrm>
            <a:prstGeom prst="rect">
              <a:avLst/>
            </a:prstGeom>
          </p:spPr>
        </p:pic>
        <p:sp>
          <p:nvSpPr>
            <p:cNvPr id="27" name="TextBox 26"/>
            <p:cNvSpPr txBox="1"/>
            <p:nvPr/>
          </p:nvSpPr>
          <p:spPr>
            <a:xfrm>
              <a:off x="5297409" y="2048406"/>
              <a:ext cx="1756095" cy="523220"/>
            </a:xfrm>
            <a:prstGeom prst="rect">
              <a:avLst/>
            </a:prstGeom>
            <a:noFill/>
          </p:spPr>
          <p:txBody>
            <a:bodyPr wrap="square" rtlCol="0">
              <a:spAutoFit/>
            </a:bodyPr>
            <a:lstStyle/>
            <a:p>
              <a:pPr algn="ctr">
                <a:defRPr/>
              </a:pPr>
              <a:r>
                <a:rPr lang="en-IN" sz="1400" b="1" kern="0" dirty="0">
                  <a:solidFill>
                    <a:schemeClr val="bg2">
                      <a:lumMod val="25000"/>
                    </a:schemeClr>
                  </a:solidFill>
                  <a:latin typeface="Segoe UI Light" panose="020B0502040204020203" pitchFamily="34" charset="0"/>
                </a:rPr>
                <a:t>Analysis of Improvement Scenario</a:t>
              </a:r>
            </a:p>
          </p:txBody>
        </p:sp>
        <p:sp>
          <p:nvSpPr>
            <p:cNvPr id="28" name="Right Arrow 27"/>
            <p:cNvSpPr/>
            <p:nvPr/>
          </p:nvSpPr>
          <p:spPr>
            <a:xfrm>
              <a:off x="2663917" y="3161302"/>
              <a:ext cx="231683" cy="174866"/>
            </a:xfrm>
            <a:prstGeom prst="rightArrow">
              <a:avLst/>
            </a:prstGeom>
            <a:solidFill>
              <a:schemeClr val="bg1">
                <a:lumMod val="85000"/>
              </a:schemeClr>
            </a:solidFill>
            <a:ln w="25400" cap="flat" cmpd="sng" algn="ctr">
              <a:noFill/>
              <a:prstDash val="solid"/>
            </a:ln>
            <a:effectLst/>
          </p:spPr>
          <p:txBody>
            <a:bodyPr rtlCol="0" anchor="ctr"/>
            <a:lstStyle/>
            <a:p>
              <a:pPr algn="ctr">
                <a:defRPr/>
              </a:pPr>
              <a:endParaRPr lang="en-IN" sz="2000" kern="0" dirty="0">
                <a:solidFill>
                  <a:srgbClr val="FFFFFF"/>
                </a:solidFill>
                <a:latin typeface="Segoe UI Light" panose="020B0502040204020203" pitchFamily="34" charset="0"/>
              </a:endParaRPr>
            </a:p>
          </p:txBody>
        </p:sp>
        <p:sp>
          <p:nvSpPr>
            <p:cNvPr id="29" name="Right Arrow 28"/>
            <p:cNvSpPr/>
            <p:nvPr/>
          </p:nvSpPr>
          <p:spPr>
            <a:xfrm>
              <a:off x="4911574" y="3152002"/>
              <a:ext cx="231683" cy="174866"/>
            </a:xfrm>
            <a:prstGeom prst="rightArrow">
              <a:avLst/>
            </a:prstGeom>
            <a:solidFill>
              <a:schemeClr val="bg1">
                <a:lumMod val="85000"/>
              </a:schemeClr>
            </a:solidFill>
            <a:ln w="25400" cap="flat" cmpd="sng" algn="ctr">
              <a:noFill/>
              <a:prstDash val="solid"/>
            </a:ln>
            <a:effectLst/>
          </p:spPr>
          <p:txBody>
            <a:bodyPr rtlCol="0" anchor="ctr"/>
            <a:lstStyle/>
            <a:p>
              <a:pPr algn="ctr">
                <a:defRPr/>
              </a:pPr>
              <a:endParaRPr lang="en-IN" sz="2000" kern="0" dirty="0">
                <a:solidFill>
                  <a:srgbClr val="FFFFFF"/>
                </a:solidFill>
                <a:latin typeface="Segoe UI Light" panose="020B0502040204020203" pitchFamily="34" charset="0"/>
              </a:endParaRPr>
            </a:p>
          </p:txBody>
        </p:sp>
      </p:grpSp>
      <p:sp>
        <p:nvSpPr>
          <p:cNvPr id="32" name="Rectangle 31"/>
          <p:cNvSpPr/>
          <p:nvPr/>
        </p:nvSpPr>
        <p:spPr>
          <a:xfrm>
            <a:off x="4049032" y="3851723"/>
            <a:ext cx="4447686"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nchor="ctr">
            <a:spAutoFit/>
          </a:bodyPr>
          <a:lstStyle/>
          <a:p>
            <a:pPr algn="ctr"/>
            <a:r>
              <a:rPr lang="en-US" sz="1400" b="1" dirty="0">
                <a:solidFill>
                  <a:srgbClr val="FFFFFF"/>
                </a:solidFill>
                <a:latin typeface="Segoe UI Light" panose="020B0502040204020203" pitchFamily="34" charset="0"/>
                <a:cs typeface="Segoe UI Light" panose="020B0502040204020203" pitchFamily="34" charset="0"/>
              </a:rPr>
              <a:t>LatentView’s Solution</a:t>
            </a:r>
          </a:p>
        </p:txBody>
      </p:sp>
      <p:sp>
        <p:nvSpPr>
          <p:cNvPr id="33" name="Rectangle 32"/>
          <p:cNvSpPr/>
          <p:nvPr/>
        </p:nvSpPr>
        <p:spPr>
          <a:xfrm>
            <a:off x="376680" y="3874116"/>
            <a:ext cx="3556849"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nchor="ctr">
            <a:spAutoFit/>
          </a:bodyPr>
          <a:lstStyle/>
          <a:p>
            <a:pPr algn="ctr"/>
            <a:r>
              <a:rPr lang="en-US" sz="1400" b="1" dirty="0">
                <a:solidFill>
                  <a:srgbClr val="FFFFFF"/>
                </a:solidFill>
                <a:latin typeface="Segoe UI Light" panose="020B0502040204020203" pitchFamily="34" charset="0"/>
                <a:cs typeface="Segoe UI Light" panose="020B0502040204020203" pitchFamily="34" charset="0"/>
              </a:rPr>
              <a:t>Business Objective</a:t>
            </a:r>
          </a:p>
        </p:txBody>
      </p:sp>
      <p:sp>
        <p:nvSpPr>
          <p:cNvPr id="34" name="Rectangle 33"/>
          <p:cNvSpPr/>
          <p:nvPr/>
        </p:nvSpPr>
        <p:spPr>
          <a:xfrm>
            <a:off x="8639030" y="3860669"/>
            <a:ext cx="3170356"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nchor="ctr">
            <a:spAutoFit/>
          </a:bodyPr>
          <a:lstStyle/>
          <a:p>
            <a:pPr algn="ctr"/>
            <a:r>
              <a:rPr lang="en-US" sz="1400" b="1" dirty="0">
                <a:solidFill>
                  <a:srgbClr val="FFFFFF"/>
                </a:solidFill>
                <a:latin typeface="Segoe UI Light" panose="020B0502040204020203" pitchFamily="34" charset="0"/>
                <a:cs typeface="Segoe UI Light" panose="020B0502040204020203" pitchFamily="34" charset="0"/>
              </a:rPr>
              <a:t>Business Benefits</a:t>
            </a:r>
          </a:p>
        </p:txBody>
      </p:sp>
      <p:graphicFrame>
        <p:nvGraphicFramePr>
          <p:cNvPr id="37" name="Diagram 36"/>
          <p:cNvGraphicFramePr/>
          <p:nvPr>
            <p:extLst/>
          </p:nvPr>
        </p:nvGraphicFramePr>
        <p:xfrm>
          <a:off x="8842472" y="1380269"/>
          <a:ext cx="2923996" cy="223910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8" name="TextBox 37"/>
          <p:cNvSpPr txBox="1"/>
          <p:nvPr/>
        </p:nvSpPr>
        <p:spPr>
          <a:xfrm>
            <a:off x="8977922" y="977045"/>
            <a:ext cx="2709119" cy="312175"/>
          </a:xfrm>
          <a:prstGeom prst="rect">
            <a:avLst/>
          </a:prstGeom>
          <a:solidFill>
            <a:srgbClr val="9C9C9C"/>
          </a:solidFill>
          <a:ln w="12700" cap="flat" cmpd="sng" algn="ctr">
            <a:noFill/>
            <a:prstDash val="solid"/>
            <a:miter lim="800000"/>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defPPr>
              <a:defRPr lang="en-US"/>
            </a:defPPr>
            <a:lvl1pPr>
              <a:defRPr sz="1050">
                <a:solidFill>
                  <a:schemeClr val="tx1">
                    <a:lumMod val="75000"/>
                    <a:lumOff val="25000"/>
                  </a:schemeClr>
                </a:soli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defRPr/>
            </a:pPr>
            <a:r>
              <a:rPr lang="en-US" sz="1400" b="1" kern="0" dirty="0">
                <a:solidFill>
                  <a:schemeClr val="tx1"/>
                </a:solidFill>
                <a:latin typeface="Segoe UI Light" panose="020B0502040204020203" pitchFamily="34" charset="0"/>
              </a:rPr>
              <a:t>Levels of Granularity </a:t>
            </a:r>
            <a:endParaRPr lang="en-US" sz="1000" b="1" kern="0" dirty="0">
              <a:solidFill>
                <a:schemeClr val="tx1"/>
              </a:solidFill>
              <a:latin typeface="Segoe UI Light" panose="020B0502040204020203" pitchFamily="34" charset="0"/>
            </a:endParaRPr>
          </a:p>
        </p:txBody>
      </p:sp>
      <p:cxnSp>
        <p:nvCxnSpPr>
          <p:cNvPr id="40" name="Straight Connector 39"/>
          <p:cNvCxnSpPr/>
          <p:nvPr/>
        </p:nvCxnSpPr>
        <p:spPr>
          <a:xfrm>
            <a:off x="8815934" y="867265"/>
            <a:ext cx="0" cy="2830167"/>
          </a:xfrm>
          <a:prstGeom prst="line">
            <a:avLst/>
          </a:prstGeom>
          <a:ln>
            <a:solidFill>
              <a:srgbClr val="A6A6A6"/>
            </a:solidFill>
            <a:prstDash val="dash"/>
          </a:ln>
        </p:spPr>
        <p:style>
          <a:lnRef idx="1">
            <a:schemeClr val="accent1"/>
          </a:lnRef>
          <a:fillRef idx="0">
            <a:schemeClr val="accent1"/>
          </a:fillRef>
          <a:effectRef idx="0">
            <a:schemeClr val="accent1"/>
          </a:effectRef>
          <a:fontRef idx="minor">
            <a:schemeClr val="tx1"/>
          </a:fontRef>
        </p:style>
      </p:cxnSp>
      <p:sp>
        <p:nvSpPr>
          <p:cNvPr id="41" name="Title 1"/>
          <p:cNvSpPr>
            <a:spLocks noGrp="1"/>
          </p:cNvSpPr>
          <p:nvPr>
            <p:ph type="title"/>
          </p:nvPr>
        </p:nvSpPr>
        <p:spPr>
          <a:xfrm>
            <a:off x="329184" y="54864"/>
            <a:ext cx="11356848" cy="749808"/>
          </a:xfrm>
        </p:spPr>
        <p:txBody>
          <a:bodyPr vert="horz" lIns="91440" tIns="45720" rIns="91440" bIns="45720" rtlCol="0" anchor="b">
            <a:noAutofit/>
          </a:bodyPr>
          <a:lstStyle/>
          <a:p>
            <a:r>
              <a:rPr lang="en-IN" sz="2400" b="1" spc="-98" dirty="0">
                <a:ln w="3175">
                  <a:noFill/>
                </a:ln>
                <a:solidFill>
                  <a:schemeClr val="accent1">
                    <a:lumMod val="50000"/>
                  </a:schemeClr>
                </a:solidFill>
                <a:latin typeface="Segoe UI" panose="020B0502040204020203" pitchFamily="34" charset="0"/>
                <a:ea typeface="Segoe UI" panose="020B0502040204020203" pitchFamily="34" charset="0"/>
                <a:cs typeface="Segoe UI" panose="020B0502040204020203" pitchFamily="34" charset="0"/>
              </a:rPr>
              <a:t>Inventory Metrics Measurements and Reporting for a leading Beverage Company</a:t>
            </a:r>
          </a:p>
        </p:txBody>
      </p:sp>
      <p:sp>
        <p:nvSpPr>
          <p:cNvPr id="31" name="Rectangle 30"/>
          <p:cNvSpPr/>
          <p:nvPr/>
        </p:nvSpPr>
        <p:spPr>
          <a:xfrm>
            <a:off x="333485" y="815585"/>
            <a:ext cx="1201468" cy="252000"/>
          </a:xfrm>
          <a:prstGeom prst="rect">
            <a:avLst/>
          </a:prstGeom>
          <a:solidFill>
            <a:srgbClr val="39455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Segoe UI Light" panose="020B0502040204020203" pitchFamily="34" charset="0"/>
                <a:cs typeface="Calibri" pitchFamily="34" charset="0"/>
              </a:rPr>
              <a:t>Methodology</a:t>
            </a:r>
          </a:p>
        </p:txBody>
      </p:sp>
      <p:sp>
        <p:nvSpPr>
          <p:cNvPr id="35" name="Rectangle 34"/>
          <p:cNvSpPr/>
          <p:nvPr/>
        </p:nvSpPr>
        <p:spPr>
          <a:xfrm>
            <a:off x="328155" y="814146"/>
            <a:ext cx="11408104" cy="3026903"/>
          </a:xfrm>
          <a:prstGeom prst="rect">
            <a:avLst/>
          </a:prstGeom>
          <a:noFill/>
          <a:ln w="635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1360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984042" y="982803"/>
            <a:ext cx="2457526" cy="2685033"/>
            <a:chOff x="6625880" y="787894"/>
            <a:chExt cx="2457526" cy="2685033"/>
          </a:xfrm>
        </p:grpSpPr>
        <p:sp>
          <p:nvSpPr>
            <p:cNvPr id="11" name="Rectangle 10"/>
            <p:cNvSpPr/>
            <p:nvPr/>
          </p:nvSpPr>
          <p:spPr>
            <a:xfrm>
              <a:off x="6625880" y="787894"/>
              <a:ext cx="2457526" cy="512064"/>
            </a:xfrm>
            <a:prstGeom prst="rect">
              <a:avLst/>
            </a:prstGeom>
            <a:solidFill>
              <a:srgbClr val="71A4FF"/>
            </a:solidFill>
          </p:spPr>
          <p:style>
            <a:lnRef idx="0">
              <a:schemeClr val="lt1">
                <a:hueOff val="0"/>
                <a:satOff val="0"/>
                <a:lumOff val="0"/>
                <a:alphaOff val="0"/>
              </a:schemeClr>
            </a:lnRef>
            <a:fillRef idx="3">
              <a:schemeClr val="accent1">
                <a:shade val="50000"/>
                <a:hueOff val="0"/>
                <a:satOff val="0"/>
                <a:lumOff val="0"/>
                <a:alphaOff val="0"/>
              </a:schemeClr>
            </a:fillRef>
            <a:effectRef idx="3">
              <a:schemeClr val="accent1">
                <a:shade val="50000"/>
                <a:hueOff val="0"/>
                <a:satOff val="0"/>
                <a:lumOff val="0"/>
                <a:alphaOff val="0"/>
              </a:schemeClr>
            </a:effectRef>
            <a:fontRef idx="minor">
              <a:schemeClr val="lt1"/>
            </a:fontRef>
          </p:style>
          <p:txBody>
            <a:bodyPr spcFirstLastPara="0" vert="horz" wrap="square" lIns="58674" tIns="29337" rIns="142685" bIns="29337" numCol="1" spcCol="1270" anchor="ctr" anchorCtr="0">
              <a:noAutofit/>
            </a:bodyPr>
            <a:lstStyle/>
            <a:p>
              <a:pPr lvl="0" algn="ctr" defTabSz="466725">
                <a:lnSpc>
                  <a:spcPct val="90000"/>
                </a:lnSpc>
                <a:spcBef>
                  <a:spcPct val="0"/>
                </a:spcBef>
                <a:spcAft>
                  <a:spcPct val="35000"/>
                </a:spcAft>
              </a:pPr>
              <a:r>
                <a:rPr lang="en-US" sz="1100" b="1" kern="1200" dirty="0">
                  <a:solidFill>
                    <a:schemeClr val="tx1"/>
                  </a:solidFill>
                  <a:latin typeface="Calibri" panose="020F0502020204030204"/>
                  <a:ea typeface="+mn-ea"/>
                  <a:cs typeface="+mn-cs"/>
                </a:rPr>
                <a:t>SLICE DOWN THE SUPPLY CHAIN</a:t>
              </a:r>
            </a:p>
          </p:txBody>
        </p:sp>
        <p:sp>
          <p:nvSpPr>
            <p:cNvPr id="12" name="Rectangle 11"/>
            <p:cNvSpPr/>
            <p:nvPr/>
          </p:nvSpPr>
          <p:spPr>
            <a:xfrm>
              <a:off x="6625880" y="1491587"/>
              <a:ext cx="2457526" cy="512064"/>
            </a:xfrm>
            <a:prstGeom prst="rect">
              <a:avLst/>
            </a:prstGeom>
            <a:solidFill>
              <a:srgbClr val="71A4FF"/>
            </a:solidFill>
          </p:spPr>
          <p:style>
            <a:lnRef idx="0">
              <a:schemeClr val="lt1">
                <a:hueOff val="0"/>
                <a:satOff val="0"/>
                <a:lumOff val="0"/>
                <a:alphaOff val="0"/>
              </a:schemeClr>
            </a:lnRef>
            <a:fillRef idx="3">
              <a:schemeClr val="accent1">
                <a:shade val="50000"/>
                <a:hueOff val="292791"/>
                <a:satOff val="12973"/>
                <a:lumOff val="21633"/>
                <a:alphaOff val="0"/>
              </a:schemeClr>
            </a:fillRef>
            <a:effectRef idx="3">
              <a:schemeClr val="accent1">
                <a:shade val="50000"/>
                <a:hueOff val="292791"/>
                <a:satOff val="12973"/>
                <a:lumOff val="21633"/>
                <a:alphaOff val="0"/>
              </a:schemeClr>
            </a:effectRef>
            <a:fontRef idx="minor">
              <a:schemeClr val="lt1"/>
            </a:fontRef>
          </p:style>
          <p:txBody>
            <a:bodyPr spcFirstLastPara="0" vert="horz" wrap="square" lIns="300038" tIns="29337" rIns="270701" bIns="29337" numCol="1" spcCol="1270" anchor="ctr" anchorCtr="0">
              <a:noAutofit/>
            </a:bodyPr>
            <a:lstStyle/>
            <a:p>
              <a:pPr lvl="0" algn="ctr" defTabSz="466725">
                <a:lnSpc>
                  <a:spcPct val="90000"/>
                </a:lnSpc>
                <a:spcBef>
                  <a:spcPct val="0"/>
                </a:spcBef>
                <a:spcAft>
                  <a:spcPct val="35000"/>
                </a:spcAft>
              </a:pPr>
              <a:r>
                <a:rPr lang="en-US" sz="1100" b="1" kern="1200" dirty="0">
                  <a:solidFill>
                    <a:schemeClr val="tx1"/>
                  </a:solidFill>
                  <a:latin typeface="Calibri" panose="020F0502020204030204"/>
                  <a:ea typeface="+mn-ea"/>
                  <a:cs typeface="+mn-cs"/>
                </a:rPr>
                <a:t>IDENTIFY THE KEY METRICS </a:t>
              </a:r>
            </a:p>
          </p:txBody>
        </p:sp>
        <p:sp>
          <p:nvSpPr>
            <p:cNvPr id="13" name="Rectangle 12"/>
            <p:cNvSpPr/>
            <p:nvPr/>
          </p:nvSpPr>
          <p:spPr>
            <a:xfrm>
              <a:off x="6625880" y="2226225"/>
              <a:ext cx="2457526" cy="512064"/>
            </a:xfrm>
            <a:prstGeom prst="rect">
              <a:avLst/>
            </a:prstGeom>
            <a:solidFill>
              <a:srgbClr val="71A4FF"/>
            </a:solidFill>
          </p:spPr>
          <p:style>
            <a:lnRef idx="0">
              <a:schemeClr val="lt1">
                <a:hueOff val="0"/>
                <a:satOff val="0"/>
                <a:lumOff val="0"/>
                <a:alphaOff val="0"/>
              </a:schemeClr>
            </a:lnRef>
            <a:fillRef idx="3">
              <a:schemeClr val="accent1">
                <a:shade val="50000"/>
                <a:hueOff val="585582"/>
                <a:satOff val="25945"/>
                <a:lumOff val="43265"/>
                <a:alphaOff val="0"/>
              </a:schemeClr>
            </a:fillRef>
            <a:effectRef idx="3">
              <a:schemeClr val="accent1">
                <a:shade val="50000"/>
                <a:hueOff val="585582"/>
                <a:satOff val="25945"/>
                <a:lumOff val="43265"/>
                <a:alphaOff val="0"/>
              </a:schemeClr>
            </a:effectRef>
            <a:fontRef idx="minor">
              <a:schemeClr val="lt1"/>
            </a:fontRef>
          </p:style>
          <p:txBody>
            <a:bodyPr spcFirstLastPara="0" vert="horz" wrap="square" lIns="296037" tIns="26670" rIns="269367" bIns="26670" numCol="1" spcCol="1270" anchor="ctr" anchorCtr="0">
              <a:noAutofit/>
            </a:bodyPr>
            <a:lstStyle/>
            <a:p>
              <a:pPr lvl="0" algn="ctr" defTabSz="444500">
                <a:lnSpc>
                  <a:spcPct val="90000"/>
                </a:lnSpc>
                <a:spcBef>
                  <a:spcPct val="0"/>
                </a:spcBef>
                <a:spcAft>
                  <a:spcPct val="35000"/>
                </a:spcAft>
              </a:pPr>
              <a:r>
                <a:rPr lang="en-US" sz="1100" b="1" kern="1200" dirty="0">
                  <a:solidFill>
                    <a:schemeClr val="tx1"/>
                  </a:solidFill>
                  <a:latin typeface="Calibri" panose="020F0502020204030204"/>
                  <a:ea typeface="+mn-ea"/>
                  <a:cs typeface="+mn-cs"/>
                </a:rPr>
                <a:t>ANALYZE METRICS FROM  MULTIPLE PERSPECTIVES</a:t>
              </a:r>
            </a:p>
          </p:txBody>
        </p:sp>
        <p:sp>
          <p:nvSpPr>
            <p:cNvPr id="14" name="Rectangle 13"/>
            <p:cNvSpPr/>
            <p:nvPr/>
          </p:nvSpPr>
          <p:spPr>
            <a:xfrm>
              <a:off x="6625880" y="2960863"/>
              <a:ext cx="2457526" cy="512064"/>
            </a:xfrm>
            <a:prstGeom prst="rect">
              <a:avLst/>
            </a:prstGeom>
            <a:solidFill>
              <a:srgbClr val="71A4FF"/>
            </a:solidFill>
          </p:spPr>
          <p:style>
            <a:lnRef idx="0">
              <a:schemeClr val="lt1">
                <a:hueOff val="0"/>
                <a:satOff val="0"/>
                <a:lumOff val="0"/>
                <a:alphaOff val="0"/>
              </a:schemeClr>
            </a:lnRef>
            <a:fillRef idx="3">
              <a:schemeClr val="accent1">
                <a:shade val="50000"/>
                <a:hueOff val="292791"/>
                <a:satOff val="12973"/>
                <a:lumOff val="21633"/>
                <a:alphaOff val="0"/>
              </a:schemeClr>
            </a:fillRef>
            <a:effectRef idx="3">
              <a:schemeClr val="accent1">
                <a:shade val="50000"/>
                <a:hueOff val="292791"/>
                <a:satOff val="12973"/>
                <a:lumOff val="21633"/>
                <a:alphaOff val="0"/>
              </a:schemeClr>
            </a:effectRef>
            <a:fontRef idx="minor">
              <a:schemeClr val="lt1"/>
            </a:fontRef>
          </p:style>
          <p:txBody>
            <a:bodyPr spcFirstLastPara="0" vert="horz" wrap="square" lIns="300038" tIns="29337" rIns="270701" bIns="29337" numCol="1" spcCol="1270" anchor="ctr" anchorCtr="0">
              <a:noAutofit/>
            </a:bodyPr>
            <a:lstStyle/>
            <a:p>
              <a:pPr lvl="0" algn="ctr" defTabSz="466725">
                <a:lnSpc>
                  <a:spcPct val="90000"/>
                </a:lnSpc>
                <a:spcBef>
                  <a:spcPct val="0"/>
                </a:spcBef>
                <a:spcAft>
                  <a:spcPct val="35000"/>
                </a:spcAft>
              </a:pPr>
              <a:r>
                <a:rPr lang="en-US" sz="1100" b="1" kern="1200" dirty="0">
                  <a:solidFill>
                    <a:schemeClr val="tx1"/>
                  </a:solidFill>
                  <a:latin typeface="Calibri" panose="020F0502020204030204"/>
                  <a:ea typeface="+mn-ea"/>
                  <a:cs typeface="+mn-cs"/>
                </a:rPr>
                <a:t>PRODUCE ACTIONABLE INSIGHTS</a:t>
              </a:r>
              <a:endParaRPr lang="en-IN" sz="1100" b="1" kern="1200" dirty="0">
                <a:solidFill>
                  <a:schemeClr val="tx1"/>
                </a:solidFill>
                <a:latin typeface="Calibri" panose="020F0502020204030204"/>
                <a:ea typeface="+mn-ea"/>
                <a:cs typeface="+mn-cs"/>
              </a:endParaRPr>
            </a:p>
          </p:txBody>
        </p:sp>
      </p:grpSp>
      <p:grpSp>
        <p:nvGrpSpPr>
          <p:cNvPr id="15" name="Group 14"/>
          <p:cNvGrpSpPr/>
          <p:nvPr/>
        </p:nvGrpSpPr>
        <p:grpSpPr>
          <a:xfrm>
            <a:off x="7135811" y="802636"/>
            <a:ext cx="4754805" cy="3045366"/>
            <a:chOff x="5586929" y="3554509"/>
            <a:chExt cx="4754805" cy="3045366"/>
          </a:xfrm>
        </p:grpSpPr>
        <p:sp>
          <p:nvSpPr>
            <p:cNvPr id="16" name="Freeform 15"/>
            <p:cNvSpPr/>
            <p:nvPr/>
          </p:nvSpPr>
          <p:spPr>
            <a:xfrm>
              <a:off x="6961507" y="3554509"/>
              <a:ext cx="3380227" cy="879217"/>
            </a:xfrm>
            <a:custGeom>
              <a:avLst/>
              <a:gdLst>
                <a:gd name="connsiteX0" fmla="*/ 0 w 6078120"/>
                <a:gd name="connsiteY0" fmla="*/ 0 h 1175625"/>
                <a:gd name="connsiteX1" fmla="*/ 6078120 w 6078120"/>
                <a:gd name="connsiteY1" fmla="*/ 0 h 1175625"/>
                <a:gd name="connsiteX2" fmla="*/ 6078120 w 6078120"/>
                <a:gd name="connsiteY2" fmla="*/ 1175625 h 1175625"/>
                <a:gd name="connsiteX3" fmla="*/ 0 w 6078120"/>
                <a:gd name="connsiteY3" fmla="*/ 1175625 h 1175625"/>
                <a:gd name="connsiteX4" fmla="*/ 0 w 6078120"/>
                <a:gd name="connsiteY4" fmla="*/ 0 h 1175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8120" h="1175625">
                  <a:moveTo>
                    <a:pt x="0" y="0"/>
                  </a:moveTo>
                  <a:lnTo>
                    <a:pt x="6078120" y="0"/>
                  </a:lnTo>
                  <a:lnTo>
                    <a:pt x="6078120" y="1175625"/>
                  </a:lnTo>
                  <a:lnTo>
                    <a:pt x="0" y="1175625"/>
                  </a:lnTo>
                  <a:lnTo>
                    <a:pt x="0" y="0"/>
                  </a:lnTo>
                  <a:close/>
                </a:path>
              </a:pathLst>
            </a:custGeom>
            <a:solidFill>
              <a:srgbClr val="92D050"/>
            </a:solidFill>
            <a:ln/>
          </p:spPr>
          <p:style>
            <a:lnRef idx="1">
              <a:schemeClr val="accent5"/>
            </a:lnRef>
            <a:fillRef idx="3">
              <a:schemeClr val="accent5"/>
            </a:fillRef>
            <a:effectRef idx="2">
              <a:schemeClr val="accent5"/>
            </a:effectRef>
            <a:fontRef idx="minor">
              <a:schemeClr val="lt1"/>
            </a:fontRef>
          </p:style>
          <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IN" sz="1200" kern="1200" dirty="0">
                  <a:solidFill>
                    <a:schemeClr val="tx1"/>
                  </a:solidFill>
                </a:rPr>
                <a:t>Tracks the Time (in days) for completion of Parts Delivery</a:t>
              </a:r>
            </a:p>
            <a:p>
              <a:pPr marL="171450" lvl="1" indent="-171450" algn="l" defTabSz="800100">
                <a:lnSpc>
                  <a:spcPct val="90000"/>
                </a:lnSpc>
                <a:spcBef>
                  <a:spcPct val="0"/>
                </a:spcBef>
                <a:spcAft>
                  <a:spcPct val="15000"/>
                </a:spcAft>
                <a:buChar char="••"/>
              </a:pPr>
              <a:r>
                <a:rPr lang="en-IN" sz="1200" kern="1200" dirty="0">
                  <a:solidFill>
                    <a:schemeClr val="tx1"/>
                  </a:solidFill>
                </a:rPr>
                <a:t>Provides a holistic view of the Progress towards the goal</a:t>
              </a:r>
            </a:p>
          </p:txBody>
        </p:sp>
        <p:sp>
          <p:nvSpPr>
            <p:cNvPr id="17" name="Rectangle 16"/>
            <p:cNvSpPr/>
            <p:nvPr/>
          </p:nvSpPr>
          <p:spPr>
            <a:xfrm>
              <a:off x="5586929" y="3864851"/>
              <a:ext cx="1369285" cy="244682"/>
            </a:xfrm>
            <a:prstGeom prst="rect">
              <a:avLst/>
            </a:prstGeom>
          </p:spPr>
          <p:txBody>
            <a:bodyPr wrap="none">
              <a:spAutoFit/>
            </a:bodyPr>
            <a:lstStyle/>
            <a:p>
              <a:pPr lvl="0" algn="r" defTabSz="889000">
                <a:lnSpc>
                  <a:spcPct val="90000"/>
                </a:lnSpc>
                <a:spcBef>
                  <a:spcPct val="0"/>
                </a:spcBef>
                <a:spcAft>
                  <a:spcPct val="35000"/>
                </a:spcAft>
              </a:pPr>
              <a:r>
                <a:rPr lang="en-IN" sz="1100" b="1" dirty="0"/>
                <a:t>CYCLE TIME TRENDS</a:t>
              </a:r>
            </a:p>
          </p:txBody>
        </p:sp>
        <p:sp>
          <p:nvSpPr>
            <p:cNvPr id="18" name="Freeform 17"/>
            <p:cNvSpPr/>
            <p:nvPr/>
          </p:nvSpPr>
          <p:spPr>
            <a:xfrm>
              <a:off x="6961507" y="4637584"/>
              <a:ext cx="3380227" cy="879217"/>
            </a:xfrm>
            <a:custGeom>
              <a:avLst/>
              <a:gdLst>
                <a:gd name="connsiteX0" fmla="*/ 0 w 6078120"/>
                <a:gd name="connsiteY0" fmla="*/ 0 h 1175625"/>
                <a:gd name="connsiteX1" fmla="*/ 6078120 w 6078120"/>
                <a:gd name="connsiteY1" fmla="*/ 0 h 1175625"/>
                <a:gd name="connsiteX2" fmla="*/ 6078120 w 6078120"/>
                <a:gd name="connsiteY2" fmla="*/ 1175625 h 1175625"/>
                <a:gd name="connsiteX3" fmla="*/ 0 w 6078120"/>
                <a:gd name="connsiteY3" fmla="*/ 1175625 h 1175625"/>
                <a:gd name="connsiteX4" fmla="*/ 0 w 6078120"/>
                <a:gd name="connsiteY4" fmla="*/ 0 h 1175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8120" h="1175625">
                  <a:moveTo>
                    <a:pt x="0" y="0"/>
                  </a:moveTo>
                  <a:lnTo>
                    <a:pt x="6078120" y="0"/>
                  </a:lnTo>
                  <a:lnTo>
                    <a:pt x="6078120" y="1175625"/>
                  </a:lnTo>
                  <a:lnTo>
                    <a:pt x="0" y="1175625"/>
                  </a:lnTo>
                  <a:lnTo>
                    <a:pt x="0" y="0"/>
                  </a:lnTo>
                  <a:close/>
                </a:path>
              </a:pathLst>
            </a:custGeom>
            <a:solidFill>
              <a:srgbClr val="92D050"/>
            </a:solidFill>
            <a:ln/>
          </p:spPr>
          <p:style>
            <a:lnRef idx="1">
              <a:schemeClr val="accent4"/>
            </a:lnRef>
            <a:fillRef idx="3">
              <a:schemeClr val="accent4"/>
            </a:fillRef>
            <a:effectRef idx="2">
              <a:schemeClr val="accent4"/>
            </a:effectRef>
            <a:fontRef idx="minor">
              <a:schemeClr val="lt1"/>
            </a:fontRef>
          </p:style>
          <p:txBody>
            <a:bodyPr spcFirstLastPara="0" vert="horz" wrap="square" lIns="68580" tIns="68580" rIns="68580" bIns="68580" numCol="1" spcCol="1270" anchor="ctr" anchorCtr="0">
              <a:noAutofit/>
            </a:bodyPr>
            <a:lstStyle/>
            <a:p>
              <a:pPr marL="171450" lvl="1" indent="-171450" defTabSz="800100">
                <a:lnSpc>
                  <a:spcPct val="90000"/>
                </a:lnSpc>
                <a:spcBef>
                  <a:spcPct val="0"/>
                </a:spcBef>
                <a:spcAft>
                  <a:spcPct val="15000"/>
                </a:spcAft>
                <a:buChar char="••"/>
              </a:pPr>
              <a:r>
                <a:rPr lang="en-IN" sz="1200" dirty="0">
                  <a:solidFill>
                    <a:schemeClr val="tx1"/>
                  </a:solidFill>
                </a:rPr>
                <a:t>Shows Time (in days) for various stages in procuring parts</a:t>
              </a:r>
            </a:p>
            <a:p>
              <a:pPr marL="171450" lvl="1" indent="-171450" defTabSz="800100">
                <a:lnSpc>
                  <a:spcPct val="90000"/>
                </a:lnSpc>
                <a:spcBef>
                  <a:spcPct val="0"/>
                </a:spcBef>
                <a:spcAft>
                  <a:spcPct val="15000"/>
                </a:spcAft>
                <a:buChar char="••"/>
              </a:pPr>
              <a:r>
                <a:rPr lang="en-IN" sz="1200" dirty="0">
                  <a:solidFill>
                    <a:schemeClr val="tx1"/>
                  </a:solidFill>
                </a:rPr>
                <a:t>Helps to track patterns using Gantt Charts</a:t>
              </a:r>
            </a:p>
          </p:txBody>
        </p:sp>
        <p:sp>
          <p:nvSpPr>
            <p:cNvPr id="19" name="Rectangle 18"/>
            <p:cNvSpPr/>
            <p:nvPr/>
          </p:nvSpPr>
          <p:spPr>
            <a:xfrm>
              <a:off x="5723184" y="4941486"/>
              <a:ext cx="1233030" cy="244682"/>
            </a:xfrm>
            <a:prstGeom prst="rect">
              <a:avLst/>
            </a:prstGeom>
          </p:spPr>
          <p:txBody>
            <a:bodyPr wrap="none">
              <a:spAutoFit/>
            </a:bodyPr>
            <a:lstStyle/>
            <a:p>
              <a:pPr lvl="0" algn="r" defTabSz="889000">
                <a:lnSpc>
                  <a:spcPct val="90000"/>
                </a:lnSpc>
                <a:spcBef>
                  <a:spcPct val="0"/>
                </a:spcBef>
                <a:spcAft>
                  <a:spcPct val="35000"/>
                </a:spcAft>
              </a:pPr>
              <a:r>
                <a:rPr lang="en-IN" sz="1100" b="1" dirty="0"/>
                <a:t>Parts CYCLE TIME </a:t>
              </a:r>
            </a:p>
          </p:txBody>
        </p:sp>
        <p:sp>
          <p:nvSpPr>
            <p:cNvPr id="20" name="Freeform 19"/>
            <p:cNvSpPr/>
            <p:nvPr/>
          </p:nvSpPr>
          <p:spPr>
            <a:xfrm>
              <a:off x="6961507" y="5720658"/>
              <a:ext cx="3380227" cy="879217"/>
            </a:xfrm>
            <a:custGeom>
              <a:avLst/>
              <a:gdLst>
                <a:gd name="connsiteX0" fmla="*/ 0 w 6078120"/>
                <a:gd name="connsiteY0" fmla="*/ 0 h 1175625"/>
                <a:gd name="connsiteX1" fmla="*/ 6078120 w 6078120"/>
                <a:gd name="connsiteY1" fmla="*/ 0 h 1175625"/>
                <a:gd name="connsiteX2" fmla="*/ 6078120 w 6078120"/>
                <a:gd name="connsiteY2" fmla="*/ 1175625 h 1175625"/>
                <a:gd name="connsiteX3" fmla="*/ 0 w 6078120"/>
                <a:gd name="connsiteY3" fmla="*/ 1175625 h 1175625"/>
                <a:gd name="connsiteX4" fmla="*/ 0 w 6078120"/>
                <a:gd name="connsiteY4" fmla="*/ 0 h 1175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8120" h="1175625">
                  <a:moveTo>
                    <a:pt x="0" y="0"/>
                  </a:moveTo>
                  <a:lnTo>
                    <a:pt x="6078120" y="0"/>
                  </a:lnTo>
                  <a:lnTo>
                    <a:pt x="6078120" y="1175625"/>
                  </a:lnTo>
                  <a:lnTo>
                    <a:pt x="0" y="1175625"/>
                  </a:lnTo>
                  <a:lnTo>
                    <a:pt x="0" y="0"/>
                  </a:lnTo>
                  <a:close/>
                </a:path>
              </a:pathLst>
            </a:custGeom>
            <a:solidFill>
              <a:srgbClr val="92D050"/>
            </a:solidFill>
            <a:ln/>
          </p:spPr>
          <p:style>
            <a:lnRef idx="1">
              <a:schemeClr val="accent6"/>
            </a:lnRef>
            <a:fillRef idx="3">
              <a:schemeClr val="accent6"/>
            </a:fillRef>
            <a:effectRef idx="2">
              <a:schemeClr val="accent6"/>
            </a:effectRef>
            <a:fontRef idx="minor">
              <a:schemeClr val="lt1"/>
            </a:fontRef>
          </p:style>
          <p:txBody>
            <a:bodyPr spcFirstLastPara="0" vert="horz" wrap="square" lIns="68580" tIns="68580" rIns="68580" bIns="68580" numCol="1" spcCol="1270" anchor="ctr" anchorCtr="0">
              <a:noAutofit/>
            </a:bodyPr>
            <a:lstStyle/>
            <a:p>
              <a:pPr marL="171450" lvl="1" indent="-171450" defTabSz="800100">
                <a:lnSpc>
                  <a:spcPct val="90000"/>
                </a:lnSpc>
                <a:spcBef>
                  <a:spcPct val="0"/>
                </a:spcBef>
                <a:spcAft>
                  <a:spcPct val="15000"/>
                </a:spcAft>
                <a:buChar char="••"/>
              </a:pPr>
              <a:endParaRPr lang="en-IN" sz="1200" dirty="0">
                <a:solidFill>
                  <a:schemeClr val="tx1"/>
                </a:solidFill>
              </a:endParaRPr>
            </a:p>
            <a:p>
              <a:pPr marL="171450" lvl="1" indent="-171450" defTabSz="800100">
                <a:lnSpc>
                  <a:spcPct val="90000"/>
                </a:lnSpc>
                <a:spcBef>
                  <a:spcPct val="0"/>
                </a:spcBef>
                <a:spcAft>
                  <a:spcPct val="15000"/>
                </a:spcAft>
                <a:buChar char="••"/>
              </a:pPr>
              <a:r>
                <a:rPr lang="en-IN" sz="1200" dirty="0">
                  <a:solidFill>
                    <a:schemeClr val="tx1"/>
                  </a:solidFill>
                </a:rPr>
                <a:t>Provides a snapshot of # Parts available vs # Parts used</a:t>
              </a:r>
            </a:p>
            <a:p>
              <a:pPr marL="171450" lvl="1" indent="-171450" defTabSz="800100">
                <a:lnSpc>
                  <a:spcPct val="90000"/>
                </a:lnSpc>
                <a:spcBef>
                  <a:spcPct val="0"/>
                </a:spcBef>
                <a:spcAft>
                  <a:spcPct val="15000"/>
                </a:spcAft>
                <a:buChar char="••"/>
              </a:pPr>
              <a:r>
                <a:rPr lang="en-IN" sz="1200" dirty="0">
                  <a:solidFill>
                    <a:schemeClr val="tx1"/>
                  </a:solidFill>
                </a:rPr>
                <a:t>Tracking of Various Channels &amp; their efficiency</a:t>
              </a:r>
            </a:p>
            <a:p>
              <a:pPr marL="0" lvl="1" algn="l" defTabSz="800100">
                <a:lnSpc>
                  <a:spcPct val="90000"/>
                </a:lnSpc>
                <a:spcBef>
                  <a:spcPct val="0"/>
                </a:spcBef>
                <a:spcAft>
                  <a:spcPct val="15000"/>
                </a:spcAft>
              </a:pPr>
              <a:endParaRPr lang="en-IN" sz="1200" kern="1200" dirty="0">
                <a:solidFill>
                  <a:schemeClr val="tx1"/>
                </a:solidFill>
              </a:endParaRPr>
            </a:p>
          </p:txBody>
        </p:sp>
        <p:sp>
          <p:nvSpPr>
            <p:cNvPr id="21" name="Rectangle 20"/>
            <p:cNvSpPr/>
            <p:nvPr/>
          </p:nvSpPr>
          <p:spPr>
            <a:xfrm>
              <a:off x="5586929" y="6031000"/>
              <a:ext cx="1369285" cy="244682"/>
            </a:xfrm>
            <a:prstGeom prst="rect">
              <a:avLst/>
            </a:prstGeom>
          </p:spPr>
          <p:txBody>
            <a:bodyPr wrap="none">
              <a:spAutoFit/>
            </a:bodyPr>
            <a:lstStyle/>
            <a:p>
              <a:pPr lvl="0" algn="r" defTabSz="889000">
                <a:lnSpc>
                  <a:spcPct val="90000"/>
                </a:lnSpc>
                <a:spcBef>
                  <a:spcPct val="0"/>
                </a:spcBef>
                <a:spcAft>
                  <a:spcPct val="35000"/>
                </a:spcAft>
              </a:pPr>
              <a:r>
                <a:rPr lang="en-IN" sz="1100" b="1" dirty="0"/>
                <a:t>CYCLE TIME TRENDS</a:t>
              </a:r>
            </a:p>
          </p:txBody>
        </p:sp>
      </p:grpSp>
      <p:sp>
        <p:nvSpPr>
          <p:cNvPr id="22" name="Isosceles Triangle 21"/>
          <p:cNvSpPr/>
          <p:nvPr/>
        </p:nvSpPr>
        <p:spPr>
          <a:xfrm rot="5400000">
            <a:off x="5574021" y="2013535"/>
            <a:ext cx="2854398" cy="596839"/>
          </a:xfrm>
          <a:prstGeom prst="triangle">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Isosceles Triangle 22"/>
          <p:cNvSpPr/>
          <p:nvPr/>
        </p:nvSpPr>
        <p:spPr>
          <a:xfrm rot="5400000">
            <a:off x="2102956" y="2013535"/>
            <a:ext cx="2854398" cy="596839"/>
          </a:xfrm>
          <a:prstGeom prst="triangle">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4" name="Group 23"/>
          <p:cNvGrpSpPr/>
          <p:nvPr/>
        </p:nvGrpSpPr>
        <p:grpSpPr>
          <a:xfrm>
            <a:off x="368698" y="982803"/>
            <a:ext cx="2456296" cy="1038528"/>
            <a:chOff x="334434" y="3663841"/>
            <a:chExt cx="2456296" cy="1038528"/>
          </a:xfrm>
        </p:grpSpPr>
        <p:grpSp>
          <p:nvGrpSpPr>
            <p:cNvPr id="25" name="Group 24"/>
            <p:cNvGrpSpPr/>
            <p:nvPr/>
          </p:nvGrpSpPr>
          <p:grpSpPr>
            <a:xfrm>
              <a:off x="334434" y="3663841"/>
              <a:ext cx="2456296" cy="1038528"/>
              <a:chOff x="527495" y="3585038"/>
              <a:chExt cx="2456296" cy="1038528"/>
            </a:xfrm>
          </p:grpSpPr>
          <p:pic>
            <p:nvPicPr>
              <p:cNvPr id="27" name="Picture 14" descr="http://t0.gstatic.com/images?q=tbn:ANd9GcQ8vfKrgoBnLpw61IUVrp-UQupKAIjZnfy3EkFpSsm43uzQgTF_h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8653" y="3713899"/>
                <a:ext cx="825389" cy="35692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2" descr="http://www.agifors.org/symposium/2010/sponsors_files/gurobi.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6052" y="3685016"/>
                <a:ext cx="1438407" cy="36940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6" descr="http://i2.wp.com/www.r-statistics.com/wp-content/uploads/2013/05/R_logo-e1369060981211.png?fit=1024%2C102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041" y="4157665"/>
                <a:ext cx="491720" cy="373707"/>
              </a:xfrm>
              <a:prstGeom prst="rect">
                <a:avLst/>
              </a:prstGeom>
              <a:noFill/>
              <a:extLst>
                <a:ext uri="{909E8E84-426E-40DD-AFC4-6F175D3DCCD1}">
                  <a14:hiddenFill xmlns:a14="http://schemas.microsoft.com/office/drawing/2010/main">
                    <a:solidFill>
                      <a:srgbClr val="FFFFFF"/>
                    </a:solidFill>
                  </a14:hiddenFill>
                </a:ext>
              </a:extLst>
            </p:spPr>
          </p:pic>
          <p:sp>
            <p:nvSpPr>
              <p:cNvPr id="30" name="Rounded Rectangle 29"/>
              <p:cNvSpPr/>
              <p:nvPr/>
            </p:nvSpPr>
            <p:spPr bwMode="auto">
              <a:xfrm>
                <a:off x="527495" y="3585038"/>
                <a:ext cx="2456296" cy="1038528"/>
              </a:xfrm>
              <a:prstGeom prst="roundRect">
                <a:avLst/>
              </a:prstGeom>
              <a:noFill/>
              <a:ln w="12700">
                <a:solidFill>
                  <a:srgbClr val="4497F2"/>
                </a:solidFill>
                <a:prstDash val="dash"/>
                <a:round/>
                <a:headEnd/>
                <a:tailEnd/>
              </a:ln>
            </p:spPr>
            <p:txBody>
              <a:bodyPr rtlCol="0" anchor="ctr"/>
              <a:lstStyle/>
              <a:p>
                <a:pPr algn="ctr"/>
                <a:endParaRPr lang="en-US" dirty="0"/>
              </a:p>
            </p:txBody>
          </p:sp>
        </p:grpSp>
        <p:sp>
          <p:nvSpPr>
            <p:cNvPr id="26" name="Rectangle 25"/>
            <p:cNvSpPr/>
            <p:nvPr/>
          </p:nvSpPr>
          <p:spPr>
            <a:xfrm>
              <a:off x="1392570" y="4238268"/>
              <a:ext cx="1166153" cy="258532"/>
            </a:xfrm>
            <a:prstGeom prst="rect">
              <a:avLst/>
            </a:prstGeom>
          </p:spPr>
          <p:txBody>
            <a:bodyPr wrap="none">
              <a:spAutoFit/>
            </a:bodyPr>
            <a:lstStyle/>
            <a:p>
              <a:pPr lvl="0" algn="r" defTabSz="889000">
                <a:lnSpc>
                  <a:spcPct val="90000"/>
                </a:lnSpc>
                <a:spcBef>
                  <a:spcPct val="0"/>
                </a:spcBef>
                <a:spcAft>
                  <a:spcPct val="35000"/>
                </a:spcAft>
              </a:pPr>
              <a:r>
                <a:rPr lang="en-IN" sz="1200" b="1" dirty="0"/>
                <a:t>Statistical Tools</a:t>
              </a:r>
            </a:p>
          </p:txBody>
        </p:sp>
      </p:grpSp>
      <p:sp>
        <p:nvSpPr>
          <p:cNvPr id="31" name="TextBox 30"/>
          <p:cNvSpPr txBox="1"/>
          <p:nvPr/>
        </p:nvSpPr>
        <p:spPr>
          <a:xfrm>
            <a:off x="368698" y="2775188"/>
            <a:ext cx="2456296" cy="919401"/>
          </a:xfrm>
          <a:prstGeom prst="roundRect">
            <a:avLst/>
          </a:prstGeom>
          <a:solidFill>
            <a:srgbClr val="FFC000"/>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buFont typeface="Arial" panose="020B0604020202020204" pitchFamily="34" charset="0"/>
              <a:buChar char="•"/>
            </a:pPr>
            <a:r>
              <a:rPr lang="en-US" sz="1200" dirty="0"/>
              <a:t>Parts Cycle Time</a:t>
            </a:r>
          </a:p>
          <a:p>
            <a:pPr marL="171450" indent="-171450">
              <a:buFont typeface="Arial" panose="020B0604020202020204" pitchFamily="34" charset="0"/>
              <a:buChar char="•"/>
            </a:pPr>
            <a:r>
              <a:rPr lang="en-US" sz="1200" dirty="0"/>
              <a:t>Transit Time</a:t>
            </a:r>
          </a:p>
          <a:p>
            <a:pPr marL="171450" indent="-171450">
              <a:buFont typeface="Arial" panose="020B0604020202020204" pitchFamily="34" charset="0"/>
              <a:buChar char="•"/>
            </a:pPr>
            <a:r>
              <a:rPr lang="en-US" sz="1200" dirty="0"/>
              <a:t>Parts Availability Usage</a:t>
            </a:r>
          </a:p>
          <a:p>
            <a:pPr marL="171450" indent="-171450">
              <a:buFont typeface="Arial" panose="020B0604020202020204" pitchFamily="34" charset="0"/>
              <a:buChar char="•"/>
            </a:pPr>
            <a:r>
              <a:rPr lang="en-US" sz="1200" dirty="0"/>
              <a:t>Transit Time</a:t>
            </a:r>
          </a:p>
        </p:txBody>
      </p:sp>
      <p:sp>
        <p:nvSpPr>
          <p:cNvPr id="32" name="Rectangle 31"/>
          <p:cNvSpPr/>
          <p:nvPr/>
        </p:nvSpPr>
        <p:spPr>
          <a:xfrm>
            <a:off x="881586" y="2463962"/>
            <a:ext cx="1430521" cy="258532"/>
          </a:xfrm>
          <a:prstGeom prst="rect">
            <a:avLst/>
          </a:prstGeom>
        </p:spPr>
        <p:txBody>
          <a:bodyPr wrap="none">
            <a:spAutoFit/>
          </a:bodyPr>
          <a:lstStyle/>
          <a:p>
            <a:pPr lvl="0" algn="r" defTabSz="889000">
              <a:lnSpc>
                <a:spcPct val="90000"/>
              </a:lnSpc>
              <a:spcBef>
                <a:spcPct val="0"/>
              </a:spcBef>
              <a:spcAft>
                <a:spcPct val="35000"/>
              </a:spcAft>
            </a:pPr>
            <a:r>
              <a:rPr lang="en-IN" sz="1200" b="1" dirty="0"/>
              <a:t>Input data and KPIs</a:t>
            </a:r>
          </a:p>
        </p:txBody>
      </p:sp>
      <p:sp>
        <p:nvSpPr>
          <p:cNvPr id="33" name="Title 1"/>
          <p:cNvSpPr txBox="1">
            <a:spLocks/>
          </p:cNvSpPr>
          <p:nvPr/>
        </p:nvSpPr>
        <p:spPr bwMode="gray">
          <a:xfrm>
            <a:off x="189772" y="-23769"/>
            <a:ext cx="11544216" cy="836004"/>
          </a:xfrm>
          <a:prstGeom prst="rect">
            <a:avLst/>
          </a:prstGeom>
        </p:spPr>
        <p:txBody>
          <a:bodyPr vert="horz" lIns="0" tIns="0" rIns="0" bIns="0" rtlCol="0" anchor="ctr">
            <a:normAutofit/>
          </a:bodyPr>
          <a:lstStyle>
            <a:lvl1pPr algn="l" defTabSz="914377" rtl="0" eaLnBrk="1" latinLnBrk="0" hangingPunct="1">
              <a:spcBef>
                <a:spcPct val="0"/>
              </a:spcBef>
              <a:buNone/>
              <a:defRPr sz="3000" b="1" kern="1200">
                <a:solidFill>
                  <a:schemeClr val="tx1"/>
                </a:solidFill>
                <a:latin typeface="+mj-lt"/>
                <a:ea typeface="+mj-ea"/>
                <a:cs typeface="+mj-cs"/>
              </a:defRPr>
            </a:lvl1pPr>
          </a:lstStyle>
          <a:p>
            <a:r>
              <a:rPr lang="en-IN" sz="2800" spc="-98" dirty="0">
                <a:ln w="3175">
                  <a:noFill/>
                </a:ln>
                <a:solidFill>
                  <a:srgbClr val="0051A2"/>
                </a:solidFill>
                <a:latin typeface="+mn-lt"/>
                <a:ea typeface="+mn-ea"/>
                <a:cs typeface="Segoe UI" pitchFamily="34" charset="0"/>
              </a:rPr>
              <a:t>Enhancement of Parts Supply Chain for Services for a US based Retail Major</a:t>
            </a:r>
          </a:p>
        </p:txBody>
      </p:sp>
      <p:sp>
        <p:nvSpPr>
          <p:cNvPr id="34" name="Round Same Side Corner Rectangle 33"/>
          <p:cNvSpPr/>
          <p:nvPr/>
        </p:nvSpPr>
        <p:spPr>
          <a:xfrm flipV="1">
            <a:off x="4121939" y="4333491"/>
            <a:ext cx="4026979" cy="2256119"/>
          </a:xfrm>
          <a:prstGeom prst="round2SameRect">
            <a:avLst>
              <a:gd name="adj1" fmla="val 9630"/>
              <a:gd name="adj2" fmla="val 0"/>
            </a:avLst>
          </a:prstGeom>
          <a:noFill/>
          <a:ln w="25400" cap="flat" cmpd="sng" algn="ctr">
            <a:solidFill>
              <a:srgbClr val="FEA50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rgbClr val="FFFFFF"/>
              </a:solidFill>
              <a:effectLst/>
              <a:uLnTx/>
              <a:uFillTx/>
            </a:endParaRPr>
          </a:p>
        </p:txBody>
      </p:sp>
      <p:sp>
        <p:nvSpPr>
          <p:cNvPr id="35" name="Round Same Side Corner Rectangle 34"/>
          <p:cNvSpPr/>
          <p:nvPr/>
        </p:nvSpPr>
        <p:spPr>
          <a:xfrm flipV="1">
            <a:off x="514671" y="4319426"/>
            <a:ext cx="3454204" cy="2270185"/>
          </a:xfrm>
          <a:prstGeom prst="round2SameRect">
            <a:avLst>
              <a:gd name="adj1" fmla="val 11998"/>
              <a:gd name="adj2" fmla="val 0"/>
            </a:avLst>
          </a:prstGeom>
          <a:noFill/>
          <a:ln w="25400" cap="flat" cmpd="sng" algn="ctr">
            <a:solidFill>
              <a:srgbClr val="FEA50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rgbClr val="FFFFFF"/>
              </a:solidFill>
              <a:effectLst/>
              <a:uLnTx/>
              <a:uFillTx/>
            </a:endParaRPr>
          </a:p>
        </p:txBody>
      </p:sp>
      <p:sp>
        <p:nvSpPr>
          <p:cNvPr id="36" name="Rectangle 35"/>
          <p:cNvSpPr/>
          <p:nvPr/>
        </p:nvSpPr>
        <p:spPr>
          <a:xfrm>
            <a:off x="4129936" y="4015775"/>
            <a:ext cx="4043877" cy="302896"/>
          </a:xfrm>
          <a:prstGeom prst="rect">
            <a:avLst/>
          </a:prstGeom>
          <a:solidFill>
            <a:srgbClr val="FFFFFF">
              <a:lumMod val="50000"/>
            </a:srgbClr>
          </a:soli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rPr>
              <a:t>LatentView’s Solution</a:t>
            </a:r>
          </a:p>
        </p:txBody>
      </p:sp>
      <p:sp>
        <p:nvSpPr>
          <p:cNvPr id="37" name="Rectangle 36"/>
          <p:cNvSpPr/>
          <p:nvPr/>
        </p:nvSpPr>
        <p:spPr>
          <a:xfrm>
            <a:off x="501672" y="4024721"/>
            <a:ext cx="3467201" cy="261730"/>
          </a:xfrm>
          <a:prstGeom prst="rect">
            <a:avLst/>
          </a:prstGeom>
          <a:solidFill>
            <a:srgbClr val="FFFFFF">
              <a:lumMod val="50000"/>
            </a:srgbClr>
          </a:soli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rPr>
              <a:t>Business Objective</a:t>
            </a:r>
          </a:p>
        </p:txBody>
      </p:sp>
      <p:sp>
        <p:nvSpPr>
          <p:cNvPr id="38" name="Round Same Side Corner Rectangle 37"/>
          <p:cNvSpPr/>
          <p:nvPr/>
        </p:nvSpPr>
        <p:spPr>
          <a:xfrm flipV="1">
            <a:off x="8400083" y="4336862"/>
            <a:ext cx="3431730" cy="2252750"/>
          </a:xfrm>
          <a:prstGeom prst="round2SameRect">
            <a:avLst>
              <a:gd name="adj1" fmla="val 7867"/>
              <a:gd name="adj2" fmla="val 0"/>
            </a:avLst>
          </a:prstGeom>
          <a:noFill/>
          <a:ln w="25400" cap="flat" cmpd="sng" algn="ctr">
            <a:solidFill>
              <a:srgbClr val="62CA9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rgbClr val="FFFFFF"/>
              </a:solidFill>
              <a:effectLst/>
              <a:uLnTx/>
              <a:uFillTx/>
            </a:endParaRPr>
          </a:p>
        </p:txBody>
      </p:sp>
      <p:sp>
        <p:nvSpPr>
          <p:cNvPr id="39" name="Rectangle 38"/>
          <p:cNvSpPr/>
          <p:nvPr/>
        </p:nvSpPr>
        <p:spPr>
          <a:xfrm>
            <a:off x="8447949" y="4404797"/>
            <a:ext cx="3332015" cy="2046714"/>
          </a:xfrm>
          <a:prstGeom prst="rect">
            <a:avLst/>
          </a:prstGeom>
        </p:spPr>
        <p:txBody>
          <a:bodyPr wrap="square">
            <a:spAutoFit/>
          </a:bodyPr>
          <a:lstStyle/>
          <a:p>
            <a:pPr lvl="0" indent="-171450" fontAlgn="base">
              <a:spcBef>
                <a:spcPts val="600"/>
              </a:spcBef>
              <a:spcAft>
                <a:spcPct val="0"/>
              </a:spcAft>
              <a:buClr>
                <a:srgbClr val="0061B2"/>
              </a:buClr>
              <a:buFont typeface="Wingdings" pitchFamily="2" charset="2"/>
              <a:buChar char="§"/>
              <a:defRPr/>
            </a:pPr>
            <a:r>
              <a:rPr lang="en-IN" sz="1400" kern="0" dirty="0">
                <a:solidFill>
                  <a:srgbClr val="000000"/>
                </a:solidFill>
              </a:rPr>
              <a:t>Track the end to end supply chain</a:t>
            </a:r>
          </a:p>
          <a:p>
            <a:pPr lvl="0" indent="-171450" fontAlgn="base">
              <a:spcBef>
                <a:spcPts val="600"/>
              </a:spcBef>
              <a:spcAft>
                <a:spcPct val="0"/>
              </a:spcAft>
              <a:buClr>
                <a:srgbClr val="0061B2"/>
              </a:buClr>
              <a:buFont typeface="Wingdings" pitchFamily="2" charset="2"/>
              <a:buChar char="§"/>
              <a:defRPr/>
            </a:pPr>
            <a:r>
              <a:rPr lang="en-IN" sz="1400" kern="0" dirty="0">
                <a:solidFill>
                  <a:srgbClr val="000000"/>
                </a:solidFill>
              </a:rPr>
              <a:t>Easy to identify the pain points and implement fixes</a:t>
            </a:r>
          </a:p>
          <a:p>
            <a:pPr lvl="0" indent="-171450" fontAlgn="base">
              <a:spcBef>
                <a:spcPts val="600"/>
              </a:spcBef>
              <a:spcAft>
                <a:spcPct val="0"/>
              </a:spcAft>
              <a:buClr>
                <a:srgbClr val="0061B2"/>
              </a:buClr>
              <a:buFont typeface="Wingdings" pitchFamily="2" charset="2"/>
              <a:buChar char="§"/>
              <a:defRPr/>
            </a:pPr>
            <a:r>
              <a:rPr lang="en-IN" sz="1400" kern="0" dirty="0">
                <a:solidFill>
                  <a:srgbClr val="000000"/>
                </a:solidFill>
              </a:rPr>
              <a:t>Focus on the geographies with great market potential that need special attention</a:t>
            </a:r>
          </a:p>
          <a:p>
            <a:pPr lvl="0" indent="-171450" fontAlgn="base">
              <a:spcBef>
                <a:spcPts val="600"/>
              </a:spcBef>
              <a:spcAft>
                <a:spcPct val="0"/>
              </a:spcAft>
              <a:buClr>
                <a:srgbClr val="0061B2"/>
              </a:buClr>
              <a:buFont typeface="Wingdings" pitchFamily="2" charset="2"/>
              <a:buChar char="§"/>
              <a:defRPr/>
            </a:pPr>
            <a:r>
              <a:rPr lang="en-IN" sz="1400" kern="0" dirty="0">
                <a:solidFill>
                  <a:srgbClr val="000000"/>
                </a:solidFill>
              </a:rPr>
              <a:t>Quicker deliveries resulted in minimizing inventory storage requirements</a:t>
            </a:r>
          </a:p>
        </p:txBody>
      </p:sp>
      <p:sp>
        <p:nvSpPr>
          <p:cNvPr id="40" name="Rectangle 39"/>
          <p:cNvSpPr/>
          <p:nvPr/>
        </p:nvSpPr>
        <p:spPr>
          <a:xfrm>
            <a:off x="8407608" y="4024721"/>
            <a:ext cx="3419121" cy="297319"/>
          </a:xfrm>
          <a:prstGeom prst="rect">
            <a:avLst/>
          </a:prstGeom>
          <a:solidFill>
            <a:srgbClr val="FFFFFF">
              <a:lumMod val="50000"/>
            </a:srgbClr>
          </a:soli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rPr>
              <a:t>Business Benefits</a:t>
            </a:r>
          </a:p>
        </p:txBody>
      </p:sp>
      <p:sp>
        <p:nvSpPr>
          <p:cNvPr id="41" name="Rectangle 40"/>
          <p:cNvSpPr/>
          <p:nvPr/>
        </p:nvSpPr>
        <p:spPr>
          <a:xfrm>
            <a:off x="544273" y="4363442"/>
            <a:ext cx="3447524" cy="1969770"/>
          </a:xfrm>
          <a:prstGeom prst="rect">
            <a:avLst/>
          </a:prstGeom>
        </p:spPr>
        <p:txBody>
          <a:bodyPr wrap="square">
            <a:spAutoFit/>
          </a:bodyPr>
          <a:lstStyle/>
          <a:p>
            <a:pPr lvl="0" fontAlgn="base">
              <a:spcBef>
                <a:spcPts val="600"/>
              </a:spcBef>
              <a:spcAft>
                <a:spcPct val="0"/>
              </a:spcAft>
              <a:buClr>
                <a:srgbClr val="0061B2"/>
              </a:buClr>
              <a:buFont typeface="Wingdings" pitchFamily="2" charset="2"/>
              <a:buChar char="§"/>
              <a:defRPr/>
            </a:pPr>
            <a:r>
              <a:rPr lang="en-IN" sz="1400" kern="0" dirty="0">
                <a:solidFill>
                  <a:srgbClr val="000000"/>
                </a:solidFill>
              </a:rPr>
              <a:t> Client is one of the largest retail companies and has both online and physical stores.</a:t>
            </a:r>
          </a:p>
          <a:p>
            <a:pPr lvl="0" fontAlgn="base">
              <a:spcBef>
                <a:spcPts val="600"/>
              </a:spcBef>
              <a:spcAft>
                <a:spcPct val="0"/>
              </a:spcAft>
              <a:buClr>
                <a:srgbClr val="0061B2"/>
              </a:buClr>
              <a:buFont typeface="Wingdings" pitchFamily="2" charset="2"/>
              <a:buChar char="§"/>
              <a:defRPr/>
            </a:pPr>
            <a:r>
              <a:rPr lang="en-IN" sz="1400" kern="0" dirty="0">
                <a:solidFill>
                  <a:srgbClr val="000000"/>
                </a:solidFill>
              </a:rPr>
              <a:t> Based on Customer Service Orders, the client provides its repair services through technicians, at customer’s location</a:t>
            </a:r>
          </a:p>
          <a:p>
            <a:pPr lvl="0" fontAlgn="base">
              <a:spcBef>
                <a:spcPts val="600"/>
              </a:spcBef>
              <a:spcAft>
                <a:spcPct val="0"/>
              </a:spcAft>
              <a:buClr>
                <a:srgbClr val="0061B2"/>
              </a:buClr>
              <a:buFont typeface="Wingdings" pitchFamily="2" charset="2"/>
              <a:buChar char="§"/>
              <a:defRPr/>
            </a:pPr>
            <a:r>
              <a:rPr lang="en-IN" sz="1400" kern="0" dirty="0">
                <a:solidFill>
                  <a:srgbClr val="000000"/>
                </a:solidFill>
              </a:rPr>
              <a:t> The client wants to complete 95% of Customer Service Orders in 5 days and this requires enhancing the supply chain</a:t>
            </a:r>
          </a:p>
        </p:txBody>
      </p:sp>
      <p:sp>
        <p:nvSpPr>
          <p:cNvPr id="42" name="Rectangle 41"/>
          <p:cNvSpPr/>
          <p:nvPr/>
        </p:nvSpPr>
        <p:spPr>
          <a:xfrm>
            <a:off x="4219088" y="4417230"/>
            <a:ext cx="4046525" cy="1754326"/>
          </a:xfrm>
          <a:prstGeom prst="rect">
            <a:avLst/>
          </a:prstGeom>
        </p:spPr>
        <p:txBody>
          <a:bodyPr wrap="square">
            <a:spAutoFit/>
          </a:bodyPr>
          <a:lstStyle/>
          <a:p>
            <a:pPr lvl="0" indent="-171450" fontAlgn="base">
              <a:spcBef>
                <a:spcPts val="600"/>
              </a:spcBef>
              <a:spcAft>
                <a:spcPct val="0"/>
              </a:spcAft>
              <a:buClr>
                <a:srgbClr val="0061B2"/>
              </a:buClr>
              <a:buFont typeface="Wingdings" pitchFamily="2" charset="2"/>
              <a:buChar char="§"/>
              <a:defRPr/>
            </a:pPr>
            <a:r>
              <a:rPr lang="en-IN" sz="1400" kern="0" dirty="0">
                <a:solidFill>
                  <a:srgbClr val="000000"/>
                </a:solidFill>
              </a:rPr>
              <a:t>Break down the entire supply chain into segments and understand the flow</a:t>
            </a:r>
          </a:p>
          <a:p>
            <a:pPr lvl="0" indent="-171450" fontAlgn="base">
              <a:spcBef>
                <a:spcPts val="600"/>
              </a:spcBef>
              <a:spcAft>
                <a:spcPct val="0"/>
              </a:spcAft>
              <a:buClr>
                <a:srgbClr val="0061B2"/>
              </a:buClr>
              <a:buFont typeface="Wingdings" pitchFamily="2" charset="2"/>
              <a:buChar char="§"/>
              <a:defRPr/>
            </a:pPr>
            <a:r>
              <a:rPr lang="en-IN" sz="1400" kern="0" dirty="0">
                <a:solidFill>
                  <a:srgbClr val="000000"/>
                </a:solidFill>
              </a:rPr>
              <a:t>Deep dive into the delivery mechanism and </a:t>
            </a:r>
            <a:r>
              <a:rPr lang="en-US" sz="1400" kern="0" dirty="0">
                <a:solidFill>
                  <a:srgbClr val="000000"/>
                </a:solidFill>
              </a:rPr>
              <a:t>analyze</a:t>
            </a:r>
            <a:r>
              <a:rPr lang="en-IN" sz="1400" kern="0" dirty="0">
                <a:solidFill>
                  <a:srgbClr val="000000"/>
                </a:solidFill>
              </a:rPr>
              <a:t> the various dimensions</a:t>
            </a:r>
          </a:p>
          <a:p>
            <a:pPr lvl="0" indent="-171450" fontAlgn="base">
              <a:spcBef>
                <a:spcPts val="600"/>
              </a:spcBef>
              <a:spcAft>
                <a:spcPct val="0"/>
              </a:spcAft>
              <a:buClr>
                <a:srgbClr val="0061B2"/>
              </a:buClr>
              <a:buFont typeface="Wingdings" pitchFamily="2" charset="2"/>
              <a:buChar char="§"/>
              <a:defRPr/>
            </a:pPr>
            <a:r>
              <a:rPr lang="en-IN" sz="1400" kern="0" dirty="0">
                <a:solidFill>
                  <a:srgbClr val="000000"/>
                </a:solidFill>
              </a:rPr>
              <a:t>Produce detailed KPIs with respect to geography, product category, revenue etc. so that the insights can be implemented readily</a:t>
            </a:r>
          </a:p>
        </p:txBody>
      </p:sp>
    </p:spTree>
    <p:extLst>
      <p:ext uri="{BB962C8B-B14F-4D97-AF65-F5344CB8AC3E}">
        <p14:creationId xmlns:p14="http://schemas.microsoft.com/office/powerpoint/2010/main" val="409566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bwMode="auto">
          <a:xfrm>
            <a:off x="6133583" y="758447"/>
            <a:ext cx="5432612" cy="3356353"/>
          </a:xfrm>
          <a:prstGeom prst="rect">
            <a:avLst/>
          </a:prstGeom>
          <a:ln w="6350">
            <a:prstDash val="dash"/>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 name="Rectangle 1"/>
          <p:cNvSpPr/>
          <p:nvPr/>
        </p:nvSpPr>
        <p:spPr bwMode="auto">
          <a:xfrm>
            <a:off x="443753" y="758447"/>
            <a:ext cx="5432612" cy="3356353"/>
          </a:xfrm>
          <a:prstGeom prst="rect">
            <a:avLst/>
          </a:prstGeom>
          <a:ln w="6350">
            <a:prstDash val="dash"/>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aphicFrame>
        <p:nvGraphicFramePr>
          <p:cNvPr id="11" name="Table 10"/>
          <p:cNvGraphicFramePr>
            <a:graphicFrameLocks noGrp="1"/>
          </p:cNvGraphicFramePr>
          <p:nvPr>
            <p:extLst/>
          </p:nvPr>
        </p:nvGraphicFramePr>
        <p:xfrm>
          <a:off x="7558129" y="2974945"/>
          <a:ext cx="1964701" cy="984116"/>
        </p:xfrm>
        <a:graphic>
          <a:graphicData uri="http://schemas.openxmlformats.org/drawingml/2006/table">
            <a:tbl>
              <a:tblPr firstRow="1" bandRow="1">
                <a:tableStyleId>{3B4B98B0-60AC-42C2-AFA5-B58CD77FA1E5}</a:tableStyleId>
              </a:tblPr>
              <a:tblGrid>
                <a:gridCol w="271333">
                  <a:extLst>
                    <a:ext uri="{9D8B030D-6E8A-4147-A177-3AD203B41FA5}">
                      <a16:colId xmlns:a16="http://schemas.microsoft.com/office/drawing/2014/main" val="20000"/>
                    </a:ext>
                  </a:extLst>
                </a:gridCol>
                <a:gridCol w="1693368">
                  <a:extLst>
                    <a:ext uri="{9D8B030D-6E8A-4147-A177-3AD203B41FA5}">
                      <a16:colId xmlns:a16="http://schemas.microsoft.com/office/drawing/2014/main" val="20001"/>
                    </a:ext>
                  </a:extLst>
                </a:gridCol>
              </a:tblGrid>
              <a:tr h="271325">
                <a:tc>
                  <a:txBody>
                    <a:bodyPr/>
                    <a:lstStyle/>
                    <a:p>
                      <a:endParaRPr lang="en-IN" sz="1400" b="0" dirty="0"/>
                    </a:p>
                  </a:txBody>
                  <a:tcPr/>
                </a:tc>
                <a:tc>
                  <a:txBody>
                    <a:bodyPr/>
                    <a:lstStyle/>
                    <a:p>
                      <a:r>
                        <a:rPr lang="en-IN" sz="1100" b="0" dirty="0"/>
                        <a:t>Market Value (Lagged)</a:t>
                      </a:r>
                    </a:p>
                  </a:txBody>
                  <a:tcPr/>
                </a:tc>
                <a:extLst>
                  <a:ext uri="{0D108BD9-81ED-4DB2-BD59-A6C34878D82A}">
                    <a16:rowId xmlns:a16="http://schemas.microsoft.com/office/drawing/2014/main" val="10000"/>
                  </a:ext>
                </a:extLst>
              </a:tr>
              <a:tr h="374516">
                <a:tc>
                  <a:txBody>
                    <a:bodyPr/>
                    <a:lstStyle/>
                    <a:p>
                      <a:endParaRPr lang="en-IN" sz="1400" b="0" dirty="0"/>
                    </a:p>
                  </a:txBody>
                  <a:tcPr/>
                </a:tc>
                <a:tc>
                  <a:txBody>
                    <a:bodyPr/>
                    <a:lstStyle/>
                    <a:p>
                      <a:r>
                        <a:rPr lang="en-IN" sz="1100" b="0" dirty="0"/>
                        <a:t>Media Market Promotions</a:t>
                      </a:r>
                    </a:p>
                  </a:txBody>
                  <a:tcPr/>
                </a:tc>
                <a:extLst>
                  <a:ext uri="{0D108BD9-81ED-4DB2-BD59-A6C34878D82A}">
                    <a16:rowId xmlns:a16="http://schemas.microsoft.com/office/drawing/2014/main" val="10001"/>
                  </a:ext>
                </a:extLst>
              </a:tr>
              <a:tr h="267511">
                <a:tc>
                  <a:txBody>
                    <a:bodyPr/>
                    <a:lstStyle/>
                    <a:p>
                      <a:endParaRPr lang="en-IN" sz="1400" b="0" dirty="0"/>
                    </a:p>
                  </a:txBody>
                  <a:tcPr/>
                </a:tc>
                <a:tc>
                  <a:txBody>
                    <a:bodyPr/>
                    <a:lstStyle/>
                    <a:p>
                      <a:r>
                        <a:rPr lang="en-IN" sz="1100" b="0" dirty="0"/>
                        <a:t>GDP growth</a:t>
                      </a:r>
                    </a:p>
                  </a:txBody>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nvPr>
        </p:nvGraphicFramePr>
        <p:xfrm>
          <a:off x="9659230" y="2971572"/>
          <a:ext cx="1651617" cy="941007"/>
        </p:xfrm>
        <a:graphic>
          <a:graphicData uri="http://schemas.openxmlformats.org/drawingml/2006/table">
            <a:tbl>
              <a:tblPr firstRow="1" bandRow="1">
                <a:tableStyleId>{3B4B98B0-60AC-42C2-AFA5-B58CD77FA1E5}</a:tableStyleId>
              </a:tblPr>
              <a:tblGrid>
                <a:gridCol w="270560">
                  <a:extLst>
                    <a:ext uri="{9D8B030D-6E8A-4147-A177-3AD203B41FA5}">
                      <a16:colId xmlns:a16="http://schemas.microsoft.com/office/drawing/2014/main" val="20000"/>
                    </a:ext>
                  </a:extLst>
                </a:gridCol>
                <a:gridCol w="1381057">
                  <a:extLst>
                    <a:ext uri="{9D8B030D-6E8A-4147-A177-3AD203B41FA5}">
                      <a16:colId xmlns:a16="http://schemas.microsoft.com/office/drawing/2014/main" val="20001"/>
                    </a:ext>
                  </a:extLst>
                </a:gridCol>
              </a:tblGrid>
              <a:tr h="236719">
                <a:tc>
                  <a:txBody>
                    <a:bodyPr/>
                    <a:lstStyle/>
                    <a:p>
                      <a:endParaRPr lang="en-IN" sz="1400" b="0" dirty="0"/>
                    </a:p>
                  </a:txBody>
                  <a:tcPr/>
                </a:tc>
                <a:tc>
                  <a:txBody>
                    <a:bodyPr/>
                    <a:lstStyle/>
                    <a:p>
                      <a:r>
                        <a:rPr lang="en-IN" sz="1100" b="0" dirty="0"/>
                        <a:t>Current GDP</a:t>
                      </a:r>
                    </a:p>
                  </a:txBody>
                  <a:tcPr/>
                </a:tc>
                <a:extLst>
                  <a:ext uri="{0D108BD9-81ED-4DB2-BD59-A6C34878D82A}">
                    <a16:rowId xmlns:a16="http://schemas.microsoft.com/office/drawing/2014/main" val="10000"/>
                  </a:ext>
                </a:extLst>
              </a:tr>
              <a:tr h="236719">
                <a:tc>
                  <a:txBody>
                    <a:bodyPr/>
                    <a:lstStyle/>
                    <a:p>
                      <a:endParaRPr lang="en-IN" sz="1400" b="0" dirty="0"/>
                    </a:p>
                  </a:txBody>
                  <a:tcPr/>
                </a:tc>
                <a:tc>
                  <a:txBody>
                    <a:bodyPr/>
                    <a:lstStyle/>
                    <a:p>
                      <a:r>
                        <a:rPr lang="en-IN" sz="1100" b="0" dirty="0"/>
                        <a:t>World Cup </a:t>
                      </a:r>
                    </a:p>
                  </a:txBody>
                  <a:tcPr/>
                </a:tc>
                <a:extLst>
                  <a:ext uri="{0D108BD9-81ED-4DB2-BD59-A6C34878D82A}">
                    <a16:rowId xmlns:a16="http://schemas.microsoft.com/office/drawing/2014/main" val="10001"/>
                  </a:ext>
                </a:extLst>
              </a:tr>
              <a:tr h="331407">
                <a:tc>
                  <a:txBody>
                    <a:bodyPr/>
                    <a:lstStyle/>
                    <a:p>
                      <a:endParaRPr lang="en-IN" sz="1400" b="0" dirty="0"/>
                    </a:p>
                  </a:txBody>
                  <a:tcPr/>
                </a:tc>
                <a:tc>
                  <a:txBody>
                    <a:bodyPr/>
                    <a:lstStyle/>
                    <a:p>
                      <a:r>
                        <a:rPr lang="en-IN" sz="1100" b="0" dirty="0"/>
                        <a:t>Unemployment Rate</a:t>
                      </a:r>
                    </a:p>
                  </a:txBody>
                  <a:tcPr/>
                </a:tc>
                <a:extLst>
                  <a:ext uri="{0D108BD9-81ED-4DB2-BD59-A6C34878D82A}">
                    <a16:rowId xmlns:a16="http://schemas.microsoft.com/office/drawing/2014/main" val="10002"/>
                  </a:ext>
                </a:extLst>
              </a:tr>
            </a:tbl>
          </a:graphicData>
        </a:graphic>
      </p:graphicFrame>
      <p:sp>
        <p:nvSpPr>
          <p:cNvPr id="13" name="Down Arrow 12"/>
          <p:cNvSpPr/>
          <p:nvPr/>
        </p:nvSpPr>
        <p:spPr bwMode="auto">
          <a:xfrm>
            <a:off x="9782089" y="3665446"/>
            <a:ext cx="147600" cy="147796"/>
          </a:xfrm>
          <a:prstGeom prst="downArrow">
            <a:avLst/>
          </a:prstGeom>
          <a:solidFill>
            <a:srgbClr val="FF0000"/>
          </a:solidFill>
          <a:ln w="12700">
            <a:solidFill>
              <a:srgbClr val="FF0000"/>
            </a:solidFill>
            <a:round/>
            <a:headEnd/>
            <a:tailEnd/>
          </a:ln>
        </p:spPr>
        <p:txBody>
          <a:bodyPr rtlCol="0" anchor="ctr"/>
          <a:lstStyle/>
          <a:p>
            <a:pPr algn="ctr"/>
            <a:endParaRPr lang="en-IN" dirty="0"/>
          </a:p>
        </p:txBody>
      </p:sp>
      <p:sp>
        <p:nvSpPr>
          <p:cNvPr id="14" name="Up Arrow 13"/>
          <p:cNvSpPr/>
          <p:nvPr/>
        </p:nvSpPr>
        <p:spPr bwMode="auto">
          <a:xfrm>
            <a:off x="9782089" y="3344908"/>
            <a:ext cx="147600" cy="147600"/>
          </a:xfrm>
          <a:prstGeom prst="upArrow">
            <a:avLst/>
          </a:prstGeom>
          <a:solidFill>
            <a:srgbClr val="92D050"/>
          </a:solidFill>
          <a:ln w="12700">
            <a:solidFill>
              <a:srgbClr val="92D050"/>
            </a:solidFill>
            <a:round/>
            <a:headEnd/>
            <a:tailEnd/>
          </a:ln>
        </p:spPr>
        <p:txBody>
          <a:bodyPr rtlCol="0" anchor="ctr"/>
          <a:lstStyle/>
          <a:p>
            <a:pPr algn="ctr"/>
            <a:endParaRPr lang="en-IN" dirty="0"/>
          </a:p>
        </p:txBody>
      </p:sp>
      <p:sp>
        <p:nvSpPr>
          <p:cNvPr id="15" name="Up Arrow 14"/>
          <p:cNvSpPr/>
          <p:nvPr/>
        </p:nvSpPr>
        <p:spPr bwMode="auto">
          <a:xfrm>
            <a:off x="9782089" y="3046397"/>
            <a:ext cx="147600" cy="147600"/>
          </a:xfrm>
          <a:prstGeom prst="upArrow">
            <a:avLst/>
          </a:prstGeom>
          <a:solidFill>
            <a:srgbClr val="92D050"/>
          </a:solidFill>
          <a:ln w="12700">
            <a:solidFill>
              <a:srgbClr val="92D050"/>
            </a:solidFill>
            <a:round/>
            <a:headEnd/>
            <a:tailEnd/>
          </a:ln>
        </p:spPr>
        <p:txBody>
          <a:bodyPr rtlCol="0" anchor="ctr"/>
          <a:lstStyle/>
          <a:p>
            <a:pPr algn="ctr"/>
            <a:endParaRPr lang="en-IN" dirty="0"/>
          </a:p>
        </p:txBody>
      </p:sp>
      <p:sp>
        <p:nvSpPr>
          <p:cNvPr id="16" name="Up Arrow 15"/>
          <p:cNvSpPr/>
          <p:nvPr/>
        </p:nvSpPr>
        <p:spPr bwMode="auto">
          <a:xfrm>
            <a:off x="7665945" y="3050691"/>
            <a:ext cx="147600" cy="147600"/>
          </a:xfrm>
          <a:prstGeom prst="upArrow">
            <a:avLst/>
          </a:prstGeom>
          <a:solidFill>
            <a:srgbClr val="92D050"/>
          </a:solidFill>
          <a:ln w="12700">
            <a:solidFill>
              <a:srgbClr val="92D050"/>
            </a:solidFill>
            <a:round/>
            <a:headEnd/>
            <a:tailEnd/>
          </a:ln>
        </p:spPr>
        <p:txBody>
          <a:bodyPr rtlCol="0" anchor="ctr"/>
          <a:lstStyle/>
          <a:p>
            <a:pPr algn="ctr"/>
            <a:endParaRPr lang="en-IN" dirty="0"/>
          </a:p>
        </p:txBody>
      </p:sp>
      <p:sp>
        <p:nvSpPr>
          <p:cNvPr id="17" name="Up Arrow 16"/>
          <p:cNvSpPr/>
          <p:nvPr/>
        </p:nvSpPr>
        <p:spPr bwMode="auto">
          <a:xfrm>
            <a:off x="7665525" y="3378952"/>
            <a:ext cx="147600" cy="147600"/>
          </a:xfrm>
          <a:prstGeom prst="upArrow">
            <a:avLst/>
          </a:prstGeom>
          <a:solidFill>
            <a:srgbClr val="92D050"/>
          </a:solidFill>
          <a:ln w="12700">
            <a:solidFill>
              <a:srgbClr val="92D050"/>
            </a:solidFill>
            <a:round/>
            <a:headEnd/>
            <a:tailEnd/>
          </a:ln>
        </p:spPr>
        <p:txBody>
          <a:bodyPr rtlCol="0" anchor="ctr"/>
          <a:lstStyle/>
          <a:p>
            <a:pPr algn="ctr"/>
            <a:endParaRPr lang="en-IN" dirty="0"/>
          </a:p>
        </p:txBody>
      </p:sp>
      <p:sp>
        <p:nvSpPr>
          <p:cNvPr id="18" name="Up Arrow 17"/>
          <p:cNvSpPr/>
          <p:nvPr/>
        </p:nvSpPr>
        <p:spPr bwMode="auto">
          <a:xfrm>
            <a:off x="7665525" y="3697552"/>
            <a:ext cx="147600" cy="147600"/>
          </a:xfrm>
          <a:prstGeom prst="upArrow">
            <a:avLst/>
          </a:prstGeom>
          <a:solidFill>
            <a:srgbClr val="92D050"/>
          </a:solidFill>
          <a:ln w="12700">
            <a:solidFill>
              <a:srgbClr val="92D050"/>
            </a:solidFill>
            <a:round/>
            <a:headEnd/>
            <a:tailEnd/>
          </a:ln>
        </p:spPr>
        <p:txBody>
          <a:bodyPr rtlCol="0" anchor="ctr"/>
          <a:lstStyle/>
          <a:p>
            <a:pPr algn="ctr"/>
            <a:endParaRPr lang="en-IN" dirty="0"/>
          </a:p>
        </p:txBody>
      </p:sp>
      <p:sp>
        <p:nvSpPr>
          <p:cNvPr id="21" name="Freeform 20"/>
          <p:cNvSpPr/>
          <p:nvPr/>
        </p:nvSpPr>
        <p:spPr>
          <a:xfrm>
            <a:off x="6338475" y="1866196"/>
            <a:ext cx="1118548" cy="2113425"/>
          </a:xfrm>
          <a:custGeom>
            <a:avLst/>
            <a:gdLst>
              <a:gd name="connsiteX0" fmla="*/ 0 w 1122868"/>
              <a:gd name="connsiteY0" fmla="*/ 112287 h 1322574"/>
              <a:gd name="connsiteX1" fmla="*/ 112287 w 1122868"/>
              <a:gd name="connsiteY1" fmla="*/ 0 h 1322574"/>
              <a:gd name="connsiteX2" fmla="*/ 1010581 w 1122868"/>
              <a:gd name="connsiteY2" fmla="*/ 0 h 1322574"/>
              <a:gd name="connsiteX3" fmla="*/ 1122868 w 1122868"/>
              <a:gd name="connsiteY3" fmla="*/ 112287 h 1322574"/>
              <a:gd name="connsiteX4" fmla="*/ 1122868 w 1122868"/>
              <a:gd name="connsiteY4" fmla="*/ 1210287 h 1322574"/>
              <a:gd name="connsiteX5" fmla="*/ 1010581 w 1122868"/>
              <a:gd name="connsiteY5" fmla="*/ 1322574 h 1322574"/>
              <a:gd name="connsiteX6" fmla="*/ 112287 w 1122868"/>
              <a:gd name="connsiteY6" fmla="*/ 1322574 h 1322574"/>
              <a:gd name="connsiteX7" fmla="*/ 0 w 1122868"/>
              <a:gd name="connsiteY7" fmla="*/ 1210287 h 1322574"/>
              <a:gd name="connsiteX8" fmla="*/ 0 w 1122868"/>
              <a:gd name="connsiteY8" fmla="*/ 112287 h 132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868" h="1322574">
                <a:moveTo>
                  <a:pt x="0" y="112287"/>
                </a:moveTo>
                <a:cubicBezTo>
                  <a:pt x="0" y="50273"/>
                  <a:pt x="50273" y="0"/>
                  <a:pt x="112287" y="0"/>
                </a:cubicBezTo>
                <a:lnTo>
                  <a:pt x="1010581" y="0"/>
                </a:lnTo>
                <a:cubicBezTo>
                  <a:pt x="1072595" y="0"/>
                  <a:pt x="1122868" y="50273"/>
                  <a:pt x="1122868" y="112287"/>
                </a:cubicBezTo>
                <a:lnTo>
                  <a:pt x="1122868" y="1210287"/>
                </a:lnTo>
                <a:cubicBezTo>
                  <a:pt x="1122868" y="1272301"/>
                  <a:pt x="1072595" y="1322574"/>
                  <a:pt x="1010581" y="1322574"/>
                </a:cubicBezTo>
                <a:lnTo>
                  <a:pt x="112287" y="1322574"/>
                </a:lnTo>
                <a:cubicBezTo>
                  <a:pt x="50273" y="1322574"/>
                  <a:pt x="0" y="1272301"/>
                  <a:pt x="0" y="1210287"/>
                </a:cubicBezTo>
                <a:lnTo>
                  <a:pt x="0" y="112287"/>
                </a:lnTo>
                <a:close/>
              </a:path>
            </a:pathLst>
          </a:custGeom>
          <a:ln w="12700"/>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0988" tIns="70988" rIns="70988" bIns="70988" numCol="1" spcCol="1270" anchor="ctr" anchorCtr="0">
            <a:noAutofit/>
          </a:bodyPr>
          <a:lstStyle/>
          <a:p>
            <a:pPr marL="57150" lvl="1" indent="-57150" defTabSz="444500">
              <a:lnSpc>
                <a:spcPct val="90000"/>
              </a:lnSpc>
              <a:spcBef>
                <a:spcPct val="0"/>
              </a:spcBef>
              <a:spcAft>
                <a:spcPct val="15000"/>
              </a:spcAft>
              <a:buFontTx/>
              <a:buChar char="••"/>
            </a:pPr>
            <a:r>
              <a:rPr lang="en-IN" sz="1150" dirty="0">
                <a:solidFill>
                  <a:prstClr val="black">
                    <a:hueOff val="0"/>
                    <a:satOff val="0"/>
                    <a:lumOff val="0"/>
                    <a:alphaOff val="0"/>
                  </a:prstClr>
                </a:solidFill>
              </a:rPr>
              <a:t>Past Sales</a:t>
            </a:r>
          </a:p>
          <a:p>
            <a:pPr marL="57150" lvl="1" indent="-57150" defTabSz="444500">
              <a:lnSpc>
                <a:spcPct val="90000"/>
              </a:lnSpc>
              <a:spcBef>
                <a:spcPct val="0"/>
              </a:spcBef>
              <a:spcAft>
                <a:spcPct val="15000"/>
              </a:spcAft>
              <a:buFontTx/>
              <a:buChar char="••"/>
            </a:pPr>
            <a:r>
              <a:rPr lang="en-IN" sz="1150" dirty="0">
                <a:solidFill>
                  <a:prstClr val="black">
                    <a:hueOff val="0"/>
                    <a:satOff val="0"/>
                    <a:lumOff val="0"/>
                    <a:alphaOff val="0"/>
                  </a:prstClr>
                </a:solidFill>
              </a:rPr>
              <a:t>Macroeconomic Data</a:t>
            </a:r>
          </a:p>
          <a:p>
            <a:pPr marL="57150" lvl="1" indent="-57150" defTabSz="444500">
              <a:lnSpc>
                <a:spcPct val="90000"/>
              </a:lnSpc>
              <a:spcBef>
                <a:spcPct val="0"/>
              </a:spcBef>
              <a:spcAft>
                <a:spcPct val="15000"/>
              </a:spcAft>
              <a:buFontTx/>
              <a:buChar char="••"/>
            </a:pPr>
            <a:r>
              <a:rPr lang="en-IN" sz="1150" dirty="0">
                <a:solidFill>
                  <a:prstClr val="black">
                    <a:hueOff val="0"/>
                    <a:satOff val="0"/>
                    <a:lumOff val="0"/>
                    <a:alphaOff val="0"/>
                  </a:prstClr>
                </a:solidFill>
              </a:rPr>
              <a:t>Consumer Expenditure</a:t>
            </a:r>
          </a:p>
          <a:p>
            <a:pPr marL="57150" lvl="1" indent="-57150" defTabSz="444500">
              <a:lnSpc>
                <a:spcPct val="90000"/>
              </a:lnSpc>
              <a:spcBef>
                <a:spcPct val="0"/>
              </a:spcBef>
              <a:spcAft>
                <a:spcPct val="15000"/>
              </a:spcAft>
              <a:buFontTx/>
              <a:buChar char="••"/>
            </a:pPr>
            <a:r>
              <a:rPr lang="en-IN" sz="1150" dirty="0">
                <a:solidFill>
                  <a:prstClr val="black">
                    <a:hueOff val="0"/>
                    <a:satOff val="0"/>
                    <a:lumOff val="0"/>
                    <a:alphaOff val="0"/>
                  </a:prstClr>
                </a:solidFill>
              </a:rPr>
              <a:t>New Product Introductions</a:t>
            </a:r>
          </a:p>
          <a:p>
            <a:pPr marL="57150" lvl="1" indent="-57150" defTabSz="444500">
              <a:lnSpc>
                <a:spcPct val="90000"/>
              </a:lnSpc>
              <a:spcBef>
                <a:spcPct val="0"/>
              </a:spcBef>
              <a:spcAft>
                <a:spcPct val="15000"/>
              </a:spcAft>
              <a:buFontTx/>
              <a:buChar char="••"/>
            </a:pPr>
            <a:r>
              <a:rPr lang="en-IN" sz="1150" dirty="0">
                <a:solidFill>
                  <a:prstClr val="black">
                    <a:hueOff val="0"/>
                    <a:satOff val="0"/>
                    <a:lumOff val="0"/>
                    <a:alphaOff val="0"/>
                  </a:prstClr>
                </a:solidFill>
              </a:rPr>
              <a:t>Breakthrough Technology</a:t>
            </a:r>
          </a:p>
          <a:p>
            <a:pPr marL="57150" lvl="1" indent="-57150" defTabSz="444500">
              <a:lnSpc>
                <a:spcPct val="90000"/>
              </a:lnSpc>
              <a:spcBef>
                <a:spcPct val="0"/>
              </a:spcBef>
              <a:spcAft>
                <a:spcPct val="15000"/>
              </a:spcAft>
              <a:buFontTx/>
              <a:buChar char="••"/>
            </a:pPr>
            <a:r>
              <a:rPr lang="en-IN" sz="1150" dirty="0">
                <a:solidFill>
                  <a:prstClr val="black">
                    <a:hueOff val="0"/>
                    <a:satOff val="0"/>
                    <a:lumOff val="0"/>
                    <a:alphaOff val="0"/>
                  </a:prstClr>
                </a:solidFill>
              </a:rPr>
              <a:t>Big Event (Promotions)</a:t>
            </a:r>
            <a:endParaRPr lang="en-US" sz="1150" dirty="0">
              <a:solidFill>
                <a:prstClr val="black">
                  <a:hueOff val="0"/>
                  <a:satOff val="0"/>
                  <a:lumOff val="0"/>
                  <a:alphaOff val="0"/>
                </a:prstClr>
              </a:solidFill>
            </a:endParaRPr>
          </a:p>
        </p:txBody>
      </p:sp>
      <p:sp>
        <p:nvSpPr>
          <p:cNvPr id="22" name="Rectangle 21"/>
          <p:cNvSpPr/>
          <p:nvPr/>
        </p:nvSpPr>
        <p:spPr bwMode="auto">
          <a:xfrm>
            <a:off x="6281356" y="853972"/>
            <a:ext cx="5137067" cy="403360"/>
          </a:xfrm>
          <a:prstGeom prst="rect">
            <a:avLst/>
          </a:prstGeom>
          <a:solidFill>
            <a:schemeClr val="accent2">
              <a:lumMod val="60000"/>
              <a:lumOff val="40000"/>
            </a:schemeClr>
          </a:solidFill>
          <a:ln>
            <a:headEnd/>
            <a:tailEnd/>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400" dirty="0">
                <a:solidFill>
                  <a:schemeClr val="tx1">
                    <a:lumMod val="75000"/>
                    <a:lumOff val="25000"/>
                  </a:schemeClr>
                </a:solidFill>
              </a:rPr>
              <a:t>Market Value Model</a:t>
            </a:r>
            <a:endParaRPr lang="en-US" sz="1400" noProof="1">
              <a:solidFill>
                <a:schemeClr val="tx1">
                  <a:lumMod val="75000"/>
                  <a:lumOff val="25000"/>
                </a:schemeClr>
              </a:solidFill>
            </a:endParaRPr>
          </a:p>
        </p:txBody>
      </p:sp>
      <p:sp>
        <p:nvSpPr>
          <p:cNvPr id="23" name="Freeform 22"/>
          <p:cNvSpPr/>
          <p:nvPr/>
        </p:nvSpPr>
        <p:spPr>
          <a:xfrm>
            <a:off x="6281358" y="1342996"/>
            <a:ext cx="1209010" cy="349180"/>
          </a:xfrm>
          <a:custGeom>
            <a:avLst/>
            <a:gdLst>
              <a:gd name="connsiteX0" fmla="*/ 0 w 1765552"/>
              <a:gd name="connsiteY0" fmla="*/ 0 h 511436"/>
              <a:gd name="connsiteX1" fmla="*/ 1765552 w 1765552"/>
              <a:gd name="connsiteY1" fmla="*/ 0 h 511436"/>
              <a:gd name="connsiteX2" fmla="*/ 1765552 w 1765552"/>
              <a:gd name="connsiteY2" fmla="*/ 511436 h 511436"/>
              <a:gd name="connsiteX3" fmla="*/ 0 w 1765552"/>
              <a:gd name="connsiteY3" fmla="*/ 511436 h 511436"/>
              <a:gd name="connsiteX4" fmla="*/ 0 w 1765552"/>
              <a:gd name="connsiteY4" fmla="*/ 0 h 511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5552" h="511436">
                <a:moveTo>
                  <a:pt x="0" y="0"/>
                </a:moveTo>
                <a:lnTo>
                  <a:pt x="1765552" y="0"/>
                </a:lnTo>
                <a:lnTo>
                  <a:pt x="1765552" y="511436"/>
                </a:lnTo>
                <a:lnTo>
                  <a:pt x="0" y="511436"/>
                </a:lnTo>
                <a:lnTo>
                  <a:pt x="0" y="0"/>
                </a:lnTo>
                <a:close/>
              </a:path>
            </a:pathLst>
          </a:cu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5720" tIns="45720" rIns="45720" bIns="45720" numCol="1" spcCol="1270" anchor="ctr" anchorCtr="0">
            <a:noAutofit/>
          </a:bodyPr>
          <a:lstStyle/>
          <a:p>
            <a:pPr algn="ctr" defTabSz="533400">
              <a:lnSpc>
                <a:spcPct val="90000"/>
              </a:lnSpc>
              <a:spcBef>
                <a:spcPct val="0"/>
              </a:spcBef>
              <a:spcAft>
                <a:spcPct val="35000"/>
              </a:spcAft>
            </a:pPr>
            <a:r>
              <a:rPr lang="en-US" sz="1200" dirty="0">
                <a:solidFill>
                  <a:prstClr val="white"/>
                </a:solidFill>
              </a:rPr>
              <a:t>Input variables</a:t>
            </a:r>
          </a:p>
        </p:txBody>
      </p:sp>
      <p:sp>
        <p:nvSpPr>
          <p:cNvPr id="24" name="Freeform 23"/>
          <p:cNvSpPr/>
          <p:nvPr/>
        </p:nvSpPr>
        <p:spPr>
          <a:xfrm>
            <a:off x="7580520" y="1346597"/>
            <a:ext cx="3837903" cy="345579"/>
          </a:xfrm>
          <a:custGeom>
            <a:avLst/>
            <a:gdLst>
              <a:gd name="connsiteX0" fmla="*/ 0 w 1765552"/>
              <a:gd name="connsiteY0" fmla="*/ 0 h 511436"/>
              <a:gd name="connsiteX1" fmla="*/ 1765552 w 1765552"/>
              <a:gd name="connsiteY1" fmla="*/ 0 h 511436"/>
              <a:gd name="connsiteX2" fmla="*/ 1765552 w 1765552"/>
              <a:gd name="connsiteY2" fmla="*/ 511436 h 511436"/>
              <a:gd name="connsiteX3" fmla="*/ 0 w 1765552"/>
              <a:gd name="connsiteY3" fmla="*/ 511436 h 511436"/>
              <a:gd name="connsiteX4" fmla="*/ 0 w 1765552"/>
              <a:gd name="connsiteY4" fmla="*/ 0 h 511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5552" h="511436">
                <a:moveTo>
                  <a:pt x="0" y="0"/>
                </a:moveTo>
                <a:lnTo>
                  <a:pt x="1765552" y="0"/>
                </a:lnTo>
                <a:lnTo>
                  <a:pt x="1765552" y="511436"/>
                </a:lnTo>
                <a:lnTo>
                  <a:pt x="0" y="511436"/>
                </a:lnTo>
                <a:lnTo>
                  <a:pt x="0" y="0"/>
                </a:lnTo>
                <a:close/>
              </a:path>
            </a:pathLst>
          </a:cu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5720" tIns="45720" rIns="45720" bIns="45720" numCol="1" spcCol="1270" anchor="ctr" anchorCtr="0">
            <a:noAutofit/>
          </a:bodyPr>
          <a:lstStyle/>
          <a:p>
            <a:pPr algn="ctr" defTabSz="533400">
              <a:lnSpc>
                <a:spcPct val="90000"/>
              </a:lnSpc>
              <a:spcBef>
                <a:spcPct val="0"/>
              </a:spcBef>
              <a:spcAft>
                <a:spcPct val="35000"/>
              </a:spcAft>
            </a:pPr>
            <a:r>
              <a:rPr lang="en-US" sz="1200" dirty="0">
                <a:solidFill>
                  <a:prstClr val="white"/>
                </a:solidFill>
              </a:rPr>
              <a:t>Key Findings</a:t>
            </a:r>
          </a:p>
        </p:txBody>
      </p:sp>
      <p:pic>
        <p:nvPicPr>
          <p:cNvPr id="25" name="Picture 24"/>
          <p:cNvPicPr>
            <a:picLocks noChangeAspect="1"/>
          </p:cNvPicPr>
          <p:nvPr/>
        </p:nvPicPr>
        <p:blipFill>
          <a:blip r:embed="rId2"/>
          <a:stretch>
            <a:fillRect/>
          </a:stretch>
        </p:blipFill>
        <p:spPr>
          <a:xfrm>
            <a:off x="7580520" y="1835040"/>
            <a:ext cx="1845651" cy="1110941"/>
          </a:xfrm>
          <a:prstGeom prst="rect">
            <a:avLst/>
          </a:prstGeom>
        </p:spPr>
      </p:pic>
      <p:pic>
        <p:nvPicPr>
          <p:cNvPr id="26" name="Picture 25"/>
          <p:cNvPicPr>
            <a:picLocks noChangeAspect="1"/>
          </p:cNvPicPr>
          <p:nvPr/>
        </p:nvPicPr>
        <p:blipFill>
          <a:blip r:embed="rId3"/>
          <a:stretch>
            <a:fillRect/>
          </a:stretch>
        </p:blipFill>
        <p:spPr>
          <a:xfrm>
            <a:off x="9499473" y="1852129"/>
            <a:ext cx="1846800" cy="1077380"/>
          </a:xfrm>
          <a:prstGeom prst="rect">
            <a:avLst/>
          </a:prstGeom>
        </p:spPr>
      </p:pic>
      <p:sp>
        <p:nvSpPr>
          <p:cNvPr id="27" name="Freeform 26"/>
          <p:cNvSpPr/>
          <p:nvPr/>
        </p:nvSpPr>
        <p:spPr>
          <a:xfrm>
            <a:off x="578541" y="1866195"/>
            <a:ext cx="1118548" cy="2113425"/>
          </a:xfrm>
          <a:custGeom>
            <a:avLst/>
            <a:gdLst>
              <a:gd name="connsiteX0" fmla="*/ 0 w 1122868"/>
              <a:gd name="connsiteY0" fmla="*/ 112287 h 1322574"/>
              <a:gd name="connsiteX1" fmla="*/ 112287 w 1122868"/>
              <a:gd name="connsiteY1" fmla="*/ 0 h 1322574"/>
              <a:gd name="connsiteX2" fmla="*/ 1010581 w 1122868"/>
              <a:gd name="connsiteY2" fmla="*/ 0 h 1322574"/>
              <a:gd name="connsiteX3" fmla="*/ 1122868 w 1122868"/>
              <a:gd name="connsiteY3" fmla="*/ 112287 h 1322574"/>
              <a:gd name="connsiteX4" fmla="*/ 1122868 w 1122868"/>
              <a:gd name="connsiteY4" fmla="*/ 1210287 h 1322574"/>
              <a:gd name="connsiteX5" fmla="*/ 1010581 w 1122868"/>
              <a:gd name="connsiteY5" fmla="*/ 1322574 h 1322574"/>
              <a:gd name="connsiteX6" fmla="*/ 112287 w 1122868"/>
              <a:gd name="connsiteY6" fmla="*/ 1322574 h 1322574"/>
              <a:gd name="connsiteX7" fmla="*/ 0 w 1122868"/>
              <a:gd name="connsiteY7" fmla="*/ 1210287 h 1322574"/>
              <a:gd name="connsiteX8" fmla="*/ 0 w 1122868"/>
              <a:gd name="connsiteY8" fmla="*/ 112287 h 132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868" h="1322574">
                <a:moveTo>
                  <a:pt x="0" y="112287"/>
                </a:moveTo>
                <a:cubicBezTo>
                  <a:pt x="0" y="50273"/>
                  <a:pt x="50273" y="0"/>
                  <a:pt x="112287" y="0"/>
                </a:cubicBezTo>
                <a:lnTo>
                  <a:pt x="1010581" y="0"/>
                </a:lnTo>
                <a:cubicBezTo>
                  <a:pt x="1072595" y="0"/>
                  <a:pt x="1122868" y="50273"/>
                  <a:pt x="1122868" y="112287"/>
                </a:cubicBezTo>
                <a:lnTo>
                  <a:pt x="1122868" y="1210287"/>
                </a:lnTo>
                <a:cubicBezTo>
                  <a:pt x="1122868" y="1272301"/>
                  <a:pt x="1072595" y="1322574"/>
                  <a:pt x="1010581" y="1322574"/>
                </a:cubicBezTo>
                <a:lnTo>
                  <a:pt x="112287" y="1322574"/>
                </a:lnTo>
                <a:cubicBezTo>
                  <a:pt x="50273" y="1322574"/>
                  <a:pt x="0" y="1272301"/>
                  <a:pt x="0" y="1210287"/>
                </a:cubicBezTo>
                <a:lnTo>
                  <a:pt x="0" y="112287"/>
                </a:lnTo>
                <a:close/>
              </a:path>
            </a:pathLst>
          </a:custGeom>
          <a:ln w="12700"/>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0988" tIns="70988" rIns="70988" bIns="70988" numCol="1" spcCol="1270" anchor="ctr" anchorCtr="0">
            <a:noAutofit/>
          </a:bodyPr>
          <a:lstStyle/>
          <a:p>
            <a:pPr marL="57150" lvl="1" indent="-57150" defTabSz="444500">
              <a:lnSpc>
                <a:spcPct val="90000"/>
              </a:lnSpc>
              <a:spcBef>
                <a:spcPct val="0"/>
              </a:spcBef>
              <a:spcAft>
                <a:spcPct val="15000"/>
              </a:spcAft>
              <a:buFontTx/>
              <a:buChar char="••"/>
            </a:pPr>
            <a:r>
              <a:rPr lang="en-IN" sz="1150" dirty="0">
                <a:solidFill>
                  <a:prstClr val="black">
                    <a:hueOff val="0"/>
                    <a:satOff val="0"/>
                    <a:lumOff val="0"/>
                    <a:alphaOff val="0"/>
                  </a:prstClr>
                </a:solidFill>
              </a:rPr>
              <a:t>Price</a:t>
            </a:r>
          </a:p>
          <a:p>
            <a:pPr marL="57150" lvl="1" indent="-57150" defTabSz="444500">
              <a:lnSpc>
                <a:spcPct val="90000"/>
              </a:lnSpc>
              <a:spcBef>
                <a:spcPct val="0"/>
              </a:spcBef>
              <a:spcAft>
                <a:spcPct val="15000"/>
              </a:spcAft>
              <a:buFontTx/>
              <a:buChar char="••"/>
            </a:pPr>
            <a:r>
              <a:rPr lang="en-US" sz="1150" dirty="0">
                <a:solidFill>
                  <a:prstClr val="black">
                    <a:hueOff val="0"/>
                    <a:satOff val="0"/>
                    <a:lumOff val="0"/>
                    <a:alphaOff val="0"/>
                  </a:prstClr>
                </a:solidFill>
              </a:rPr>
              <a:t>Product Introductions</a:t>
            </a:r>
            <a:endParaRPr lang="en-IN" sz="1150" dirty="0">
              <a:solidFill>
                <a:prstClr val="black">
                  <a:hueOff val="0"/>
                  <a:satOff val="0"/>
                  <a:lumOff val="0"/>
                  <a:alphaOff val="0"/>
                </a:prstClr>
              </a:solidFill>
            </a:endParaRPr>
          </a:p>
          <a:p>
            <a:pPr marL="57150" lvl="1" indent="-57150" defTabSz="444500">
              <a:lnSpc>
                <a:spcPct val="90000"/>
              </a:lnSpc>
              <a:spcBef>
                <a:spcPct val="0"/>
              </a:spcBef>
              <a:spcAft>
                <a:spcPct val="15000"/>
              </a:spcAft>
              <a:buFontTx/>
              <a:buChar char="••"/>
            </a:pPr>
            <a:r>
              <a:rPr lang="en-US" sz="1150" dirty="0">
                <a:solidFill>
                  <a:prstClr val="black">
                    <a:hueOff val="0"/>
                    <a:satOff val="0"/>
                    <a:lumOff val="0"/>
                    <a:alphaOff val="0"/>
                  </a:prstClr>
                </a:solidFill>
              </a:rPr>
              <a:t>Breakthrough Technology</a:t>
            </a:r>
            <a:endParaRPr lang="en-IN" sz="1150" dirty="0">
              <a:solidFill>
                <a:prstClr val="black">
                  <a:hueOff val="0"/>
                  <a:satOff val="0"/>
                  <a:lumOff val="0"/>
                  <a:alphaOff val="0"/>
                </a:prstClr>
              </a:solidFill>
            </a:endParaRPr>
          </a:p>
          <a:p>
            <a:pPr marL="57150" lvl="1" indent="-57150" defTabSz="444500">
              <a:lnSpc>
                <a:spcPct val="90000"/>
              </a:lnSpc>
              <a:spcBef>
                <a:spcPct val="0"/>
              </a:spcBef>
              <a:spcAft>
                <a:spcPct val="15000"/>
              </a:spcAft>
              <a:buFontTx/>
              <a:buChar char="••"/>
            </a:pPr>
            <a:r>
              <a:rPr lang="en-IN" sz="1150" dirty="0">
                <a:solidFill>
                  <a:prstClr val="black">
                    <a:hueOff val="0"/>
                    <a:satOff val="0"/>
                    <a:lumOff val="0"/>
                    <a:alphaOff val="0"/>
                  </a:prstClr>
                </a:solidFill>
              </a:rPr>
              <a:t>Net Promoter Score</a:t>
            </a:r>
          </a:p>
          <a:p>
            <a:pPr marL="57150" lvl="1" indent="-57150" defTabSz="444500">
              <a:lnSpc>
                <a:spcPct val="90000"/>
              </a:lnSpc>
              <a:spcBef>
                <a:spcPct val="0"/>
              </a:spcBef>
              <a:spcAft>
                <a:spcPct val="15000"/>
              </a:spcAft>
              <a:buFontTx/>
              <a:buChar char="••"/>
            </a:pPr>
            <a:r>
              <a:rPr lang="en-US" sz="1150" dirty="0">
                <a:solidFill>
                  <a:prstClr val="black">
                    <a:hueOff val="0"/>
                    <a:satOff val="0"/>
                    <a:lumOff val="0"/>
                    <a:alphaOff val="0"/>
                  </a:prstClr>
                </a:solidFill>
              </a:rPr>
              <a:t>Online market share</a:t>
            </a:r>
            <a:endParaRPr lang="en-IN" sz="1150" dirty="0">
              <a:solidFill>
                <a:prstClr val="black">
                  <a:hueOff val="0"/>
                  <a:satOff val="0"/>
                  <a:lumOff val="0"/>
                  <a:alphaOff val="0"/>
                </a:prstClr>
              </a:solidFill>
            </a:endParaRPr>
          </a:p>
        </p:txBody>
      </p:sp>
      <p:pic>
        <p:nvPicPr>
          <p:cNvPr id="28" name="Picture 27"/>
          <p:cNvPicPr>
            <a:picLocks noChangeAspect="1"/>
          </p:cNvPicPr>
          <p:nvPr/>
        </p:nvPicPr>
        <p:blipFill>
          <a:blip r:embed="rId4"/>
          <a:stretch>
            <a:fillRect/>
          </a:stretch>
        </p:blipFill>
        <p:spPr>
          <a:xfrm>
            <a:off x="1926077" y="1947584"/>
            <a:ext cx="1846800" cy="1038050"/>
          </a:xfrm>
          <a:prstGeom prst="rect">
            <a:avLst/>
          </a:prstGeom>
        </p:spPr>
      </p:pic>
      <p:pic>
        <p:nvPicPr>
          <p:cNvPr id="29" name="Picture 28"/>
          <p:cNvPicPr>
            <a:picLocks noChangeAspect="1"/>
          </p:cNvPicPr>
          <p:nvPr/>
        </p:nvPicPr>
        <p:blipFill>
          <a:blip r:embed="rId5"/>
          <a:stretch>
            <a:fillRect/>
          </a:stretch>
        </p:blipFill>
        <p:spPr>
          <a:xfrm>
            <a:off x="3846179" y="1781441"/>
            <a:ext cx="1846800" cy="1219881"/>
          </a:xfrm>
          <a:prstGeom prst="rect">
            <a:avLst/>
          </a:prstGeom>
        </p:spPr>
      </p:pic>
      <p:graphicFrame>
        <p:nvGraphicFramePr>
          <p:cNvPr id="30" name="Table 29"/>
          <p:cNvGraphicFramePr>
            <a:graphicFrameLocks noGrp="1"/>
          </p:cNvGraphicFramePr>
          <p:nvPr>
            <p:extLst/>
          </p:nvPr>
        </p:nvGraphicFramePr>
        <p:xfrm>
          <a:off x="1748668" y="3029171"/>
          <a:ext cx="1964701" cy="984116"/>
        </p:xfrm>
        <a:graphic>
          <a:graphicData uri="http://schemas.openxmlformats.org/drawingml/2006/table">
            <a:tbl>
              <a:tblPr firstRow="1" bandRow="1">
                <a:tableStyleId>{3B4B98B0-60AC-42C2-AFA5-B58CD77FA1E5}</a:tableStyleId>
              </a:tblPr>
              <a:tblGrid>
                <a:gridCol w="271333">
                  <a:extLst>
                    <a:ext uri="{9D8B030D-6E8A-4147-A177-3AD203B41FA5}">
                      <a16:colId xmlns:a16="http://schemas.microsoft.com/office/drawing/2014/main" val="20000"/>
                    </a:ext>
                  </a:extLst>
                </a:gridCol>
                <a:gridCol w="1693368">
                  <a:extLst>
                    <a:ext uri="{9D8B030D-6E8A-4147-A177-3AD203B41FA5}">
                      <a16:colId xmlns:a16="http://schemas.microsoft.com/office/drawing/2014/main" val="20001"/>
                    </a:ext>
                  </a:extLst>
                </a:gridCol>
              </a:tblGrid>
              <a:tr h="271325">
                <a:tc>
                  <a:txBody>
                    <a:bodyPr/>
                    <a:lstStyle/>
                    <a:p>
                      <a:endParaRPr lang="en-IN" sz="1400" b="0" dirty="0"/>
                    </a:p>
                  </a:txBody>
                  <a:tcPr/>
                </a:tc>
                <a:tc>
                  <a:txBody>
                    <a:bodyPr/>
                    <a:lstStyle/>
                    <a:p>
                      <a:r>
                        <a:rPr lang="en-US" sz="1100" b="0" dirty="0"/>
                        <a:t>Product</a:t>
                      </a:r>
                      <a:r>
                        <a:rPr lang="en-US" sz="1100" b="0" baseline="0" dirty="0"/>
                        <a:t> Introductions</a:t>
                      </a:r>
                      <a:endParaRPr lang="en-IN" sz="1100" b="0" dirty="0"/>
                    </a:p>
                  </a:txBody>
                  <a:tcPr/>
                </a:tc>
                <a:extLst>
                  <a:ext uri="{0D108BD9-81ED-4DB2-BD59-A6C34878D82A}">
                    <a16:rowId xmlns:a16="http://schemas.microsoft.com/office/drawing/2014/main" val="10000"/>
                  </a:ext>
                </a:extLst>
              </a:tr>
              <a:tr h="374516">
                <a:tc>
                  <a:txBody>
                    <a:bodyPr/>
                    <a:lstStyle/>
                    <a:p>
                      <a:endParaRPr lang="en-IN" sz="1400" b="0" dirty="0"/>
                    </a:p>
                  </a:txBody>
                  <a:tcPr/>
                </a:tc>
                <a:tc>
                  <a:txBody>
                    <a:bodyPr/>
                    <a:lstStyle/>
                    <a:p>
                      <a:r>
                        <a:rPr lang="en-US" sz="1100" b="0" dirty="0"/>
                        <a:t>BreakThrough  Tech</a:t>
                      </a:r>
                      <a:endParaRPr lang="en-IN" sz="1100" b="0" dirty="0"/>
                    </a:p>
                  </a:txBody>
                  <a:tcPr/>
                </a:tc>
                <a:extLst>
                  <a:ext uri="{0D108BD9-81ED-4DB2-BD59-A6C34878D82A}">
                    <a16:rowId xmlns:a16="http://schemas.microsoft.com/office/drawing/2014/main" val="10001"/>
                  </a:ext>
                </a:extLst>
              </a:tr>
              <a:tr h="267511">
                <a:tc>
                  <a:txBody>
                    <a:bodyPr/>
                    <a:lstStyle/>
                    <a:p>
                      <a:endParaRPr lang="en-IN" sz="1400" b="0" dirty="0"/>
                    </a:p>
                  </a:txBody>
                  <a:tcPr/>
                </a:tc>
                <a:tc>
                  <a:txBody>
                    <a:bodyPr/>
                    <a:lstStyle/>
                    <a:p>
                      <a:r>
                        <a:rPr lang="en-US" sz="1100" b="0" dirty="0"/>
                        <a:t>Share</a:t>
                      </a:r>
                      <a:r>
                        <a:rPr lang="en-US" sz="1100" b="0" baseline="0" dirty="0"/>
                        <a:t> of Voice</a:t>
                      </a:r>
                      <a:endParaRPr lang="en-IN" sz="1100" b="0" dirty="0"/>
                    </a:p>
                  </a:txBody>
                  <a:tcPr/>
                </a:tc>
                <a:extLst>
                  <a:ext uri="{0D108BD9-81ED-4DB2-BD59-A6C34878D82A}">
                    <a16:rowId xmlns:a16="http://schemas.microsoft.com/office/drawing/2014/main" val="10002"/>
                  </a:ext>
                </a:extLst>
              </a:tr>
            </a:tbl>
          </a:graphicData>
        </a:graphic>
      </p:graphicFrame>
      <p:graphicFrame>
        <p:nvGraphicFramePr>
          <p:cNvPr id="31" name="Table 30"/>
          <p:cNvGraphicFramePr>
            <a:graphicFrameLocks noGrp="1"/>
          </p:cNvGraphicFramePr>
          <p:nvPr>
            <p:extLst/>
          </p:nvPr>
        </p:nvGraphicFramePr>
        <p:xfrm>
          <a:off x="3803185" y="3026723"/>
          <a:ext cx="1964701" cy="984116"/>
        </p:xfrm>
        <a:graphic>
          <a:graphicData uri="http://schemas.openxmlformats.org/drawingml/2006/table">
            <a:tbl>
              <a:tblPr firstRow="1" bandRow="1">
                <a:tableStyleId>{3B4B98B0-60AC-42C2-AFA5-B58CD77FA1E5}</a:tableStyleId>
              </a:tblPr>
              <a:tblGrid>
                <a:gridCol w="271333">
                  <a:extLst>
                    <a:ext uri="{9D8B030D-6E8A-4147-A177-3AD203B41FA5}">
                      <a16:colId xmlns:a16="http://schemas.microsoft.com/office/drawing/2014/main" val="20000"/>
                    </a:ext>
                  </a:extLst>
                </a:gridCol>
                <a:gridCol w="1693368">
                  <a:extLst>
                    <a:ext uri="{9D8B030D-6E8A-4147-A177-3AD203B41FA5}">
                      <a16:colId xmlns:a16="http://schemas.microsoft.com/office/drawing/2014/main" val="20001"/>
                    </a:ext>
                  </a:extLst>
                </a:gridCol>
              </a:tblGrid>
              <a:tr h="271325">
                <a:tc>
                  <a:txBody>
                    <a:bodyPr/>
                    <a:lstStyle/>
                    <a:p>
                      <a:endParaRPr lang="en-IN" sz="1400" b="0" dirty="0"/>
                    </a:p>
                  </a:txBody>
                  <a:tcPr/>
                </a:tc>
                <a:tc>
                  <a:txBody>
                    <a:bodyPr/>
                    <a:lstStyle/>
                    <a:p>
                      <a:r>
                        <a:rPr lang="en-US" sz="1100" b="0" dirty="0"/>
                        <a:t>Share of Shelf</a:t>
                      </a:r>
                      <a:endParaRPr lang="en-IN" sz="1100" b="0" dirty="0"/>
                    </a:p>
                  </a:txBody>
                  <a:tcPr/>
                </a:tc>
                <a:extLst>
                  <a:ext uri="{0D108BD9-81ED-4DB2-BD59-A6C34878D82A}">
                    <a16:rowId xmlns:a16="http://schemas.microsoft.com/office/drawing/2014/main" val="10000"/>
                  </a:ext>
                </a:extLst>
              </a:tr>
              <a:tr h="374516">
                <a:tc>
                  <a:txBody>
                    <a:bodyPr/>
                    <a:lstStyle/>
                    <a:p>
                      <a:endParaRPr lang="en-IN" sz="1400" b="0" dirty="0"/>
                    </a:p>
                  </a:txBody>
                  <a:tcPr/>
                </a:tc>
                <a:tc>
                  <a:txBody>
                    <a:bodyPr/>
                    <a:lstStyle/>
                    <a:p>
                      <a:r>
                        <a:rPr lang="en-US" sz="1100" b="0" dirty="0"/>
                        <a:t>Net Promoter</a:t>
                      </a:r>
                      <a:r>
                        <a:rPr lang="en-US" sz="1100" b="0" baseline="0" dirty="0"/>
                        <a:t> Score</a:t>
                      </a:r>
                      <a:endParaRPr lang="en-IN" sz="1100" b="0" dirty="0"/>
                    </a:p>
                  </a:txBody>
                  <a:tcPr/>
                </a:tc>
                <a:extLst>
                  <a:ext uri="{0D108BD9-81ED-4DB2-BD59-A6C34878D82A}">
                    <a16:rowId xmlns:a16="http://schemas.microsoft.com/office/drawing/2014/main" val="10001"/>
                  </a:ext>
                </a:extLst>
              </a:tr>
              <a:tr h="267511">
                <a:tc>
                  <a:txBody>
                    <a:bodyPr/>
                    <a:lstStyle/>
                    <a:p>
                      <a:endParaRPr lang="en-IN" sz="1400" b="0" dirty="0"/>
                    </a:p>
                  </a:txBody>
                  <a:tcPr/>
                </a:tc>
                <a:tc>
                  <a:txBody>
                    <a:bodyPr/>
                    <a:lstStyle/>
                    <a:p>
                      <a:r>
                        <a:rPr lang="en-US" sz="1100" b="0" dirty="0"/>
                        <a:t>Competitor</a:t>
                      </a:r>
                      <a:r>
                        <a:rPr lang="en-US" sz="1100" b="0" baseline="0" dirty="0"/>
                        <a:t> Product Into</a:t>
                      </a:r>
                      <a:endParaRPr lang="en-IN" sz="1100" b="0" dirty="0"/>
                    </a:p>
                  </a:txBody>
                  <a:tcPr/>
                </a:tc>
                <a:extLst>
                  <a:ext uri="{0D108BD9-81ED-4DB2-BD59-A6C34878D82A}">
                    <a16:rowId xmlns:a16="http://schemas.microsoft.com/office/drawing/2014/main" val="10002"/>
                  </a:ext>
                </a:extLst>
              </a:tr>
            </a:tbl>
          </a:graphicData>
        </a:graphic>
      </p:graphicFrame>
      <p:sp>
        <p:nvSpPr>
          <p:cNvPr id="32" name="Up Arrow 31"/>
          <p:cNvSpPr/>
          <p:nvPr/>
        </p:nvSpPr>
        <p:spPr bwMode="auto">
          <a:xfrm>
            <a:off x="1869154" y="3116820"/>
            <a:ext cx="147600" cy="147600"/>
          </a:xfrm>
          <a:prstGeom prst="upArrow">
            <a:avLst/>
          </a:prstGeom>
          <a:solidFill>
            <a:srgbClr val="92D050"/>
          </a:solidFill>
          <a:ln w="12700">
            <a:solidFill>
              <a:srgbClr val="92D050"/>
            </a:solidFill>
            <a:round/>
            <a:headEnd/>
            <a:tailEnd/>
          </a:ln>
        </p:spPr>
        <p:txBody>
          <a:bodyPr rtlCol="0" anchor="ctr"/>
          <a:lstStyle/>
          <a:p>
            <a:pPr algn="ctr"/>
            <a:endParaRPr lang="en-IN" dirty="0"/>
          </a:p>
        </p:txBody>
      </p:sp>
      <p:sp>
        <p:nvSpPr>
          <p:cNvPr id="33" name="Up Arrow 32"/>
          <p:cNvSpPr/>
          <p:nvPr/>
        </p:nvSpPr>
        <p:spPr bwMode="auto">
          <a:xfrm>
            <a:off x="1868734" y="3431013"/>
            <a:ext cx="147600" cy="147600"/>
          </a:xfrm>
          <a:prstGeom prst="upArrow">
            <a:avLst/>
          </a:prstGeom>
          <a:solidFill>
            <a:srgbClr val="92D050"/>
          </a:solidFill>
          <a:ln w="12700">
            <a:solidFill>
              <a:srgbClr val="92D050"/>
            </a:solidFill>
            <a:round/>
            <a:headEnd/>
            <a:tailEnd/>
          </a:ln>
        </p:spPr>
        <p:txBody>
          <a:bodyPr rtlCol="0" anchor="ctr"/>
          <a:lstStyle/>
          <a:p>
            <a:pPr algn="ctr"/>
            <a:endParaRPr lang="en-IN" dirty="0"/>
          </a:p>
        </p:txBody>
      </p:sp>
      <p:sp>
        <p:nvSpPr>
          <p:cNvPr id="34" name="Up Arrow 33"/>
          <p:cNvSpPr/>
          <p:nvPr/>
        </p:nvSpPr>
        <p:spPr bwMode="auto">
          <a:xfrm>
            <a:off x="1868734" y="3763681"/>
            <a:ext cx="147600" cy="147600"/>
          </a:xfrm>
          <a:prstGeom prst="upArrow">
            <a:avLst/>
          </a:prstGeom>
          <a:solidFill>
            <a:srgbClr val="92D050"/>
          </a:solidFill>
          <a:ln w="12700">
            <a:solidFill>
              <a:srgbClr val="92D050"/>
            </a:solidFill>
            <a:round/>
            <a:headEnd/>
            <a:tailEnd/>
          </a:ln>
        </p:spPr>
        <p:txBody>
          <a:bodyPr rtlCol="0" anchor="ctr"/>
          <a:lstStyle/>
          <a:p>
            <a:pPr algn="ctr"/>
            <a:endParaRPr lang="en-IN" dirty="0"/>
          </a:p>
        </p:txBody>
      </p:sp>
      <p:sp>
        <p:nvSpPr>
          <p:cNvPr id="35" name="Down Arrow 34"/>
          <p:cNvSpPr/>
          <p:nvPr/>
        </p:nvSpPr>
        <p:spPr bwMode="auto">
          <a:xfrm>
            <a:off x="3914959" y="3745644"/>
            <a:ext cx="147600" cy="147796"/>
          </a:xfrm>
          <a:prstGeom prst="downArrow">
            <a:avLst/>
          </a:prstGeom>
          <a:solidFill>
            <a:srgbClr val="FF0000"/>
          </a:solidFill>
          <a:ln w="12700">
            <a:solidFill>
              <a:srgbClr val="FF0000"/>
            </a:solidFill>
            <a:round/>
            <a:headEnd/>
            <a:tailEnd/>
          </a:ln>
        </p:spPr>
        <p:txBody>
          <a:bodyPr rtlCol="0" anchor="ctr"/>
          <a:lstStyle/>
          <a:p>
            <a:pPr algn="ctr"/>
            <a:endParaRPr lang="en-IN" dirty="0"/>
          </a:p>
        </p:txBody>
      </p:sp>
      <p:sp>
        <p:nvSpPr>
          <p:cNvPr id="36" name="Up Arrow 35"/>
          <p:cNvSpPr/>
          <p:nvPr/>
        </p:nvSpPr>
        <p:spPr bwMode="auto">
          <a:xfrm>
            <a:off x="3914959" y="3425106"/>
            <a:ext cx="147600" cy="147600"/>
          </a:xfrm>
          <a:prstGeom prst="upArrow">
            <a:avLst/>
          </a:prstGeom>
          <a:solidFill>
            <a:srgbClr val="92D050"/>
          </a:solidFill>
          <a:ln w="12700">
            <a:solidFill>
              <a:srgbClr val="92D050"/>
            </a:solidFill>
            <a:round/>
            <a:headEnd/>
            <a:tailEnd/>
          </a:ln>
        </p:spPr>
        <p:txBody>
          <a:bodyPr rtlCol="0" anchor="ctr"/>
          <a:lstStyle/>
          <a:p>
            <a:pPr algn="ctr"/>
            <a:endParaRPr lang="en-IN" dirty="0"/>
          </a:p>
        </p:txBody>
      </p:sp>
      <p:sp>
        <p:nvSpPr>
          <p:cNvPr id="37" name="Up Arrow 36"/>
          <p:cNvSpPr/>
          <p:nvPr/>
        </p:nvSpPr>
        <p:spPr bwMode="auto">
          <a:xfrm>
            <a:off x="3914959" y="3126595"/>
            <a:ext cx="147600" cy="147600"/>
          </a:xfrm>
          <a:prstGeom prst="upArrow">
            <a:avLst/>
          </a:prstGeom>
          <a:solidFill>
            <a:srgbClr val="92D050"/>
          </a:solidFill>
          <a:ln w="12700">
            <a:solidFill>
              <a:srgbClr val="92D050"/>
            </a:solidFill>
            <a:round/>
            <a:headEnd/>
            <a:tailEnd/>
          </a:ln>
        </p:spPr>
        <p:txBody>
          <a:bodyPr rtlCol="0" anchor="ctr"/>
          <a:lstStyle/>
          <a:p>
            <a:pPr algn="ctr"/>
            <a:endParaRPr lang="en-IN" dirty="0"/>
          </a:p>
        </p:txBody>
      </p:sp>
      <p:sp>
        <p:nvSpPr>
          <p:cNvPr id="38" name="Rectangle 37"/>
          <p:cNvSpPr/>
          <p:nvPr/>
        </p:nvSpPr>
        <p:spPr bwMode="auto">
          <a:xfrm>
            <a:off x="561360" y="864703"/>
            <a:ext cx="5137067" cy="403360"/>
          </a:xfrm>
          <a:prstGeom prst="rect">
            <a:avLst/>
          </a:prstGeom>
          <a:solidFill>
            <a:schemeClr val="accent2">
              <a:lumMod val="60000"/>
              <a:lumOff val="40000"/>
            </a:schemeClr>
          </a:solidFill>
          <a:ln>
            <a:headEnd/>
            <a:tailEnd/>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400" dirty="0">
                <a:solidFill>
                  <a:schemeClr val="tx1">
                    <a:lumMod val="75000"/>
                    <a:lumOff val="25000"/>
                  </a:schemeClr>
                </a:solidFill>
              </a:rPr>
              <a:t>Market Share Model</a:t>
            </a:r>
            <a:endParaRPr lang="en-US" sz="1400" noProof="1">
              <a:solidFill>
                <a:schemeClr val="tx1">
                  <a:lumMod val="75000"/>
                  <a:lumOff val="25000"/>
                </a:schemeClr>
              </a:solidFill>
            </a:endParaRPr>
          </a:p>
        </p:txBody>
      </p:sp>
      <p:sp>
        <p:nvSpPr>
          <p:cNvPr id="39" name="Freeform 38"/>
          <p:cNvSpPr/>
          <p:nvPr/>
        </p:nvSpPr>
        <p:spPr>
          <a:xfrm>
            <a:off x="561362" y="1353727"/>
            <a:ext cx="1209010" cy="349180"/>
          </a:xfrm>
          <a:custGeom>
            <a:avLst/>
            <a:gdLst>
              <a:gd name="connsiteX0" fmla="*/ 0 w 1765552"/>
              <a:gd name="connsiteY0" fmla="*/ 0 h 511436"/>
              <a:gd name="connsiteX1" fmla="*/ 1765552 w 1765552"/>
              <a:gd name="connsiteY1" fmla="*/ 0 h 511436"/>
              <a:gd name="connsiteX2" fmla="*/ 1765552 w 1765552"/>
              <a:gd name="connsiteY2" fmla="*/ 511436 h 511436"/>
              <a:gd name="connsiteX3" fmla="*/ 0 w 1765552"/>
              <a:gd name="connsiteY3" fmla="*/ 511436 h 511436"/>
              <a:gd name="connsiteX4" fmla="*/ 0 w 1765552"/>
              <a:gd name="connsiteY4" fmla="*/ 0 h 511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5552" h="511436">
                <a:moveTo>
                  <a:pt x="0" y="0"/>
                </a:moveTo>
                <a:lnTo>
                  <a:pt x="1765552" y="0"/>
                </a:lnTo>
                <a:lnTo>
                  <a:pt x="1765552" y="511436"/>
                </a:lnTo>
                <a:lnTo>
                  <a:pt x="0" y="511436"/>
                </a:lnTo>
                <a:lnTo>
                  <a:pt x="0" y="0"/>
                </a:lnTo>
                <a:close/>
              </a:path>
            </a:pathLst>
          </a:cu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5720" tIns="45720" rIns="45720" bIns="45720" numCol="1" spcCol="1270" anchor="ctr" anchorCtr="0">
            <a:noAutofit/>
          </a:bodyPr>
          <a:lstStyle/>
          <a:p>
            <a:pPr algn="ctr" defTabSz="533400">
              <a:lnSpc>
                <a:spcPct val="90000"/>
              </a:lnSpc>
              <a:spcBef>
                <a:spcPct val="0"/>
              </a:spcBef>
              <a:spcAft>
                <a:spcPct val="35000"/>
              </a:spcAft>
            </a:pPr>
            <a:r>
              <a:rPr lang="en-US" sz="1200" dirty="0">
                <a:solidFill>
                  <a:prstClr val="white"/>
                </a:solidFill>
              </a:rPr>
              <a:t>Input variables</a:t>
            </a:r>
          </a:p>
        </p:txBody>
      </p:sp>
      <p:sp>
        <p:nvSpPr>
          <p:cNvPr id="40" name="Freeform 39"/>
          <p:cNvSpPr/>
          <p:nvPr/>
        </p:nvSpPr>
        <p:spPr>
          <a:xfrm>
            <a:off x="1860524" y="1357328"/>
            <a:ext cx="3837903" cy="345579"/>
          </a:xfrm>
          <a:custGeom>
            <a:avLst/>
            <a:gdLst>
              <a:gd name="connsiteX0" fmla="*/ 0 w 1765552"/>
              <a:gd name="connsiteY0" fmla="*/ 0 h 511436"/>
              <a:gd name="connsiteX1" fmla="*/ 1765552 w 1765552"/>
              <a:gd name="connsiteY1" fmla="*/ 0 h 511436"/>
              <a:gd name="connsiteX2" fmla="*/ 1765552 w 1765552"/>
              <a:gd name="connsiteY2" fmla="*/ 511436 h 511436"/>
              <a:gd name="connsiteX3" fmla="*/ 0 w 1765552"/>
              <a:gd name="connsiteY3" fmla="*/ 511436 h 511436"/>
              <a:gd name="connsiteX4" fmla="*/ 0 w 1765552"/>
              <a:gd name="connsiteY4" fmla="*/ 0 h 511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5552" h="511436">
                <a:moveTo>
                  <a:pt x="0" y="0"/>
                </a:moveTo>
                <a:lnTo>
                  <a:pt x="1765552" y="0"/>
                </a:lnTo>
                <a:lnTo>
                  <a:pt x="1765552" y="511436"/>
                </a:lnTo>
                <a:lnTo>
                  <a:pt x="0" y="511436"/>
                </a:lnTo>
                <a:lnTo>
                  <a:pt x="0" y="0"/>
                </a:lnTo>
                <a:close/>
              </a:path>
            </a:pathLst>
          </a:cu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5720" tIns="45720" rIns="45720" bIns="45720" numCol="1" spcCol="1270" anchor="ctr" anchorCtr="0">
            <a:noAutofit/>
          </a:bodyPr>
          <a:lstStyle/>
          <a:p>
            <a:pPr algn="ctr" defTabSz="533400">
              <a:lnSpc>
                <a:spcPct val="90000"/>
              </a:lnSpc>
              <a:spcBef>
                <a:spcPct val="0"/>
              </a:spcBef>
              <a:spcAft>
                <a:spcPct val="35000"/>
              </a:spcAft>
            </a:pPr>
            <a:r>
              <a:rPr lang="en-US" sz="1200" dirty="0">
                <a:solidFill>
                  <a:prstClr val="white"/>
                </a:solidFill>
              </a:rPr>
              <a:t>Key Findings</a:t>
            </a:r>
          </a:p>
        </p:txBody>
      </p:sp>
      <p:sp>
        <p:nvSpPr>
          <p:cNvPr id="41" name="Title 1"/>
          <p:cNvSpPr txBox="1">
            <a:spLocks/>
          </p:cNvSpPr>
          <p:nvPr/>
        </p:nvSpPr>
        <p:spPr bwMode="gray">
          <a:xfrm>
            <a:off x="189772" y="-23769"/>
            <a:ext cx="11544216" cy="836004"/>
          </a:xfrm>
          <a:prstGeom prst="rect">
            <a:avLst/>
          </a:prstGeom>
        </p:spPr>
        <p:txBody>
          <a:bodyPr vert="horz" lIns="0" tIns="0" rIns="0" bIns="0" rtlCol="0" anchor="ctr">
            <a:normAutofit/>
          </a:bodyPr>
          <a:lstStyle>
            <a:lvl1pPr algn="l" defTabSz="914377" rtl="0" eaLnBrk="1" latinLnBrk="0" hangingPunct="1">
              <a:spcBef>
                <a:spcPct val="0"/>
              </a:spcBef>
              <a:buNone/>
              <a:defRPr sz="3000" b="1" kern="1200">
                <a:solidFill>
                  <a:schemeClr val="tx1"/>
                </a:solidFill>
                <a:latin typeface="+mj-lt"/>
                <a:ea typeface="+mj-ea"/>
                <a:cs typeface="+mj-cs"/>
              </a:defRPr>
            </a:lvl1pPr>
          </a:lstStyle>
          <a:p>
            <a:r>
              <a:rPr lang="en-IN" sz="2800" spc="-98" dirty="0">
                <a:ln w="3175">
                  <a:noFill/>
                </a:ln>
                <a:solidFill>
                  <a:srgbClr val="0051A2"/>
                </a:solidFill>
                <a:latin typeface="+mn-lt"/>
                <a:ea typeface="+mn-ea"/>
                <a:cs typeface="Segoe UI" pitchFamily="34" charset="0"/>
              </a:rPr>
              <a:t>Market Share and Market Value Models built for a Europe based CPG Major</a:t>
            </a:r>
          </a:p>
        </p:txBody>
      </p:sp>
      <p:sp>
        <p:nvSpPr>
          <p:cNvPr id="52" name="Round Same Side Corner Rectangle 51"/>
          <p:cNvSpPr/>
          <p:nvPr/>
        </p:nvSpPr>
        <p:spPr>
          <a:xfrm flipV="1">
            <a:off x="4054705" y="4575535"/>
            <a:ext cx="3691606" cy="2068341"/>
          </a:xfrm>
          <a:prstGeom prst="round2SameRect">
            <a:avLst>
              <a:gd name="adj1" fmla="val 9630"/>
              <a:gd name="adj2" fmla="val 0"/>
            </a:avLst>
          </a:prstGeom>
          <a:noFill/>
          <a:ln w="25400" cap="flat" cmpd="sng" algn="ctr">
            <a:solidFill>
              <a:srgbClr val="FEA50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rgbClr val="FFFFFF"/>
              </a:solidFill>
              <a:effectLst/>
              <a:uLnTx/>
              <a:uFillTx/>
            </a:endParaRPr>
          </a:p>
        </p:txBody>
      </p:sp>
      <p:sp>
        <p:nvSpPr>
          <p:cNvPr id="53" name="Round Same Side Corner Rectangle 52"/>
          <p:cNvSpPr/>
          <p:nvPr/>
        </p:nvSpPr>
        <p:spPr>
          <a:xfrm flipV="1">
            <a:off x="447436" y="4561471"/>
            <a:ext cx="3454204" cy="2090777"/>
          </a:xfrm>
          <a:prstGeom prst="round2SameRect">
            <a:avLst>
              <a:gd name="adj1" fmla="val 11998"/>
              <a:gd name="adj2" fmla="val 0"/>
            </a:avLst>
          </a:prstGeom>
          <a:noFill/>
          <a:ln w="25400" cap="flat" cmpd="sng" algn="ctr">
            <a:solidFill>
              <a:srgbClr val="FEA50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rgbClr val="FFFFFF"/>
              </a:solidFill>
              <a:effectLst/>
              <a:uLnTx/>
              <a:uFillTx/>
            </a:endParaRPr>
          </a:p>
        </p:txBody>
      </p:sp>
      <p:sp>
        <p:nvSpPr>
          <p:cNvPr id="54" name="Rectangle 53"/>
          <p:cNvSpPr/>
          <p:nvPr/>
        </p:nvSpPr>
        <p:spPr>
          <a:xfrm>
            <a:off x="4085149" y="4257821"/>
            <a:ext cx="3676252" cy="302896"/>
          </a:xfrm>
          <a:prstGeom prst="rect">
            <a:avLst/>
          </a:prstGeom>
          <a:solidFill>
            <a:srgbClr val="FFFFFF">
              <a:lumMod val="50000"/>
            </a:srgbClr>
          </a:soli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rPr>
              <a:t>LatentView’s Solution</a:t>
            </a:r>
          </a:p>
        </p:txBody>
      </p:sp>
      <p:sp>
        <p:nvSpPr>
          <p:cNvPr id="55" name="Rectangle 54"/>
          <p:cNvSpPr/>
          <p:nvPr/>
        </p:nvSpPr>
        <p:spPr>
          <a:xfrm>
            <a:off x="434437" y="4266767"/>
            <a:ext cx="3467201" cy="261730"/>
          </a:xfrm>
          <a:prstGeom prst="rect">
            <a:avLst/>
          </a:prstGeom>
          <a:solidFill>
            <a:srgbClr val="FFFFFF">
              <a:lumMod val="50000"/>
            </a:srgbClr>
          </a:soli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rPr>
              <a:t>Business Objective</a:t>
            </a:r>
          </a:p>
        </p:txBody>
      </p:sp>
      <p:sp>
        <p:nvSpPr>
          <p:cNvPr id="56" name="Round Same Side Corner Rectangle 55"/>
          <p:cNvSpPr/>
          <p:nvPr/>
        </p:nvSpPr>
        <p:spPr>
          <a:xfrm flipV="1">
            <a:off x="7899376" y="4578908"/>
            <a:ext cx="3865202" cy="2064968"/>
          </a:xfrm>
          <a:prstGeom prst="round2SameRect">
            <a:avLst>
              <a:gd name="adj1" fmla="val 7867"/>
              <a:gd name="adj2" fmla="val 0"/>
            </a:avLst>
          </a:prstGeom>
          <a:noFill/>
          <a:ln w="25400" cap="flat" cmpd="sng" algn="ctr">
            <a:solidFill>
              <a:srgbClr val="62CA9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rgbClr val="FFFFFF"/>
              </a:solidFill>
              <a:effectLst/>
              <a:uLnTx/>
              <a:uFillTx/>
            </a:endParaRPr>
          </a:p>
        </p:txBody>
      </p:sp>
      <p:sp>
        <p:nvSpPr>
          <p:cNvPr id="57" name="Rectangle 56"/>
          <p:cNvSpPr/>
          <p:nvPr/>
        </p:nvSpPr>
        <p:spPr>
          <a:xfrm>
            <a:off x="8380714" y="4646843"/>
            <a:ext cx="3332015" cy="1831271"/>
          </a:xfrm>
          <a:prstGeom prst="rect">
            <a:avLst/>
          </a:prstGeom>
        </p:spPr>
        <p:txBody>
          <a:bodyPr wrap="square">
            <a:spAutoFit/>
          </a:bodyPr>
          <a:lstStyle/>
          <a:p>
            <a:pPr lvl="0" indent="-171450" fontAlgn="base">
              <a:spcBef>
                <a:spcPts val="600"/>
              </a:spcBef>
              <a:spcAft>
                <a:spcPct val="0"/>
              </a:spcAft>
              <a:buClr>
                <a:srgbClr val="0061B2"/>
              </a:buClr>
              <a:buFont typeface="Wingdings" pitchFamily="2" charset="2"/>
              <a:buChar char="§"/>
              <a:defRPr/>
            </a:pPr>
            <a:r>
              <a:rPr lang="en-IN" sz="1400" kern="0" dirty="0">
                <a:solidFill>
                  <a:srgbClr val="000000"/>
                </a:solidFill>
              </a:rPr>
              <a:t>High accuracy in predictions</a:t>
            </a:r>
          </a:p>
          <a:p>
            <a:pPr lvl="1" indent="-171450" fontAlgn="base">
              <a:spcBef>
                <a:spcPts val="600"/>
              </a:spcBef>
              <a:spcAft>
                <a:spcPct val="0"/>
              </a:spcAft>
              <a:buClr>
                <a:srgbClr val="0061B2"/>
              </a:buClr>
              <a:buFont typeface="Wingdings" pitchFamily="2" charset="2"/>
              <a:buChar char="§"/>
              <a:defRPr/>
            </a:pPr>
            <a:r>
              <a:rPr lang="en-IN" sz="1400" kern="0" dirty="0">
                <a:solidFill>
                  <a:srgbClr val="000000"/>
                </a:solidFill>
              </a:rPr>
              <a:t>5% MAPE for Market Value models (9% MAPE with baseline ARIMA)</a:t>
            </a:r>
          </a:p>
          <a:p>
            <a:pPr lvl="1" indent="-171450" fontAlgn="base">
              <a:spcBef>
                <a:spcPts val="600"/>
              </a:spcBef>
              <a:spcAft>
                <a:spcPct val="0"/>
              </a:spcAft>
              <a:buClr>
                <a:srgbClr val="0061B2"/>
              </a:buClr>
              <a:buFont typeface="Wingdings" pitchFamily="2" charset="2"/>
              <a:buChar char="§"/>
              <a:defRPr/>
            </a:pPr>
            <a:r>
              <a:rPr lang="en-IN" sz="1400" kern="0" dirty="0">
                <a:solidFill>
                  <a:srgbClr val="000000"/>
                </a:solidFill>
              </a:rPr>
              <a:t>± 4% Error rate for Market  share models</a:t>
            </a:r>
          </a:p>
          <a:p>
            <a:pPr lvl="0" indent="-171450" fontAlgn="base">
              <a:spcBef>
                <a:spcPts val="600"/>
              </a:spcBef>
              <a:spcAft>
                <a:spcPct val="0"/>
              </a:spcAft>
              <a:buClr>
                <a:srgbClr val="0061B2"/>
              </a:buClr>
              <a:buFont typeface="Wingdings" pitchFamily="2" charset="2"/>
              <a:buChar char="§"/>
              <a:defRPr/>
            </a:pPr>
            <a:r>
              <a:rPr lang="en-IN" sz="1400" kern="0" dirty="0">
                <a:solidFill>
                  <a:srgbClr val="000000"/>
                </a:solidFill>
              </a:rPr>
              <a:t>Understanding drivers and studying their effect on Market Value and Share</a:t>
            </a:r>
          </a:p>
        </p:txBody>
      </p:sp>
      <p:sp>
        <p:nvSpPr>
          <p:cNvPr id="58" name="Rectangle 57"/>
          <p:cNvSpPr/>
          <p:nvPr/>
        </p:nvSpPr>
        <p:spPr>
          <a:xfrm>
            <a:off x="7883837" y="4266767"/>
            <a:ext cx="3874995" cy="297319"/>
          </a:xfrm>
          <a:prstGeom prst="rect">
            <a:avLst/>
          </a:prstGeom>
          <a:solidFill>
            <a:srgbClr val="FFFFFF">
              <a:lumMod val="50000"/>
            </a:srgbClr>
          </a:soli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rPr>
              <a:t>Business Benefits</a:t>
            </a:r>
          </a:p>
        </p:txBody>
      </p:sp>
      <p:sp>
        <p:nvSpPr>
          <p:cNvPr id="59" name="Rectangle 58"/>
          <p:cNvSpPr/>
          <p:nvPr/>
        </p:nvSpPr>
        <p:spPr>
          <a:xfrm>
            <a:off x="477038" y="4605488"/>
            <a:ext cx="3447524" cy="1969770"/>
          </a:xfrm>
          <a:prstGeom prst="rect">
            <a:avLst/>
          </a:prstGeom>
        </p:spPr>
        <p:txBody>
          <a:bodyPr wrap="square">
            <a:spAutoFit/>
          </a:bodyPr>
          <a:lstStyle/>
          <a:p>
            <a:pPr lvl="0" fontAlgn="base">
              <a:spcBef>
                <a:spcPts val="600"/>
              </a:spcBef>
              <a:spcAft>
                <a:spcPct val="0"/>
              </a:spcAft>
              <a:buClr>
                <a:srgbClr val="0061B2"/>
              </a:buClr>
              <a:buFont typeface="Wingdings" pitchFamily="2" charset="2"/>
              <a:buChar char="§"/>
              <a:defRPr/>
            </a:pPr>
            <a:r>
              <a:rPr lang="en-IN" sz="1400" kern="0" dirty="0">
                <a:solidFill>
                  <a:srgbClr val="000000"/>
                </a:solidFill>
              </a:rPr>
              <a:t>Client is one of the leading consumer electronics companies with both offline &amp; online presence. </a:t>
            </a:r>
          </a:p>
          <a:p>
            <a:pPr lvl="0" fontAlgn="base">
              <a:spcBef>
                <a:spcPts val="600"/>
              </a:spcBef>
              <a:spcAft>
                <a:spcPct val="0"/>
              </a:spcAft>
              <a:buClr>
                <a:srgbClr val="0061B2"/>
              </a:buClr>
              <a:buFont typeface="Wingdings" pitchFamily="2" charset="2"/>
              <a:buChar char="§"/>
              <a:defRPr/>
            </a:pPr>
            <a:r>
              <a:rPr lang="en-IN" sz="1400" kern="0" dirty="0">
                <a:solidFill>
                  <a:srgbClr val="000000"/>
                </a:solidFill>
              </a:rPr>
              <a:t>Develop Market Trend and Market share models for the client using monthly data</a:t>
            </a:r>
          </a:p>
          <a:p>
            <a:pPr lvl="0" fontAlgn="base">
              <a:spcBef>
                <a:spcPts val="600"/>
              </a:spcBef>
              <a:spcAft>
                <a:spcPct val="0"/>
              </a:spcAft>
              <a:buClr>
                <a:srgbClr val="0061B2"/>
              </a:buClr>
              <a:buFont typeface="Wingdings" pitchFamily="2" charset="2"/>
              <a:buChar char="§"/>
              <a:defRPr/>
            </a:pPr>
            <a:r>
              <a:rPr lang="en-IN" sz="1400" kern="0" dirty="0">
                <a:solidFill>
                  <a:srgbClr val="000000"/>
                </a:solidFill>
              </a:rPr>
              <a:t>Generate predictions on Overall market value and client’s market share for the next 6 months</a:t>
            </a:r>
          </a:p>
        </p:txBody>
      </p:sp>
      <p:sp>
        <p:nvSpPr>
          <p:cNvPr id="60" name="Rectangle 59"/>
          <p:cNvSpPr/>
          <p:nvPr/>
        </p:nvSpPr>
        <p:spPr>
          <a:xfrm>
            <a:off x="4151853" y="4659276"/>
            <a:ext cx="3446857" cy="1754326"/>
          </a:xfrm>
          <a:prstGeom prst="rect">
            <a:avLst/>
          </a:prstGeom>
        </p:spPr>
        <p:txBody>
          <a:bodyPr wrap="square">
            <a:spAutoFit/>
          </a:bodyPr>
          <a:lstStyle/>
          <a:p>
            <a:pPr lvl="0" fontAlgn="base">
              <a:spcBef>
                <a:spcPts val="600"/>
              </a:spcBef>
              <a:spcAft>
                <a:spcPct val="0"/>
              </a:spcAft>
              <a:buClr>
                <a:srgbClr val="0061B2"/>
              </a:buClr>
              <a:defRPr/>
            </a:pPr>
            <a:r>
              <a:rPr lang="en-IN" sz="1400" kern="0" dirty="0">
                <a:solidFill>
                  <a:srgbClr val="000000"/>
                </a:solidFill>
              </a:rPr>
              <a:t>LatentView adopted a “layered modeling” approach</a:t>
            </a:r>
          </a:p>
          <a:p>
            <a:pPr lvl="1" indent="-171450" fontAlgn="base">
              <a:spcBef>
                <a:spcPts val="600"/>
              </a:spcBef>
              <a:spcAft>
                <a:spcPct val="0"/>
              </a:spcAft>
              <a:buClr>
                <a:srgbClr val="0061B2"/>
              </a:buClr>
              <a:buFont typeface="Wingdings" pitchFamily="2" charset="2"/>
              <a:buChar char="§"/>
              <a:defRPr/>
            </a:pPr>
            <a:r>
              <a:rPr lang="en-IN" sz="1400" kern="0" dirty="0">
                <a:solidFill>
                  <a:srgbClr val="000000"/>
                </a:solidFill>
              </a:rPr>
              <a:t>Initially developing a baseline model (ARIMA) </a:t>
            </a:r>
          </a:p>
          <a:p>
            <a:pPr lvl="1" indent="-171450" fontAlgn="base">
              <a:spcBef>
                <a:spcPts val="600"/>
              </a:spcBef>
              <a:spcAft>
                <a:spcPct val="0"/>
              </a:spcAft>
              <a:buClr>
                <a:srgbClr val="0061B2"/>
              </a:buClr>
              <a:buFont typeface="Wingdings" pitchFamily="2" charset="2"/>
              <a:buChar char="§"/>
              <a:defRPr/>
            </a:pPr>
            <a:r>
              <a:rPr lang="en-IN" sz="1400" kern="0" dirty="0">
                <a:solidFill>
                  <a:srgbClr val="000000"/>
                </a:solidFill>
              </a:rPr>
              <a:t>Refining the model with additional data (Macroeconomic and Market Events)</a:t>
            </a:r>
          </a:p>
        </p:txBody>
      </p:sp>
    </p:spTree>
    <p:extLst>
      <p:ext uri="{BB962C8B-B14F-4D97-AF65-F5344CB8AC3E}">
        <p14:creationId xmlns:p14="http://schemas.microsoft.com/office/powerpoint/2010/main" val="3119730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 Same Side Corner Rectangle 5"/>
          <p:cNvSpPr/>
          <p:nvPr/>
        </p:nvSpPr>
        <p:spPr>
          <a:xfrm flipV="1">
            <a:off x="4121939" y="4333492"/>
            <a:ext cx="4341281" cy="2256119"/>
          </a:xfrm>
          <a:prstGeom prst="round2SameRect">
            <a:avLst>
              <a:gd name="adj1" fmla="val 9630"/>
              <a:gd name="adj2" fmla="val 0"/>
            </a:avLst>
          </a:prstGeom>
          <a:noFill/>
          <a:ln w="25400" cap="flat" cmpd="sng" algn="ctr">
            <a:solidFill>
              <a:srgbClr val="FEA50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rgbClr val="FFFFFF"/>
              </a:solidFill>
              <a:effectLst/>
              <a:uLnTx/>
              <a:uFillTx/>
            </a:endParaRPr>
          </a:p>
        </p:txBody>
      </p:sp>
      <p:sp>
        <p:nvSpPr>
          <p:cNvPr id="8" name="Round Same Side Corner Rectangle 7"/>
          <p:cNvSpPr/>
          <p:nvPr/>
        </p:nvSpPr>
        <p:spPr>
          <a:xfrm flipV="1">
            <a:off x="514671" y="4319426"/>
            <a:ext cx="3454204" cy="2270185"/>
          </a:xfrm>
          <a:prstGeom prst="round2SameRect">
            <a:avLst>
              <a:gd name="adj1" fmla="val 11998"/>
              <a:gd name="adj2" fmla="val 0"/>
            </a:avLst>
          </a:prstGeom>
          <a:noFill/>
          <a:ln w="25400" cap="flat" cmpd="sng" algn="ctr">
            <a:solidFill>
              <a:srgbClr val="FEA50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rgbClr val="FFFFFF"/>
              </a:solidFill>
              <a:effectLst/>
              <a:uLnTx/>
              <a:uFillTx/>
            </a:endParaRPr>
          </a:p>
        </p:txBody>
      </p:sp>
      <p:sp>
        <p:nvSpPr>
          <p:cNvPr id="9" name="Rectangle 8"/>
          <p:cNvSpPr/>
          <p:nvPr/>
        </p:nvSpPr>
        <p:spPr>
          <a:xfrm>
            <a:off x="4119483" y="4015775"/>
            <a:ext cx="4360617" cy="302896"/>
          </a:xfrm>
          <a:prstGeom prst="rect">
            <a:avLst/>
          </a:prstGeom>
          <a:solidFill>
            <a:srgbClr val="FFFFFF">
              <a:lumMod val="50000"/>
            </a:srgbClr>
          </a:soli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rPr>
              <a:t>LatentView’s Solution</a:t>
            </a:r>
          </a:p>
        </p:txBody>
      </p:sp>
      <p:sp>
        <p:nvSpPr>
          <p:cNvPr id="10" name="Rectangle 9"/>
          <p:cNvSpPr/>
          <p:nvPr/>
        </p:nvSpPr>
        <p:spPr>
          <a:xfrm>
            <a:off x="501672" y="4024721"/>
            <a:ext cx="3467201" cy="261730"/>
          </a:xfrm>
          <a:prstGeom prst="rect">
            <a:avLst/>
          </a:prstGeom>
          <a:solidFill>
            <a:srgbClr val="FFFFFF">
              <a:lumMod val="50000"/>
            </a:srgbClr>
          </a:soli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rPr>
              <a:t>Business Objective</a:t>
            </a:r>
          </a:p>
        </p:txBody>
      </p:sp>
      <p:sp>
        <p:nvSpPr>
          <p:cNvPr id="11" name="Round Same Side Corner Rectangle 10"/>
          <p:cNvSpPr/>
          <p:nvPr/>
        </p:nvSpPr>
        <p:spPr>
          <a:xfrm flipV="1">
            <a:off x="8616284" y="4336862"/>
            <a:ext cx="3094506" cy="2252750"/>
          </a:xfrm>
          <a:prstGeom prst="round2SameRect">
            <a:avLst>
              <a:gd name="adj1" fmla="val 7867"/>
              <a:gd name="adj2" fmla="val 0"/>
            </a:avLst>
          </a:prstGeom>
          <a:noFill/>
          <a:ln w="25400" cap="flat" cmpd="sng" algn="ctr">
            <a:solidFill>
              <a:srgbClr val="62CA9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rgbClr val="FFFFFF"/>
              </a:solidFill>
              <a:effectLst/>
              <a:uLnTx/>
              <a:uFillTx/>
            </a:endParaRPr>
          </a:p>
        </p:txBody>
      </p:sp>
      <p:sp>
        <p:nvSpPr>
          <p:cNvPr id="12" name="Rectangle 11"/>
          <p:cNvSpPr/>
          <p:nvPr/>
        </p:nvSpPr>
        <p:spPr>
          <a:xfrm>
            <a:off x="8628610" y="4404797"/>
            <a:ext cx="3111013" cy="2400657"/>
          </a:xfrm>
          <a:prstGeom prst="rect">
            <a:avLst/>
          </a:prstGeom>
        </p:spPr>
        <p:txBody>
          <a:bodyPr wrap="square">
            <a:spAutoFit/>
          </a:bodyPr>
          <a:lstStyle/>
          <a:p>
            <a:pPr marL="0" marR="0" lvl="0" indent="-171450" defTabSz="914400" eaLnBrk="1" fontAlgn="base" latinLnBrk="0" hangingPunct="1">
              <a:lnSpc>
                <a:spcPct val="100000"/>
              </a:lnSpc>
              <a:spcBef>
                <a:spcPts val="600"/>
              </a:spcBef>
              <a:spcAft>
                <a:spcPct val="0"/>
              </a:spcAft>
              <a:buClr>
                <a:srgbClr val="0061B2"/>
              </a:buClr>
              <a:buSzTx/>
              <a:buFont typeface="Wingdings" pitchFamily="2" charset="2"/>
              <a:buChar char="§"/>
              <a:tabLst/>
              <a:defRPr/>
            </a:pPr>
            <a:r>
              <a:rPr kumimoji="0" lang="en-US" sz="1400" b="0" i="0" u="none" strike="noStrike" kern="0" cap="none" spc="0" normalizeH="0" baseline="0" noProof="0" dirty="0">
                <a:ln>
                  <a:noFill/>
                </a:ln>
                <a:solidFill>
                  <a:srgbClr val="000000"/>
                </a:solidFill>
                <a:effectLst/>
                <a:uLnTx/>
                <a:uFillTx/>
              </a:rPr>
              <a:t>Better understanding and estimation of demand enabling, improved production and supply-chain management - resulting in overall optimization of the resources </a:t>
            </a:r>
          </a:p>
          <a:p>
            <a:pPr marL="0" marR="0" lvl="0" indent="-171450" defTabSz="914400" eaLnBrk="1" fontAlgn="base" latinLnBrk="0" hangingPunct="1">
              <a:lnSpc>
                <a:spcPct val="100000"/>
              </a:lnSpc>
              <a:spcBef>
                <a:spcPts val="600"/>
              </a:spcBef>
              <a:spcAft>
                <a:spcPct val="0"/>
              </a:spcAft>
              <a:buClr>
                <a:srgbClr val="0061B2"/>
              </a:buClr>
              <a:buSzTx/>
              <a:buFont typeface="Wingdings" pitchFamily="2" charset="2"/>
              <a:buChar char="§"/>
              <a:tabLst/>
              <a:defRPr/>
            </a:pPr>
            <a:r>
              <a:rPr kumimoji="0" lang="en-US" sz="1400" b="0" i="0" u="none" strike="noStrike" kern="0" cap="none" spc="0" normalizeH="0" baseline="0" noProof="0" dirty="0">
                <a:ln>
                  <a:noFill/>
                </a:ln>
                <a:solidFill>
                  <a:srgbClr val="000000"/>
                </a:solidFill>
                <a:effectLst/>
                <a:uLnTx/>
                <a:uFillTx/>
              </a:rPr>
              <a:t>Provides better inventory planning in the warehouses thus reducing the cost of carrying goods and also avoid stock-outs</a:t>
            </a:r>
          </a:p>
          <a:p>
            <a:pPr marL="0" marR="0" lvl="0" indent="0" defTabSz="914400" eaLnBrk="1" fontAlgn="base" latinLnBrk="0" hangingPunct="1">
              <a:lnSpc>
                <a:spcPct val="100000"/>
              </a:lnSpc>
              <a:spcBef>
                <a:spcPts val="600"/>
              </a:spcBef>
              <a:spcAft>
                <a:spcPct val="0"/>
              </a:spcAft>
              <a:buClr>
                <a:srgbClr val="FFC000"/>
              </a:buClr>
              <a:buSzTx/>
              <a:buFontTx/>
              <a:buNone/>
              <a:tabLst/>
              <a:defRPr/>
            </a:pPr>
            <a:endParaRPr kumimoji="0" lang="en-US" sz="1400" b="0" i="0" u="none" strike="noStrike" kern="0" cap="none" spc="0" normalizeH="0" baseline="0" noProof="0" dirty="0">
              <a:ln>
                <a:noFill/>
              </a:ln>
              <a:solidFill>
                <a:srgbClr val="000000"/>
              </a:solidFill>
              <a:effectLst/>
              <a:uLnTx/>
              <a:uFillTx/>
            </a:endParaRPr>
          </a:p>
        </p:txBody>
      </p:sp>
      <p:sp>
        <p:nvSpPr>
          <p:cNvPr id="13" name="Rectangle 12"/>
          <p:cNvSpPr/>
          <p:nvPr/>
        </p:nvSpPr>
        <p:spPr>
          <a:xfrm>
            <a:off x="8616810" y="4024721"/>
            <a:ext cx="3108292" cy="297319"/>
          </a:xfrm>
          <a:prstGeom prst="rect">
            <a:avLst/>
          </a:prstGeom>
          <a:solidFill>
            <a:srgbClr val="FFFFFF">
              <a:lumMod val="50000"/>
            </a:srgbClr>
          </a:soli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rPr>
              <a:t>Business Benefits</a:t>
            </a:r>
          </a:p>
        </p:txBody>
      </p:sp>
      <p:sp>
        <p:nvSpPr>
          <p:cNvPr id="14" name="Rectangle 13"/>
          <p:cNvSpPr/>
          <p:nvPr/>
        </p:nvSpPr>
        <p:spPr>
          <a:xfrm>
            <a:off x="544273" y="4417230"/>
            <a:ext cx="3447524" cy="1677382"/>
          </a:xfrm>
          <a:prstGeom prst="rect">
            <a:avLst/>
          </a:prstGeom>
        </p:spPr>
        <p:txBody>
          <a:bodyPr wrap="square">
            <a:spAutoFit/>
          </a:bodyPr>
          <a:lstStyle/>
          <a:p>
            <a:pPr marL="0" marR="0" lvl="0" indent="0" defTabSz="914400" eaLnBrk="1" fontAlgn="base" latinLnBrk="0" hangingPunct="1">
              <a:lnSpc>
                <a:spcPct val="100000"/>
              </a:lnSpc>
              <a:spcBef>
                <a:spcPts val="600"/>
              </a:spcBef>
              <a:spcAft>
                <a:spcPct val="0"/>
              </a:spcAft>
              <a:buClr>
                <a:srgbClr val="0061B2"/>
              </a:buClr>
              <a:buSzTx/>
              <a:buFont typeface="Wingdings" pitchFamily="2" charset="2"/>
              <a:buChar char="§"/>
              <a:tabLst/>
              <a:defRPr/>
            </a:pPr>
            <a:r>
              <a:rPr kumimoji="0" lang="en-US" sz="1400" b="0" i="0" u="none" strike="noStrike" kern="0" cap="none" spc="0" normalizeH="0" baseline="0" noProof="0" dirty="0">
                <a:ln>
                  <a:noFill/>
                </a:ln>
                <a:solidFill>
                  <a:srgbClr val="000000"/>
                </a:solidFill>
                <a:effectLst/>
                <a:uLnTx/>
                <a:uFillTx/>
              </a:rPr>
              <a:t> Develop demand forecasting models that would predict the demand for the immediate three months at the unit-brand pack level</a:t>
            </a:r>
          </a:p>
          <a:p>
            <a:pPr marL="0" marR="0" lvl="0" indent="0" defTabSz="914400" eaLnBrk="1" fontAlgn="base" latinLnBrk="0" hangingPunct="1">
              <a:lnSpc>
                <a:spcPct val="100000"/>
              </a:lnSpc>
              <a:spcBef>
                <a:spcPts val="600"/>
              </a:spcBef>
              <a:spcAft>
                <a:spcPct val="0"/>
              </a:spcAft>
              <a:buClr>
                <a:srgbClr val="0061B2"/>
              </a:buClr>
              <a:buSzTx/>
              <a:buFont typeface="Wingdings" pitchFamily="2" charset="2"/>
              <a:buChar char="§"/>
              <a:tabLst/>
              <a:defRPr/>
            </a:pPr>
            <a:r>
              <a:rPr kumimoji="0" lang="en-US" sz="1400" b="0" i="0" u="none" strike="noStrike" kern="0" cap="none" spc="0" normalizeH="0" baseline="0" noProof="0" dirty="0">
                <a:ln>
                  <a:noFill/>
                </a:ln>
                <a:solidFill>
                  <a:srgbClr val="000000"/>
                </a:solidFill>
                <a:effectLst/>
                <a:uLnTx/>
                <a:uFillTx/>
              </a:rPr>
              <a:t>  Support the demand planning team with their regular monthly reports and ad-hoc analysis</a:t>
            </a:r>
            <a:endParaRPr kumimoji="0" lang="en-US" sz="1400" b="0" i="0" u="none" strike="noStrike" kern="0" cap="none" spc="0" normalizeH="0" baseline="0" noProof="0" dirty="0">
              <a:ln>
                <a:noFill/>
              </a:ln>
              <a:solidFill>
                <a:srgbClr val="000000"/>
              </a:solidFill>
              <a:effectLst/>
              <a:uLnTx/>
              <a:uFillTx/>
              <a:cs typeface="Calibri" pitchFamily="34" charset="0"/>
            </a:endParaRPr>
          </a:p>
        </p:txBody>
      </p:sp>
      <p:sp>
        <p:nvSpPr>
          <p:cNvPr id="5" name="Rectangle 4"/>
          <p:cNvSpPr/>
          <p:nvPr/>
        </p:nvSpPr>
        <p:spPr>
          <a:xfrm>
            <a:off x="4232535" y="4417230"/>
            <a:ext cx="4230687" cy="1754326"/>
          </a:xfrm>
          <a:prstGeom prst="rect">
            <a:avLst/>
          </a:prstGeom>
        </p:spPr>
        <p:txBody>
          <a:bodyPr wrap="square">
            <a:spAutoFit/>
          </a:bodyPr>
          <a:lstStyle/>
          <a:p>
            <a:pPr marL="0" marR="0" lvl="0" indent="-171450" defTabSz="914400" eaLnBrk="1" fontAlgn="base" latinLnBrk="0" hangingPunct="1">
              <a:lnSpc>
                <a:spcPct val="100000"/>
              </a:lnSpc>
              <a:spcBef>
                <a:spcPts val="600"/>
              </a:spcBef>
              <a:spcAft>
                <a:spcPct val="0"/>
              </a:spcAft>
              <a:buClr>
                <a:srgbClr val="0061B2"/>
              </a:buClr>
              <a:buSzTx/>
              <a:buFont typeface="Wingdings" pitchFamily="2" charset="2"/>
              <a:buChar char="§"/>
              <a:tabLst/>
              <a:defRPr/>
            </a:pPr>
            <a:r>
              <a:rPr kumimoji="0" lang="en-US" sz="1400" b="0" i="0" u="none" strike="noStrike" kern="0" cap="none" spc="0" normalizeH="0" baseline="0" noProof="0" dirty="0">
                <a:ln>
                  <a:noFill/>
                </a:ln>
                <a:solidFill>
                  <a:srgbClr val="000000"/>
                </a:solidFill>
                <a:effectLst/>
                <a:uLnTx/>
                <a:uFillTx/>
              </a:rPr>
              <a:t>Correlation  was performed to identify clusters</a:t>
            </a:r>
          </a:p>
          <a:p>
            <a:pPr marL="0" marR="0" lvl="0" indent="-171450" defTabSz="914400" eaLnBrk="1" fontAlgn="base" latinLnBrk="0" hangingPunct="1">
              <a:lnSpc>
                <a:spcPct val="100000"/>
              </a:lnSpc>
              <a:spcBef>
                <a:spcPts val="600"/>
              </a:spcBef>
              <a:spcAft>
                <a:spcPct val="0"/>
              </a:spcAft>
              <a:buClr>
                <a:srgbClr val="0061B2"/>
              </a:buClr>
              <a:buSzTx/>
              <a:buFont typeface="Wingdings" pitchFamily="2" charset="2"/>
              <a:buChar char="§"/>
              <a:tabLst/>
              <a:defRPr/>
            </a:pPr>
            <a:r>
              <a:rPr kumimoji="0" lang="en-US" sz="1400" b="0" i="0" u="none" strike="noStrike" kern="0" cap="none" spc="0" normalizeH="0" baseline="0" noProof="0" dirty="0">
                <a:ln>
                  <a:noFill/>
                </a:ln>
                <a:solidFill>
                  <a:srgbClr val="000000"/>
                </a:solidFill>
                <a:effectLst/>
                <a:uLnTx/>
                <a:uFillTx/>
              </a:rPr>
              <a:t>Models were built using techniques like ARIMA and Linear Regression to forecast the demand for the immediate three months</a:t>
            </a:r>
          </a:p>
          <a:p>
            <a:pPr marL="0" marR="0" lvl="0" indent="-171450" defTabSz="914400" eaLnBrk="1" fontAlgn="base" latinLnBrk="0" hangingPunct="1">
              <a:lnSpc>
                <a:spcPct val="100000"/>
              </a:lnSpc>
              <a:spcBef>
                <a:spcPts val="600"/>
              </a:spcBef>
              <a:spcAft>
                <a:spcPct val="0"/>
              </a:spcAft>
              <a:buClr>
                <a:srgbClr val="0061B2"/>
              </a:buClr>
              <a:buSzTx/>
              <a:buFont typeface="Wingdings" pitchFamily="2" charset="2"/>
              <a:buChar char="§"/>
              <a:tabLst/>
              <a:defRPr/>
            </a:pPr>
            <a:r>
              <a:rPr kumimoji="0" lang="en-US" sz="1400" b="0" i="0" u="none" strike="noStrike" kern="0" cap="none" spc="0" normalizeH="0" baseline="0" noProof="0" dirty="0">
                <a:ln>
                  <a:noFill/>
                </a:ln>
                <a:solidFill>
                  <a:srgbClr val="000000"/>
                </a:solidFill>
                <a:effectLst/>
                <a:uLnTx/>
                <a:uFillTx/>
              </a:rPr>
              <a:t>The forecasted values were compared against the actual values and various reports were generated on a monthly basis to address gaps/deviations  if any</a:t>
            </a:r>
          </a:p>
        </p:txBody>
      </p:sp>
      <p:pic>
        <p:nvPicPr>
          <p:cNvPr id="33" name="Picture 5"/>
          <p:cNvPicPr>
            <a:picLocks noChangeAspect="1" noChangeArrowheads="1"/>
          </p:cNvPicPr>
          <p:nvPr/>
        </p:nvPicPr>
        <p:blipFill>
          <a:blip r:embed="rId2" cstate="print"/>
          <a:srcRect/>
          <a:stretch>
            <a:fillRect/>
          </a:stretch>
        </p:blipFill>
        <p:spPr bwMode="auto">
          <a:xfrm>
            <a:off x="352508" y="2155425"/>
            <a:ext cx="2153457" cy="1245581"/>
          </a:xfrm>
          <a:prstGeom prst="rect">
            <a:avLst/>
          </a:prstGeom>
          <a:noFill/>
          <a:ln w="9525">
            <a:noFill/>
            <a:miter lim="800000"/>
            <a:headEnd/>
            <a:tailEnd/>
          </a:ln>
          <a:effectLst/>
        </p:spPr>
      </p:pic>
      <p:pic>
        <p:nvPicPr>
          <p:cNvPr id="34" name="Picture 7"/>
          <p:cNvPicPr>
            <a:picLocks noChangeAspect="1" noChangeArrowheads="1"/>
          </p:cNvPicPr>
          <p:nvPr/>
        </p:nvPicPr>
        <p:blipFill>
          <a:blip r:embed="rId3" cstate="print"/>
          <a:srcRect/>
          <a:stretch>
            <a:fillRect/>
          </a:stretch>
        </p:blipFill>
        <p:spPr bwMode="auto">
          <a:xfrm>
            <a:off x="3199789" y="2307696"/>
            <a:ext cx="2526080" cy="941039"/>
          </a:xfrm>
          <a:prstGeom prst="rect">
            <a:avLst/>
          </a:prstGeom>
          <a:noFill/>
          <a:ln w="9525">
            <a:noFill/>
            <a:miter lim="800000"/>
            <a:headEnd/>
            <a:tailEnd/>
          </a:ln>
          <a:effectLst/>
        </p:spPr>
      </p:pic>
      <p:pic>
        <p:nvPicPr>
          <p:cNvPr id="35" name="Picture 9"/>
          <p:cNvPicPr>
            <a:picLocks noChangeAspect="1" noChangeArrowheads="1"/>
          </p:cNvPicPr>
          <p:nvPr/>
        </p:nvPicPr>
        <p:blipFill>
          <a:blip r:embed="rId4" cstate="print"/>
          <a:srcRect/>
          <a:stretch>
            <a:fillRect/>
          </a:stretch>
        </p:blipFill>
        <p:spPr bwMode="auto">
          <a:xfrm>
            <a:off x="6360469" y="2131261"/>
            <a:ext cx="2495222" cy="1293908"/>
          </a:xfrm>
          <a:prstGeom prst="rect">
            <a:avLst/>
          </a:prstGeom>
          <a:noFill/>
          <a:ln w="9525">
            <a:noFill/>
            <a:miter lim="800000"/>
            <a:headEnd/>
            <a:tailEnd/>
          </a:ln>
          <a:effectLst/>
        </p:spPr>
      </p:pic>
      <p:sp>
        <p:nvSpPr>
          <p:cNvPr id="36" name="Rectangle 35"/>
          <p:cNvSpPr/>
          <p:nvPr/>
        </p:nvSpPr>
        <p:spPr bwMode="auto">
          <a:xfrm>
            <a:off x="4947712" y="1319141"/>
            <a:ext cx="1920047" cy="636196"/>
          </a:xfrm>
          <a:prstGeom prst="rect">
            <a:avLst/>
          </a:prstGeom>
          <a:noFill/>
          <a:ln w="6350">
            <a:solidFill>
              <a:srgbClr val="648DCC"/>
            </a:solidFill>
            <a:prstDash val="sysDash"/>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rPr>
              <a:t>Time-series model to predict sales for each segment</a:t>
            </a:r>
          </a:p>
        </p:txBody>
      </p:sp>
      <p:pic>
        <p:nvPicPr>
          <p:cNvPr id="37" name="Picture 2"/>
          <p:cNvPicPr>
            <a:picLocks noChangeAspect="1" noChangeArrowheads="1"/>
          </p:cNvPicPr>
          <p:nvPr/>
        </p:nvPicPr>
        <p:blipFill>
          <a:blip r:embed="rId5" cstate="print"/>
          <a:srcRect/>
          <a:stretch>
            <a:fillRect/>
          </a:stretch>
        </p:blipFill>
        <p:spPr bwMode="auto">
          <a:xfrm>
            <a:off x="9498789" y="2163132"/>
            <a:ext cx="2436992" cy="1230166"/>
          </a:xfrm>
          <a:prstGeom prst="rect">
            <a:avLst/>
          </a:prstGeom>
          <a:noFill/>
          <a:ln w="9525">
            <a:noFill/>
            <a:miter lim="800000"/>
            <a:headEnd/>
            <a:tailEnd/>
          </a:ln>
          <a:effectLst/>
        </p:spPr>
      </p:pic>
      <p:sp>
        <p:nvSpPr>
          <p:cNvPr id="38" name="Rectangle 37"/>
          <p:cNvSpPr/>
          <p:nvPr/>
        </p:nvSpPr>
        <p:spPr bwMode="auto">
          <a:xfrm>
            <a:off x="8162860" y="1319141"/>
            <a:ext cx="1920047" cy="636196"/>
          </a:xfrm>
          <a:prstGeom prst="rect">
            <a:avLst/>
          </a:prstGeom>
          <a:noFill/>
          <a:ln w="6350">
            <a:solidFill>
              <a:srgbClr val="648DCC"/>
            </a:solidFill>
            <a:prstDash val="sysDash"/>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rPr>
              <a:t>Calculate forecast accuracy</a:t>
            </a:r>
          </a:p>
        </p:txBody>
      </p:sp>
      <p:sp>
        <p:nvSpPr>
          <p:cNvPr id="39" name="Rectangle 38"/>
          <p:cNvSpPr/>
          <p:nvPr/>
        </p:nvSpPr>
        <p:spPr bwMode="auto">
          <a:xfrm>
            <a:off x="2012786" y="1276329"/>
            <a:ext cx="1920047" cy="636196"/>
          </a:xfrm>
          <a:prstGeom prst="rect">
            <a:avLst/>
          </a:prstGeom>
          <a:noFill/>
          <a:ln w="6350">
            <a:solidFill>
              <a:srgbClr val="648DCC"/>
            </a:solidFill>
            <a:prstDash val="sysDash"/>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rPr>
              <a:t>Correlation study to identify clusters</a:t>
            </a:r>
          </a:p>
        </p:txBody>
      </p:sp>
      <p:sp>
        <p:nvSpPr>
          <p:cNvPr id="40" name="Up Arrow 39"/>
          <p:cNvSpPr/>
          <p:nvPr/>
        </p:nvSpPr>
        <p:spPr>
          <a:xfrm rot="5400000">
            <a:off x="2740945" y="2554928"/>
            <a:ext cx="157164" cy="483052"/>
          </a:xfrm>
          <a:prstGeom prst="upArrow">
            <a:avLst/>
          </a:prstGeom>
          <a:solidFill>
            <a:srgbClr val="2A79D0"/>
          </a:solidFill>
          <a:ln w="25400" cap="flat" cmpd="sng" algn="ctr">
            <a:solidFill>
              <a:srgbClr val="2A79D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43" name="Picture 42"/>
          <p:cNvPicPr>
            <a:picLocks noChangeAspect="1"/>
          </p:cNvPicPr>
          <p:nvPr/>
        </p:nvPicPr>
        <p:blipFill>
          <a:blip r:embed="rId6">
            <a:duotone>
              <a:srgbClr val="0061B2">
                <a:shade val="45000"/>
                <a:satMod val="135000"/>
              </a:srgbClr>
              <a:prstClr val="white"/>
            </a:duotone>
            <a:extLst>
              <a:ext uri="{28A0092B-C50C-407E-A947-70E740481C1C}">
                <a14:useLocalDpi xmlns:a14="http://schemas.microsoft.com/office/drawing/2010/main" val="0"/>
              </a:ext>
            </a:extLst>
          </a:blip>
          <a:stretch>
            <a:fillRect/>
          </a:stretch>
        </p:blipFill>
        <p:spPr>
          <a:xfrm>
            <a:off x="1745061" y="997426"/>
            <a:ext cx="501410" cy="501410"/>
          </a:xfrm>
          <a:prstGeom prst="rect">
            <a:avLst/>
          </a:prstGeom>
        </p:spPr>
      </p:pic>
      <p:pic>
        <p:nvPicPr>
          <p:cNvPr id="44" name="Picture 43"/>
          <p:cNvPicPr>
            <a:picLocks noChangeAspect="1"/>
          </p:cNvPicPr>
          <p:nvPr/>
        </p:nvPicPr>
        <p:blipFill>
          <a:blip r:embed="rId7" cstate="print">
            <a:duotone>
              <a:srgbClr val="0061B2">
                <a:shade val="45000"/>
                <a:satMod val="135000"/>
              </a:srgbClr>
              <a:prstClr val="white"/>
            </a:duotone>
            <a:extLst>
              <a:ext uri="{28A0092B-C50C-407E-A947-70E740481C1C}">
                <a14:useLocalDpi xmlns:a14="http://schemas.microsoft.com/office/drawing/2010/main" val="0"/>
              </a:ext>
            </a:extLst>
          </a:blip>
          <a:stretch>
            <a:fillRect/>
          </a:stretch>
        </p:blipFill>
        <p:spPr>
          <a:xfrm>
            <a:off x="7866052" y="1048328"/>
            <a:ext cx="596287" cy="562536"/>
          </a:xfrm>
          <a:prstGeom prst="rect">
            <a:avLst/>
          </a:prstGeom>
        </p:spPr>
      </p:pic>
      <p:sp>
        <p:nvSpPr>
          <p:cNvPr id="45" name="Rectangle 44"/>
          <p:cNvSpPr/>
          <p:nvPr/>
        </p:nvSpPr>
        <p:spPr>
          <a:xfrm>
            <a:off x="4512104" y="1117137"/>
            <a:ext cx="492799" cy="464905"/>
          </a:xfrm>
          <a:prstGeom prst="rect">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46" name="Picture 45"/>
          <p:cNvPicPr>
            <a:picLocks noChangeAspect="1"/>
          </p:cNvPicPr>
          <p:nvPr/>
        </p:nvPicPr>
        <p:blipFill>
          <a:blip r:embed="rId8">
            <a:duotone>
              <a:srgbClr val="2A79D0">
                <a:shade val="45000"/>
                <a:satMod val="135000"/>
              </a:srgbClr>
              <a:prstClr val="white"/>
            </a:duotone>
            <a:extLst>
              <a:ext uri="{28A0092B-C50C-407E-A947-70E740481C1C}">
                <a14:useLocalDpi xmlns:a14="http://schemas.microsoft.com/office/drawing/2010/main" val="0"/>
              </a:ext>
            </a:extLst>
          </a:blip>
          <a:stretch>
            <a:fillRect/>
          </a:stretch>
        </p:blipFill>
        <p:spPr>
          <a:xfrm>
            <a:off x="4593169" y="1019121"/>
            <a:ext cx="659116" cy="659116"/>
          </a:xfrm>
          <a:prstGeom prst="rect">
            <a:avLst/>
          </a:prstGeom>
        </p:spPr>
      </p:pic>
      <p:sp>
        <p:nvSpPr>
          <p:cNvPr id="47" name="Rectangle 46"/>
          <p:cNvSpPr/>
          <p:nvPr/>
        </p:nvSpPr>
        <p:spPr bwMode="auto">
          <a:xfrm>
            <a:off x="9978839" y="3247482"/>
            <a:ext cx="1586815" cy="636196"/>
          </a:xfrm>
          <a:prstGeom prst="rect">
            <a:avLst/>
          </a:prstGeom>
          <a:noFill/>
          <a:ln w="12700">
            <a:noFill/>
            <a:prstDash val="sysDash"/>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rPr>
              <a:t>Forecast Accuracy Reports</a:t>
            </a:r>
          </a:p>
        </p:txBody>
      </p:sp>
      <p:sp>
        <p:nvSpPr>
          <p:cNvPr id="48" name="Rectangle 47"/>
          <p:cNvSpPr/>
          <p:nvPr/>
        </p:nvSpPr>
        <p:spPr bwMode="auto">
          <a:xfrm>
            <a:off x="617733" y="3247482"/>
            <a:ext cx="1586815" cy="636196"/>
          </a:xfrm>
          <a:prstGeom prst="rect">
            <a:avLst/>
          </a:prstGeom>
          <a:noFill/>
          <a:ln w="12700">
            <a:noFill/>
            <a:prstDash val="sysDash"/>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rPr>
              <a:t>Historical Sales Data</a:t>
            </a:r>
          </a:p>
        </p:txBody>
      </p:sp>
      <p:sp>
        <p:nvSpPr>
          <p:cNvPr id="49" name="Rectangle 48"/>
          <p:cNvSpPr/>
          <p:nvPr/>
        </p:nvSpPr>
        <p:spPr bwMode="auto">
          <a:xfrm>
            <a:off x="3550561" y="3247482"/>
            <a:ext cx="1586815" cy="636196"/>
          </a:xfrm>
          <a:prstGeom prst="rect">
            <a:avLst/>
          </a:prstGeom>
          <a:noFill/>
          <a:ln w="12700">
            <a:noFill/>
            <a:prstDash val="sysDash"/>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rPr>
              <a:t>Clustered Data</a:t>
            </a:r>
          </a:p>
        </p:txBody>
      </p:sp>
      <p:sp>
        <p:nvSpPr>
          <p:cNvPr id="50" name="Rectangle 49"/>
          <p:cNvSpPr/>
          <p:nvPr/>
        </p:nvSpPr>
        <p:spPr bwMode="auto">
          <a:xfrm>
            <a:off x="6913632" y="3247482"/>
            <a:ext cx="1586815" cy="636196"/>
          </a:xfrm>
          <a:prstGeom prst="rect">
            <a:avLst/>
          </a:prstGeom>
          <a:noFill/>
          <a:ln w="12700">
            <a:noFill/>
            <a:prstDash val="sysDash"/>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rPr>
              <a:t>Forecasted Sales</a:t>
            </a:r>
          </a:p>
        </p:txBody>
      </p:sp>
      <p:sp>
        <p:nvSpPr>
          <p:cNvPr id="51" name="Up Arrow 50"/>
          <p:cNvSpPr/>
          <p:nvPr/>
        </p:nvSpPr>
        <p:spPr>
          <a:xfrm rot="5400000">
            <a:off x="5983306" y="2514921"/>
            <a:ext cx="157164" cy="483052"/>
          </a:xfrm>
          <a:prstGeom prst="upArrow">
            <a:avLst/>
          </a:prstGeom>
          <a:solidFill>
            <a:srgbClr val="2A79D0"/>
          </a:solidFill>
          <a:ln w="25400" cap="flat" cmpd="sng" algn="ctr">
            <a:solidFill>
              <a:srgbClr val="2A79D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52" name="Up Arrow 51"/>
          <p:cNvSpPr/>
          <p:nvPr/>
        </p:nvSpPr>
        <p:spPr>
          <a:xfrm rot="5400000">
            <a:off x="9125685" y="2514921"/>
            <a:ext cx="157164" cy="483052"/>
          </a:xfrm>
          <a:prstGeom prst="upArrow">
            <a:avLst/>
          </a:prstGeom>
          <a:solidFill>
            <a:srgbClr val="2A79D0"/>
          </a:solidFill>
          <a:ln w="25400" cap="flat" cmpd="sng" algn="ctr">
            <a:solidFill>
              <a:srgbClr val="2A79D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53" name="Title 1"/>
          <p:cNvSpPr>
            <a:spLocks noGrp="1"/>
          </p:cNvSpPr>
          <p:nvPr>
            <p:ph type="title"/>
          </p:nvPr>
        </p:nvSpPr>
        <p:spPr>
          <a:xfrm>
            <a:off x="155279" y="30144"/>
            <a:ext cx="11544216" cy="836004"/>
          </a:xfrm>
        </p:spPr>
        <p:txBody>
          <a:bodyPr>
            <a:normAutofit/>
          </a:bodyPr>
          <a:lstStyle/>
          <a:p>
            <a:r>
              <a:rPr lang="en-IN" sz="2800" spc="-98" dirty="0">
                <a:ln w="3175">
                  <a:noFill/>
                </a:ln>
                <a:solidFill>
                  <a:srgbClr val="0051A2"/>
                </a:solidFill>
                <a:latin typeface="+mn-lt"/>
                <a:ea typeface="+mn-ea"/>
                <a:cs typeface="Segoe UI" pitchFamily="34" charset="0"/>
              </a:rPr>
              <a:t>Demand Forecasting for a Leading Beverage Manufacturer</a:t>
            </a:r>
          </a:p>
        </p:txBody>
      </p:sp>
    </p:spTree>
    <p:extLst>
      <p:ext uri="{BB962C8B-B14F-4D97-AF65-F5344CB8AC3E}">
        <p14:creationId xmlns:p14="http://schemas.microsoft.com/office/powerpoint/2010/main" val="1663180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 Same Side Corner Rectangle 5"/>
          <p:cNvSpPr/>
          <p:nvPr/>
        </p:nvSpPr>
        <p:spPr>
          <a:xfrm flipV="1">
            <a:off x="4052124" y="4169090"/>
            <a:ext cx="4434518" cy="2256119"/>
          </a:xfrm>
          <a:prstGeom prst="round2SameRect">
            <a:avLst>
              <a:gd name="adj1" fmla="val 9630"/>
              <a:gd name="adj2" fmla="val 0"/>
            </a:avLst>
          </a:prstGeom>
          <a:noFill/>
          <a:ln w="25400" cap="flat" cmpd="sng" algn="ctr">
            <a:solidFill>
              <a:srgbClr val="FEA50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8" name="Round Same Side Corner Rectangle 7"/>
          <p:cNvSpPr/>
          <p:nvPr/>
        </p:nvSpPr>
        <p:spPr>
          <a:xfrm flipV="1">
            <a:off x="367383" y="4155024"/>
            <a:ext cx="3528389" cy="2270185"/>
          </a:xfrm>
          <a:prstGeom prst="round2SameRect">
            <a:avLst>
              <a:gd name="adj1" fmla="val 11998"/>
              <a:gd name="adj2" fmla="val 0"/>
            </a:avLst>
          </a:prstGeom>
          <a:noFill/>
          <a:ln w="25400" cap="flat" cmpd="sng" algn="ctr">
            <a:solidFill>
              <a:srgbClr val="FEA50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1" name="Round Same Side Corner Rectangle 10"/>
          <p:cNvSpPr/>
          <p:nvPr/>
        </p:nvSpPr>
        <p:spPr>
          <a:xfrm flipV="1">
            <a:off x="8642993" y="4172460"/>
            <a:ext cx="3160966" cy="2252750"/>
          </a:xfrm>
          <a:prstGeom prst="round2SameRect">
            <a:avLst>
              <a:gd name="adj1" fmla="val 7867"/>
              <a:gd name="adj2" fmla="val 0"/>
            </a:avLst>
          </a:prstGeom>
          <a:noFill/>
          <a:ln w="25400" cap="flat" cmpd="sng" algn="ctr">
            <a:solidFill>
              <a:srgbClr val="62CA9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2" name="Rectangle 11"/>
          <p:cNvSpPr/>
          <p:nvPr/>
        </p:nvSpPr>
        <p:spPr>
          <a:xfrm>
            <a:off x="8655584" y="4240395"/>
            <a:ext cx="3177827" cy="1769715"/>
          </a:xfrm>
          <a:prstGeom prst="rect">
            <a:avLst/>
          </a:prstGeom>
        </p:spPr>
        <p:txBody>
          <a:bodyPr wrap="square">
            <a:spAutoFit/>
          </a:bodyPr>
          <a:lstStyle/>
          <a:p>
            <a:pPr marL="0" marR="0" lvl="0" indent="-171450" defTabSz="914400" eaLnBrk="1" fontAlgn="base" latinLnBrk="0" hangingPunct="1">
              <a:lnSpc>
                <a:spcPct val="100000"/>
              </a:lnSpc>
              <a:spcBef>
                <a:spcPts val="600"/>
              </a:spcBef>
              <a:spcAft>
                <a:spcPct val="0"/>
              </a:spcAft>
              <a:buClr>
                <a:srgbClr val="0061B2"/>
              </a:buClr>
              <a:buSzTx/>
              <a:buFont typeface="Wingdings" pitchFamily="2" charset="2"/>
              <a:buChar char="§"/>
              <a:tabLst/>
              <a:defRPr/>
            </a:pPr>
            <a:r>
              <a:rPr kumimoji="0" lang="en-US" sz="1300" b="0" i="0" u="none" strike="noStrike" kern="0" cap="none" spc="0" normalizeH="0" baseline="0" noProof="0" dirty="0">
                <a:ln>
                  <a:noFill/>
                </a:ln>
                <a:solidFill>
                  <a:srgbClr val="000000"/>
                </a:solidFill>
                <a:effectLst/>
                <a:uLnTx/>
                <a:uFillTx/>
              </a:rPr>
              <a:t>Provides better inventory planning in the warehouses thus reducing the cost of carrying goods and also avoid stock-outs</a:t>
            </a:r>
          </a:p>
          <a:p>
            <a:pPr marL="0" marR="0" lvl="0" indent="-171450" defTabSz="914400" eaLnBrk="1" fontAlgn="base" latinLnBrk="0" hangingPunct="1">
              <a:lnSpc>
                <a:spcPct val="100000"/>
              </a:lnSpc>
              <a:spcBef>
                <a:spcPts val="600"/>
              </a:spcBef>
              <a:spcAft>
                <a:spcPct val="0"/>
              </a:spcAft>
              <a:buClr>
                <a:srgbClr val="0061B2"/>
              </a:buClr>
              <a:buSzTx/>
              <a:buFont typeface="Wingdings" pitchFamily="2" charset="2"/>
              <a:buChar char="§"/>
              <a:tabLst/>
              <a:defRPr/>
            </a:pPr>
            <a:r>
              <a:rPr kumimoji="0" lang="en-US" sz="1300" b="0" i="0" u="none" strike="noStrike" kern="0" cap="none" spc="0" normalizeH="0" baseline="0" noProof="0" dirty="0">
                <a:ln>
                  <a:noFill/>
                </a:ln>
                <a:solidFill>
                  <a:srgbClr val="000000"/>
                </a:solidFill>
                <a:effectLst/>
                <a:uLnTx/>
                <a:uFillTx/>
              </a:rPr>
              <a:t>Identifies the  opportunities  for improvement from a Sector level up to a SKU location level  using the key  performance indicators for various  inventory components</a:t>
            </a:r>
          </a:p>
        </p:txBody>
      </p:sp>
      <p:sp>
        <p:nvSpPr>
          <p:cNvPr id="14" name="Rectangle 13"/>
          <p:cNvSpPr/>
          <p:nvPr/>
        </p:nvSpPr>
        <p:spPr>
          <a:xfrm>
            <a:off x="397621" y="4266275"/>
            <a:ext cx="3521566" cy="2000548"/>
          </a:xfrm>
          <a:prstGeom prst="rect">
            <a:avLst/>
          </a:prstGeom>
        </p:spPr>
        <p:txBody>
          <a:bodyPr wrap="square">
            <a:spAutoFit/>
          </a:bodyPr>
          <a:lstStyle/>
          <a:p>
            <a:pPr marL="0" marR="0" lvl="0" indent="0" defTabSz="914400" eaLnBrk="1" fontAlgn="base" latinLnBrk="0" hangingPunct="1">
              <a:lnSpc>
                <a:spcPct val="100000"/>
              </a:lnSpc>
              <a:spcBef>
                <a:spcPts val="600"/>
              </a:spcBef>
              <a:spcAft>
                <a:spcPct val="0"/>
              </a:spcAft>
              <a:buClr>
                <a:srgbClr val="0061B2"/>
              </a:buClr>
              <a:buSzTx/>
              <a:buFont typeface="Wingdings" pitchFamily="2" charset="2"/>
              <a:buChar char="§"/>
              <a:tabLst/>
              <a:defRPr/>
            </a:pPr>
            <a:r>
              <a:rPr kumimoji="0" lang="en-US" sz="1300" b="0" i="0" u="none" strike="noStrike" kern="0" cap="none" spc="0" normalizeH="0" baseline="0" noProof="0" dirty="0">
                <a:ln>
                  <a:noFill/>
                </a:ln>
                <a:solidFill>
                  <a:srgbClr val="000000"/>
                </a:solidFill>
                <a:effectLst/>
                <a:uLnTx/>
                <a:uFillTx/>
              </a:rPr>
              <a:t> To provide a starting point for the analytics dimension of inventory management capabilities  </a:t>
            </a:r>
          </a:p>
          <a:p>
            <a:pPr marL="0" marR="0" lvl="0" indent="0" defTabSz="914400" eaLnBrk="1" fontAlgn="base" latinLnBrk="0" hangingPunct="1">
              <a:lnSpc>
                <a:spcPct val="100000"/>
              </a:lnSpc>
              <a:spcBef>
                <a:spcPts val="600"/>
              </a:spcBef>
              <a:spcAft>
                <a:spcPct val="0"/>
              </a:spcAft>
              <a:buClr>
                <a:srgbClr val="0061B2"/>
              </a:buClr>
              <a:buSzTx/>
              <a:buFont typeface="Wingdings" pitchFamily="2" charset="2"/>
              <a:buChar char="§"/>
              <a:tabLst/>
              <a:defRPr/>
            </a:pPr>
            <a:r>
              <a:rPr kumimoji="0" lang="en-US" sz="1300" b="0" i="0" u="none" strike="noStrike" kern="0" cap="none" spc="0" normalizeH="0" baseline="0" noProof="0" dirty="0">
                <a:ln>
                  <a:noFill/>
                </a:ln>
                <a:solidFill>
                  <a:srgbClr val="000000"/>
                </a:solidFill>
                <a:effectLst/>
                <a:uLnTx/>
                <a:uFillTx/>
              </a:rPr>
              <a:t> To identify average excess inventory levels and set smart targets by SKU and location </a:t>
            </a:r>
          </a:p>
          <a:p>
            <a:pPr marL="0" marR="0" lvl="0" indent="0" defTabSz="914400" eaLnBrk="1" fontAlgn="base" latinLnBrk="0" hangingPunct="1">
              <a:lnSpc>
                <a:spcPct val="100000"/>
              </a:lnSpc>
              <a:spcBef>
                <a:spcPts val="600"/>
              </a:spcBef>
              <a:spcAft>
                <a:spcPct val="0"/>
              </a:spcAft>
              <a:buClr>
                <a:srgbClr val="0061B2"/>
              </a:buClr>
              <a:buSzTx/>
              <a:buFont typeface="Wingdings" pitchFamily="2" charset="2"/>
              <a:buChar char="§"/>
              <a:tabLst/>
              <a:defRPr/>
            </a:pPr>
            <a:r>
              <a:rPr kumimoji="0" lang="en-US" sz="1300" b="0" i="0" u="none" strike="noStrike" kern="0" cap="none" spc="0" normalizeH="0" baseline="0" noProof="0" dirty="0">
                <a:ln>
                  <a:noFill/>
                </a:ln>
                <a:solidFill>
                  <a:srgbClr val="000000"/>
                </a:solidFill>
                <a:effectLst/>
                <a:uLnTx/>
                <a:uFillTx/>
              </a:rPr>
              <a:t> To </a:t>
            </a:r>
            <a:r>
              <a:rPr kumimoji="0" lang="en-IN" sz="1300" b="0" i="0" u="none" strike="noStrike" kern="0" cap="none" spc="0" normalizeH="0" baseline="0" noProof="0" dirty="0">
                <a:ln>
                  <a:noFill/>
                </a:ln>
                <a:solidFill>
                  <a:srgbClr val="000000"/>
                </a:solidFill>
                <a:effectLst/>
                <a:uLnTx/>
                <a:uFillTx/>
              </a:rPr>
              <a:t>identify ‘near term’ inventory reduction opportunities </a:t>
            </a:r>
          </a:p>
          <a:p>
            <a:pPr marL="0" marR="0" lvl="0" indent="0" defTabSz="914400" eaLnBrk="1" fontAlgn="base" latinLnBrk="0" hangingPunct="1">
              <a:lnSpc>
                <a:spcPct val="100000"/>
              </a:lnSpc>
              <a:spcBef>
                <a:spcPts val="600"/>
              </a:spcBef>
              <a:spcAft>
                <a:spcPct val="0"/>
              </a:spcAft>
              <a:buClr>
                <a:srgbClr val="0061B2"/>
              </a:buClr>
              <a:buSzTx/>
              <a:buFont typeface="Wingdings" pitchFamily="2" charset="2"/>
              <a:buChar char="§"/>
              <a:tabLst/>
              <a:defRPr/>
            </a:pPr>
            <a:r>
              <a:rPr kumimoji="0" lang="en-IN" sz="1300" b="0" i="0" u="none" strike="noStrike" kern="0" cap="none" spc="0" normalizeH="0" baseline="0" noProof="0" dirty="0">
                <a:ln>
                  <a:noFill/>
                </a:ln>
                <a:solidFill>
                  <a:srgbClr val="000000"/>
                </a:solidFill>
                <a:effectLst/>
                <a:uLnTx/>
                <a:uFillTx/>
              </a:rPr>
              <a:t>To understand key operational drivers </a:t>
            </a:r>
            <a:endParaRPr kumimoji="0" lang="en-US" sz="1300" b="0" i="0" u="none" strike="noStrike" kern="0" cap="none" spc="0" normalizeH="0" baseline="0" noProof="0" dirty="0">
              <a:ln>
                <a:noFill/>
              </a:ln>
              <a:solidFill>
                <a:srgbClr val="000000"/>
              </a:solidFill>
              <a:effectLst/>
              <a:uLnTx/>
              <a:uFillTx/>
            </a:endParaRPr>
          </a:p>
          <a:p>
            <a:pPr marL="0" marR="0" lvl="0" indent="0" defTabSz="914400" eaLnBrk="1" fontAlgn="base" latinLnBrk="0" hangingPunct="1">
              <a:lnSpc>
                <a:spcPct val="100000"/>
              </a:lnSpc>
              <a:spcBef>
                <a:spcPts val="600"/>
              </a:spcBef>
              <a:spcAft>
                <a:spcPct val="0"/>
              </a:spcAft>
              <a:buClr>
                <a:srgbClr val="0061B2"/>
              </a:buClr>
              <a:buSzTx/>
              <a:buFont typeface="Wingdings" pitchFamily="2" charset="2"/>
              <a:buChar char="§"/>
              <a:tabLst/>
              <a:defRPr/>
            </a:pPr>
            <a:endParaRPr kumimoji="0" lang="en-US" sz="1300" b="0" i="0" u="none" strike="noStrike" kern="0" cap="none" spc="0" normalizeH="0" baseline="0" noProof="0" dirty="0">
              <a:ln>
                <a:noFill/>
              </a:ln>
              <a:solidFill>
                <a:srgbClr val="000000"/>
              </a:solidFill>
              <a:effectLst/>
              <a:uLnTx/>
              <a:uFillTx/>
              <a:cs typeface="Calibri" pitchFamily="34" charset="0"/>
            </a:endParaRPr>
          </a:p>
        </p:txBody>
      </p:sp>
      <p:sp>
        <p:nvSpPr>
          <p:cNvPr id="5" name="Rectangle 4"/>
          <p:cNvSpPr/>
          <p:nvPr/>
        </p:nvSpPr>
        <p:spPr>
          <a:xfrm>
            <a:off x="4165094" y="4252828"/>
            <a:ext cx="4321548" cy="2046714"/>
          </a:xfrm>
          <a:prstGeom prst="rect">
            <a:avLst/>
          </a:prstGeom>
        </p:spPr>
        <p:txBody>
          <a:bodyPr wrap="square">
            <a:spAutoFit/>
          </a:bodyPr>
          <a:lstStyle/>
          <a:p>
            <a:pPr marL="0" marR="0" lvl="0" indent="-171450" defTabSz="914400" eaLnBrk="1" fontAlgn="base" latinLnBrk="0" hangingPunct="1">
              <a:lnSpc>
                <a:spcPct val="100000"/>
              </a:lnSpc>
              <a:spcBef>
                <a:spcPts val="600"/>
              </a:spcBef>
              <a:spcAft>
                <a:spcPct val="0"/>
              </a:spcAft>
              <a:buClr>
                <a:srgbClr val="0061B2"/>
              </a:buClr>
              <a:buSzTx/>
              <a:buFont typeface="Wingdings" pitchFamily="2" charset="2"/>
              <a:buChar char="§"/>
              <a:tabLst/>
              <a:defRPr/>
            </a:pPr>
            <a:r>
              <a:rPr kumimoji="0" lang="en-US" sz="1300" b="0" i="0" u="none" strike="noStrike" kern="0" cap="none" spc="0" normalizeH="0" baseline="0" noProof="0" dirty="0">
                <a:ln>
                  <a:noFill/>
                </a:ln>
                <a:solidFill>
                  <a:srgbClr val="000000"/>
                </a:solidFill>
                <a:effectLst/>
                <a:uLnTx/>
                <a:uFillTx/>
              </a:rPr>
              <a:t>Dashboards were built using Tableau to provide an end to end solution illustrating the flow of Inventory for both Raw Materials  and Finished Goods</a:t>
            </a:r>
          </a:p>
          <a:p>
            <a:pPr marL="0" marR="0" lvl="0" indent="-171450" defTabSz="914400" eaLnBrk="1" fontAlgn="base" latinLnBrk="0" hangingPunct="1">
              <a:lnSpc>
                <a:spcPct val="100000"/>
              </a:lnSpc>
              <a:spcBef>
                <a:spcPts val="600"/>
              </a:spcBef>
              <a:spcAft>
                <a:spcPct val="0"/>
              </a:spcAft>
              <a:buClr>
                <a:srgbClr val="0061B2"/>
              </a:buClr>
              <a:buSzTx/>
              <a:buFont typeface="Wingdings" pitchFamily="2" charset="2"/>
              <a:buChar char="§"/>
              <a:tabLst/>
              <a:defRPr/>
            </a:pPr>
            <a:r>
              <a:rPr kumimoji="0" lang="en-US" sz="1300" b="0" i="0" u="none" strike="noStrike" kern="0" cap="none" spc="0" normalizeH="0" baseline="0" noProof="0" dirty="0">
                <a:ln>
                  <a:noFill/>
                </a:ln>
                <a:solidFill>
                  <a:srgbClr val="000000"/>
                </a:solidFill>
                <a:effectLst/>
                <a:uLnTx/>
                <a:uFillTx/>
              </a:rPr>
              <a:t>A logical flow of dashboards was built which provided  a holistic snapshot of the supply chain network , capturing the  key governing parameters from a sector level to an SKU level</a:t>
            </a:r>
          </a:p>
          <a:p>
            <a:pPr marL="0" marR="0" lvl="0" indent="-171450" defTabSz="914400" eaLnBrk="1" fontAlgn="base" latinLnBrk="0" hangingPunct="1">
              <a:lnSpc>
                <a:spcPct val="100000"/>
              </a:lnSpc>
              <a:spcBef>
                <a:spcPts val="600"/>
              </a:spcBef>
              <a:spcAft>
                <a:spcPct val="0"/>
              </a:spcAft>
              <a:buClr>
                <a:srgbClr val="0061B2"/>
              </a:buClr>
              <a:buSzTx/>
              <a:buFont typeface="Wingdings" pitchFamily="2" charset="2"/>
              <a:buChar char="§"/>
              <a:tabLst/>
              <a:defRPr/>
            </a:pPr>
            <a:r>
              <a:rPr kumimoji="0" lang="en-US" sz="1300" b="0" i="0" u="none" strike="noStrike" kern="0" cap="none" spc="0" normalizeH="0" baseline="0" noProof="0" dirty="0">
                <a:ln>
                  <a:noFill/>
                </a:ln>
                <a:solidFill>
                  <a:srgbClr val="000000"/>
                </a:solidFill>
                <a:effectLst/>
                <a:uLnTx/>
                <a:uFillTx/>
              </a:rPr>
              <a:t>Developed a What-If analysis  framework providing the user a platform to simulate different scenarios  and hence identify the optimal  method to reduce excess inventory.</a:t>
            </a:r>
          </a:p>
        </p:txBody>
      </p:sp>
      <p:grpSp>
        <p:nvGrpSpPr>
          <p:cNvPr id="15" name="Group 14"/>
          <p:cNvGrpSpPr/>
          <p:nvPr/>
        </p:nvGrpSpPr>
        <p:grpSpPr>
          <a:xfrm>
            <a:off x="333285" y="1075533"/>
            <a:ext cx="8301023" cy="1967527"/>
            <a:chOff x="492530" y="1986473"/>
            <a:chExt cx="6585073" cy="1967527"/>
          </a:xfrm>
        </p:grpSpPr>
        <p:sp>
          <p:nvSpPr>
            <p:cNvPr id="16" name="Snip Single Corner Rectangle 15"/>
            <p:cNvSpPr/>
            <p:nvPr/>
          </p:nvSpPr>
          <p:spPr>
            <a:xfrm>
              <a:off x="5224359" y="2550000"/>
              <a:ext cx="1853244" cy="1404000"/>
            </a:xfrm>
            <a:prstGeom prst="snip1Rect">
              <a:avLst>
                <a:gd name="adj" fmla="val 21320"/>
              </a:avLst>
            </a:prstGeom>
            <a:solidFill>
              <a:srgbClr val="004074">
                <a:lumMod val="20000"/>
                <a:lumOff val="80000"/>
              </a:srgbClr>
            </a:solidFill>
            <a:ln w="25400" cap="flat" cmpd="sng" algn="ctr">
              <a:solidFill>
                <a:srgbClr val="004074">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dirty="0">
                <a:ln>
                  <a:noFill/>
                </a:ln>
                <a:solidFill>
                  <a:srgbClr val="FFFFFF"/>
                </a:solidFill>
                <a:effectLst/>
                <a:uLnTx/>
                <a:uFillTx/>
                <a:latin typeface="Calibri"/>
                <a:ea typeface="+mn-ea"/>
                <a:cs typeface="+mn-cs"/>
              </a:endParaRPr>
            </a:p>
          </p:txBody>
        </p:sp>
        <p:sp>
          <p:nvSpPr>
            <p:cNvPr id="17" name="Snip Single Corner Rectangle 16"/>
            <p:cNvSpPr/>
            <p:nvPr/>
          </p:nvSpPr>
          <p:spPr>
            <a:xfrm>
              <a:off x="680087" y="2550000"/>
              <a:ext cx="1853244" cy="1404000"/>
            </a:xfrm>
            <a:prstGeom prst="snip1Rect">
              <a:avLst/>
            </a:prstGeom>
            <a:solidFill>
              <a:srgbClr val="004074">
                <a:lumMod val="20000"/>
                <a:lumOff val="80000"/>
              </a:srgbClr>
            </a:solidFill>
            <a:ln w="25400" cap="flat" cmpd="sng" algn="ctr">
              <a:solidFill>
                <a:srgbClr val="004074">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dirty="0">
                <a:ln>
                  <a:noFill/>
                </a:ln>
                <a:solidFill>
                  <a:srgbClr val="FFFFFF"/>
                </a:solidFill>
                <a:effectLst/>
                <a:uLnTx/>
                <a:uFillTx/>
                <a:latin typeface="Calibri"/>
                <a:ea typeface="+mn-ea"/>
                <a:cs typeface="+mn-cs"/>
              </a:endParaRPr>
            </a:p>
          </p:txBody>
        </p:sp>
        <p:pic>
          <p:nvPicPr>
            <p:cNvPr id="18" name="Picture 17"/>
            <p:cNvPicPr>
              <a:picLocks noChangeAspect="1"/>
            </p:cNvPicPr>
            <p:nvPr/>
          </p:nvPicPr>
          <p:blipFill>
            <a:blip r:embed="rId2" cstate="print">
              <a:duotone>
                <a:srgbClr val="256DBC">
                  <a:shade val="45000"/>
                  <a:satMod val="135000"/>
                </a:srgbClr>
                <a:prstClr val="white"/>
              </a:duotone>
              <a:extLst>
                <a:ext uri="{28A0092B-C50C-407E-A947-70E740481C1C}">
                  <a14:useLocalDpi xmlns:a14="http://schemas.microsoft.com/office/drawing/2010/main" val="0"/>
                </a:ext>
              </a:extLst>
            </a:blip>
            <a:stretch>
              <a:fillRect/>
            </a:stretch>
          </p:blipFill>
          <p:spPr>
            <a:xfrm>
              <a:off x="492530" y="2065726"/>
              <a:ext cx="421870" cy="525074"/>
            </a:xfrm>
            <a:prstGeom prst="rect">
              <a:avLst/>
            </a:prstGeom>
          </p:spPr>
        </p:pic>
        <p:sp>
          <p:nvSpPr>
            <p:cNvPr id="19" name="TextBox 18"/>
            <p:cNvSpPr txBox="1"/>
            <p:nvPr/>
          </p:nvSpPr>
          <p:spPr>
            <a:xfrm>
              <a:off x="788706" y="2048406"/>
              <a:ext cx="1768615" cy="73866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a:ln>
                    <a:noFill/>
                  </a:ln>
                  <a:solidFill>
                    <a:srgbClr val="000000"/>
                  </a:solidFill>
                  <a:effectLst/>
                  <a:uLnTx/>
                  <a:uFillTx/>
                </a:rPr>
                <a:t>Identifying Insufficient and Excess Inventory</a:t>
              </a:r>
            </a:p>
          </p:txBody>
        </p:sp>
        <p:sp>
          <p:nvSpPr>
            <p:cNvPr id="20" name="TextBox 19"/>
            <p:cNvSpPr txBox="1"/>
            <p:nvPr/>
          </p:nvSpPr>
          <p:spPr>
            <a:xfrm>
              <a:off x="767968" y="2786116"/>
              <a:ext cx="1539367" cy="892552"/>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300" b="0" i="0" u="none" strike="noStrike" kern="0" cap="none" spc="0" normalizeH="0" baseline="0" noProof="0" dirty="0">
                  <a:ln>
                    <a:noFill/>
                  </a:ln>
                  <a:solidFill>
                    <a:srgbClr val="000000"/>
                  </a:solidFill>
                  <a:effectLst/>
                  <a:uLnTx/>
                  <a:uFillTx/>
                </a:rPr>
                <a:t>Supply Chain Health</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300" b="0" i="0" u="none" strike="noStrike" kern="0" cap="none" spc="0" normalizeH="0" baseline="0" noProof="0" dirty="0">
                  <a:ln>
                    <a:noFill/>
                  </a:ln>
                  <a:solidFill>
                    <a:srgbClr val="000000"/>
                  </a:solidFill>
                  <a:effectLst/>
                  <a:uLnTx/>
                  <a:uFillTx/>
                </a:rPr>
                <a:t>Inventory  Analysis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300" b="0" i="0" u="none" strike="noStrike" kern="0" cap="none" spc="0" normalizeH="0" baseline="0" noProof="0" dirty="0">
                  <a:ln>
                    <a:noFill/>
                  </a:ln>
                  <a:solidFill>
                    <a:srgbClr val="000000"/>
                  </a:solidFill>
                  <a:effectLst/>
                  <a:uLnTx/>
                  <a:uFillTx/>
                </a:rPr>
                <a:t>SKU Analysis </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300" b="0" i="0" u="none" strike="noStrike" kern="0" cap="none" spc="0" normalizeH="0" baseline="0" noProof="0" dirty="0">
                  <a:ln>
                    <a:noFill/>
                  </a:ln>
                  <a:solidFill>
                    <a:srgbClr val="000000"/>
                  </a:solidFill>
                  <a:effectLst/>
                  <a:uLnTx/>
                  <a:uFillTx/>
                </a:rPr>
                <a:t>Component Overview</a:t>
              </a:r>
            </a:p>
          </p:txBody>
        </p:sp>
        <p:sp>
          <p:nvSpPr>
            <p:cNvPr id="21" name="Snip Single Corner Rectangle 20"/>
            <p:cNvSpPr/>
            <p:nvPr/>
          </p:nvSpPr>
          <p:spPr>
            <a:xfrm>
              <a:off x="3019639" y="2550000"/>
              <a:ext cx="1853244" cy="1404000"/>
            </a:xfrm>
            <a:prstGeom prst="snip1Rect">
              <a:avLst/>
            </a:prstGeom>
            <a:solidFill>
              <a:srgbClr val="004074">
                <a:lumMod val="20000"/>
                <a:lumOff val="80000"/>
              </a:srgbClr>
            </a:solidFill>
            <a:ln w="25400" cap="flat" cmpd="sng" algn="ctr">
              <a:solidFill>
                <a:srgbClr val="004074">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dirty="0">
                <a:ln>
                  <a:noFill/>
                </a:ln>
                <a:solidFill>
                  <a:srgbClr val="FFFFFF"/>
                </a:solidFill>
                <a:effectLst/>
                <a:uLnTx/>
                <a:uFillTx/>
                <a:latin typeface="Calibri"/>
                <a:ea typeface="+mn-ea"/>
                <a:cs typeface="+mn-cs"/>
              </a:endParaRPr>
            </a:p>
          </p:txBody>
        </p:sp>
        <p:sp>
          <p:nvSpPr>
            <p:cNvPr id="22" name="TextBox 21"/>
            <p:cNvSpPr txBox="1"/>
            <p:nvPr/>
          </p:nvSpPr>
          <p:spPr>
            <a:xfrm>
              <a:off x="3101337" y="2761129"/>
              <a:ext cx="1760817" cy="892552"/>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300" b="0" i="0" u="none" strike="noStrike" kern="0" cap="none" spc="0" normalizeH="0" baseline="0" noProof="0" dirty="0">
                  <a:ln>
                    <a:noFill/>
                  </a:ln>
                  <a:solidFill>
                    <a:srgbClr val="000000"/>
                  </a:solidFill>
                  <a:effectLst/>
                  <a:uLnTx/>
                  <a:uFillTx/>
                </a:rPr>
                <a:t>Safety Stock Analysis</a:t>
              </a:r>
            </a:p>
            <a:p>
              <a:pPr marL="171450" lvl="0" indent="-171450">
                <a:buFont typeface="Arial" panose="020B0604020202020204" pitchFamily="34" charset="0"/>
                <a:buChar char="•"/>
              </a:pPr>
              <a:r>
                <a:rPr lang="en-IN" sz="1300" kern="0" dirty="0">
                  <a:solidFill>
                    <a:srgbClr val="000000"/>
                  </a:solidFill>
                </a:rPr>
                <a:t>Cycle Stock Analysis</a:t>
              </a:r>
              <a:endParaRPr kumimoji="0" lang="en-IN" sz="1300" b="0" i="0" u="none" strike="noStrike" kern="0" cap="none" spc="0" normalizeH="0" baseline="0" noProof="0" dirty="0">
                <a:ln>
                  <a:noFill/>
                </a:ln>
                <a:solidFill>
                  <a:srgbClr val="000000"/>
                </a:solidFill>
                <a:effectLst/>
                <a:uLnTx/>
                <a:uFillTx/>
              </a:endParaRPr>
            </a:p>
            <a:p>
              <a:pPr marL="171450" lvl="0" indent="-171450">
                <a:buFont typeface="Arial" panose="020B0604020202020204" pitchFamily="34" charset="0"/>
                <a:buChar char="•"/>
              </a:pPr>
              <a:r>
                <a:rPr lang="en-IN" sz="1300" kern="0" dirty="0">
                  <a:solidFill>
                    <a:srgbClr val="000000"/>
                  </a:solidFill>
                </a:rPr>
                <a:t>In Transit Analysis</a:t>
              </a:r>
              <a:endParaRPr kumimoji="0" lang="en-IN" sz="1300" b="0" i="0" u="none" strike="noStrike" kern="0" cap="none" spc="0" normalizeH="0" baseline="0" noProof="0" dirty="0">
                <a:ln>
                  <a:noFill/>
                </a:ln>
                <a:solidFill>
                  <a:srgbClr val="000000"/>
                </a:solidFill>
                <a:effectLst/>
                <a:uLnTx/>
                <a:uFillTx/>
              </a:endParaRPr>
            </a:p>
            <a:p>
              <a:pPr marL="171450" lvl="0" indent="-171450">
                <a:buFont typeface="Arial" panose="020B0604020202020204" pitchFamily="34" charset="0"/>
                <a:buChar char="•"/>
              </a:pPr>
              <a:r>
                <a:rPr lang="en-IN" sz="1300" kern="0" dirty="0">
                  <a:solidFill>
                    <a:srgbClr val="000000"/>
                  </a:solidFill>
                </a:rPr>
                <a:t>Pre-Build Analysis</a:t>
              </a:r>
              <a:endParaRPr kumimoji="0" lang="en-IN" sz="1300" b="0" i="0" u="none" strike="noStrike" kern="0" cap="none" spc="0" normalizeH="0" baseline="0" noProof="0" dirty="0">
                <a:ln>
                  <a:noFill/>
                </a:ln>
                <a:solidFill>
                  <a:srgbClr val="000000"/>
                </a:solidFill>
                <a:effectLst/>
                <a:uLnTx/>
                <a:uFillTx/>
              </a:endParaRPr>
            </a:p>
          </p:txBody>
        </p:sp>
        <p:sp>
          <p:nvSpPr>
            <p:cNvPr id="23" name="TextBox 22"/>
            <p:cNvSpPr txBox="1"/>
            <p:nvPr/>
          </p:nvSpPr>
          <p:spPr>
            <a:xfrm>
              <a:off x="3069066" y="2073504"/>
              <a:ext cx="1679793"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a:ln>
                    <a:noFill/>
                  </a:ln>
                  <a:solidFill>
                    <a:srgbClr val="000000"/>
                  </a:solidFill>
                  <a:effectLst/>
                  <a:uLnTx/>
                  <a:uFillTx/>
                </a:rPr>
                <a:t>Set and Refresh Inventory Targets</a:t>
              </a:r>
            </a:p>
          </p:txBody>
        </p:sp>
        <p:pic>
          <p:nvPicPr>
            <p:cNvPr id="24" name="Picture 23"/>
            <p:cNvPicPr>
              <a:picLocks noChangeAspect="1"/>
            </p:cNvPicPr>
            <p:nvPr/>
          </p:nvPicPr>
          <p:blipFill>
            <a:blip r:embed="rId3" cstate="print">
              <a:duotone>
                <a:srgbClr val="256DBC">
                  <a:shade val="45000"/>
                  <a:satMod val="135000"/>
                </a:srgbClr>
                <a:prstClr val="white"/>
              </a:duotone>
              <a:extLst>
                <a:ext uri="{28A0092B-C50C-407E-A947-70E740481C1C}">
                  <a14:useLocalDpi xmlns:a14="http://schemas.microsoft.com/office/drawing/2010/main" val="0"/>
                </a:ext>
              </a:extLst>
            </a:blip>
            <a:stretch>
              <a:fillRect/>
            </a:stretch>
          </p:blipFill>
          <p:spPr>
            <a:xfrm>
              <a:off x="2743200" y="2099814"/>
              <a:ext cx="358846" cy="358846"/>
            </a:xfrm>
            <a:prstGeom prst="rect">
              <a:avLst/>
            </a:prstGeom>
          </p:spPr>
        </p:pic>
        <p:sp>
          <p:nvSpPr>
            <p:cNvPr id="25" name="TextBox 24"/>
            <p:cNvSpPr txBox="1"/>
            <p:nvPr/>
          </p:nvSpPr>
          <p:spPr>
            <a:xfrm>
              <a:off x="5340077" y="2888078"/>
              <a:ext cx="1539367" cy="692497"/>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300" b="0" i="0" u="none" strike="noStrike" kern="0" cap="none" spc="0" normalizeH="0" baseline="0" noProof="0" dirty="0">
                  <a:ln>
                    <a:noFill/>
                  </a:ln>
                  <a:solidFill>
                    <a:srgbClr val="000000"/>
                  </a:solidFill>
                  <a:effectLst/>
                  <a:uLnTx/>
                  <a:uFillTx/>
                </a:rPr>
                <a:t>Scenario Analysis </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300" b="0" i="0" u="none" strike="noStrike" kern="0" cap="none" spc="0" normalizeH="0" baseline="0" noProof="0" dirty="0">
                  <a:ln>
                    <a:noFill/>
                  </a:ln>
                  <a:solidFill>
                    <a:srgbClr val="000000"/>
                  </a:solidFill>
                  <a:effectLst/>
                  <a:uLnTx/>
                  <a:uFillTx/>
                </a:rPr>
                <a:t>Goal Setting Analysis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300" b="0" i="0" u="none" strike="noStrike" kern="0" cap="none" spc="0" normalizeH="0" baseline="0" noProof="0" dirty="0">
                  <a:ln>
                    <a:noFill/>
                  </a:ln>
                  <a:solidFill>
                    <a:srgbClr val="000000"/>
                  </a:solidFill>
                  <a:effectLst/>
                  <a:uLnTx/>
                  <a:uFillTx/>
                </a:rPr>
                <a:t>What-if Analysis</a:t>
              </a:r>
            </a:p>
          </p:txBody>
        </p:sp>
        <p:pic>
          <p:nvPicPr>
            <p:cNvPr id="26" name="Picture 25"/>
            <p:cNvPicPr>
              <a:picLocks noChangeAspect="1"/>
            </p:cNvPicPr>
            <p:nvPr/>
          </p:nvPicPr>
          <p:blipFill rotWithShape="1">
            <a:blip r:embed="rId4">
              <a:duotone>
                <a:srgbClr val="256DBC">
                  <a:shade val="45000"/>
                  <a:satMod val="135000"/>
                </a:srgbClr>
                <a:prstClr val="white"/>
              </a:duotone>
              <a:extLst>
                <a:ext uri="{28A0092B-C50C-407E-A947-70E740481C1C}">
                  <a14:useLocalDpi xmlns:a14="http://schemas.microsoft.com/office/drawing/2010/main" val="0"/>
                </a:ext>
              </a:extLst>
            </a:blip>
            <a:srcRect l="5071" t="70290" r="68841" b="3623"/>
            <a:stretch/>
          </p:blipFill>
          <p:spPr>
            <a:xfrm>
              <a:off x="4962560" y="1986473"/>
              <a:ext cx="523598" cy="523598"/>
            </a:xfrm>
            <a:prstGeom prst="rect">
              <a:avLst/>
            </a:prstGeom>
          </p:spPr>
        </p:pic>
        <p:sp>
          <p:nvSpPr>
            <p:cNvPr id="27" name="TextBox 26"/>
            <p:cNvSpPr txBox="1"/>
            <p:nvPr/>
          </p:nvSpPr>
          <p:spPr>
            <a:xfrm>
              <a:off x="5297409" y="2048406"/>
              <a:ext cx="1756095" cy="73866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a:ln>
                    <a:noFill/>
                  </a:ln>
                  <a:solidFill>
                    <a:srgbClr val="000000"/>
                  </a:solidFill>
                  <a:effectLst/>
                  <a:uLnTx/>
                  <a:uFillTx/>
                </a:rPr>
                <a:t>Analysis of Improvement Scenario</a:t>
              </a:r>
            </a:p>
          </p:txBody>
        </p:sp>
        <p:sp>
          <p:nvSpPr>
            <p:cNvPr id="28" name="Right Arrow 27"/>
            <p:cNvSpPr/>
            <p:nvPr/>
          </p:nvSpPr>
          <p:spPr>
            <a:xfrm>
              <a:off x="2663917" y="3161302"/>
              <a:ext cx="231683" cy="174866"/>
            </a:xfrm>
            <a:prstGeom prst="rightArrow">
              <a:avLst/>
            </a:prstGeom>
            <a:solidFill>
              <a:srgbClr val="0061B2"/>
            </a:solidFill>
            <a:ln w="25400" cap="flat" cmpd="sng" algn="ctr">
              <a:solidFill>
                <a:srgbClr val="0061B2">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dirty="0">
                <a:ln>
                  <a:noFill/>
                </a:ln>
                <a:solidFill>
                  <a:srgbClr val="FFFFFF"/>
                </a:solidFill>
                <a:effectLst/>
                <a:uLnTx/>
                <a:uFillTx/>
                <a:latin typeface="Calibri"/>
                <a:ea typeface="+mn-ea"/>
                <a:cs typeface="+mn-cs"/>
              </a:endParaRPr>
            </a:p>
          </p:txBody>
        </p:sp>
        <p:sp>
          <p:nvSpPr>
            <p:cNvPr id="29" name="Right Arrow 28"/>
            <p:cNvSpPr/>
            <p:nvPr/>
          </p:nvSpPr>
          <p:spPr>
            <a:xfrm>
              <a:off x="4911574" y="3152002"/>
              <a:ext cx="231683" cy="174866"/>
            </a:xfrm>
            <a:prstGeom prst="rightArrow">
              <a:avLst/>
            </a:prstGeom>
            <a:solidFill>
              <a:srgbClr val="0061B2"/>
            </a:solidFill>
            <a:ln w="25400" cap="flat" cmpd="sng" algn="ctr">
              <a:solidFill>
                <a:srgbClr val="0061B2">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dirty="0">
                <a:ln>
                  <a:noFill/>
                </a:ln>
                <a:solidFill>
                  <a:srgbClr val="FFFFFF"/>
                </a:solidFill>
                <a:effectLst/>
                <a:uLnTx/>
                <a:uFillTx/>
                <a:latin typeface="Calibri"/>
                <a:ea typeface="+mn-ea"/>
                <a:cs typeface="+mn-cs"/>
              </a:endParaRPr>
            </a:p>
          </p:txBody>
        </p:sp>
      </p:grpSp>
      <p:sp>
        <p:nvSpPr>
          <p:cNvPr id="32" name="Rectangle 31"/>
          <p:cNvSpPr/>
          <p:nvPr/>
        </p:nvSpPr>
        <p:spPr>
          <a:xfrm>
            <a:off x="4048765" y="3854411"/>
            <a:ext cx="4448265" cy="302896"/>
          </a:xfrm>
          <a:prstGeom prst="rect">
            <a:avLst/>
          </a:prstGeom>
          <a:solidFill>
            <a:srgbClr val="FFFFFF">
              <a:lumMod val="50000"/>
            </a:srgbClr>
          </a:soli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rPr>
              <a:t>LatentView’s Solution</a:t>
            </a:r>
          </a:p>
        </p:txBody>
      </p:sp>
      <p:sp>
        <p:nvSpPr>
          <p:cNvPr id="33" name="Rectangle 32"/>
          <p:cNvSpPr/>
          <p:nvPr/>
        </p:nvSpPr>
        <p:spPr>
          <a:xfrm>
            <a:off x="375934" y="3876804"/>
            <a:ext cx="3557312" cy="261730"/>
          </a:xfrm>
          <a:prstGeom prst="rect">
            <a:avLst/>
          </a:prstGeom>
          <a:solidFill>
            <a:srgbClr val="FFFFFF">
              <a:lumMod val="50000"/>
            </a:srgbClr>
          </a:soli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rPr>
              <a:t>Business Objective</a:t>
            </a:r>
          </a:p>
        </p:txBody>
      </p:sp>
      <p:sp>
        <p:nvSpPr>
          <p:cNvPr id="34" name="Rectangle 33"/>
          <p:cNvSpPr/>
          <p:nvPr/>
        </p:nvSpPr>
        <p:spPr>
          <a:xfrm>
            <a:off x="8639360" y="3863357"/>
            <a:ext cx="3170769" cy="297319"/>
          </a:xfrm>
          <a:prstGeom prst="rect">
            <a:avLst/>
          </a:prstGeom>
          <a:solidFill>
            <a:srgbClr val="FFFFFF">
              <a:lumMod val="50000"/>
            </a:srgbClr>
          </a:soli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rPr>
              <a:t>Business Benefits</a:t>
            </a:r>
          </a:p>
        </p:txBody>
      </p:sp>
      <p:graphicFrame>
        <p:nvGraphicFramePr>
          <p:cNvPr id="37" name="Diagram 36"/>
          <p:cNvGraphicFramePr/>
          <p:nvPr>
            <p:extLst/>
          </p:nvPr>
        </p:nvGraphicFramePr>
        <p:xfrm>
          <a:off x="9096559" y="1270485"/>
          <a:ext cx="2924377" cy="242694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8" name="TextBox 37"/>
          <p:cNvSpPr txBox="1"/>
          <p:nvPr/>
        </p:nvSpPr>
        <p:spPr>
          <a:xfrm>
            <a:off x="9203887" y="867263"/>
            <a:ext cx="2709472" cy="338364"/>
          </a:xfrm>
          <a:prstGeom prst="rect">
            <a:avLst/>
          </a:prstGeom>
          <a:solidFill>
            <a:srgbClr val="FFC000">
              <a:lumMod val="60000"/>
              <a:lumOff val="40000"/>
            </a:srgbClr>
          </a:solidFill>
          <a:ln w="12700" cap="flat" cmpd="sng" algn="ctr">
            <a:noFill/>
            <a:prstDash val="solid"/>
            <a:miter lim="800000"/>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defPPr>
              <a:defRPr lang="en-US"/>
            </a:defPPr>
            <a:lvl1pPr>
              <a:defRPr sz="1050">
                <a:solidFill>
                  <a:schemeClr val="tx1">
                    <a:lumMod val="75000"/>
                    <a:lumOff val="25000"/>
                  </a:schemeClr>
                </a:soli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lumMod val="75000"/>
                    <a:lumOff val="25000"/>
                  </a:prstClr>
                </a:solidFill>
                <a:effectLst/>
                <a:uLnTx/>
                <a:uFillTx/>
                <a:latin typeface="+mn-lt"/>
                <a:ea typeface="+mn-ea"/>
                <a:cs typeface="Segoe UI" panose="020B0502040204020203" pitchFamily="34" charset="0"/>
              </a:rPr>
              <a:t>Levels of Granularity </a:t>
            </a:r>
            <a:endParaRPr kumimoji="0" lang="en-US" sz="1050" b="0" i="0" u="none" strike="noStrike" kern="0" cap="none" spc="0" normalizeH="0" baseline="0" noProof="0" dirty="0">
              <a:ln>
                <a:noFill/>
              </a:ln>
              <a:solidFill>
                <a:prstClr val="black">
                  <a:lumMod val="75000"/>
                  <a:lumOff val="25000"/>
                </a:prstClr>
              </a:solidFill>
              <a:effectLst/>
              <a:uLnTx/>
              <a:uFillTx/>
              <a:latin typeface="+mn-lt"/>
              <a:ea typeface="+mn-ea"/>
              <a:cs typeface="Segoe UI" panose="020B0502040204020203" pitchFamily="34" charset="0"/>
            </a:endParaRPr>
          </a:p>
        </p:txBody>
      </p:sp>
      <p:cxnSp>
        <p:nvCxnSpPr>
          <p:cNvPr id="40" name="Straight Connector 39"/>
          <p:cNvCxnSpPr/>
          <p:nvPr/>
        </p:nvCxnSpPr>
        <p:spPr>
          <a:xfrm>
            <a:off x="8928846" y="867263"/>
            <a:ext cx="0" cy="2830167"/>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1" name="Title 1"/>
          <p:cNvSpPr>
            <a:spLocks noGrp="1"/>
          </p:cNvSpPr>
          <p:nvPr>
            <p:ph type="title"/>
          </p:nvPr>
        </p:nvSpPr>
        <p:spPr>
          <a:xfrm>
            <a:off x="155279" y="30144"/>
            <a:ext cx="11544216" cy="836004"/>
          </a:xfrm>
        </p:spPr>
        <p:txBody>
          <a:bodyPr>
            <a:normAutofit fontScale="90000"/>
          </a:bodyPr>
          <a:lstStyle/>
          <a:p>
            <a:r>
              <a:rPr lang="en-IN" sz="2800" spc="-98" dirty="0">
                <a:ln w="3175">
                  <a:noFill/>
                </a:ln>
                <a:solidFill>
                  <a:srgbClr val="0051A2"/>
                </a:solidFill>
                <a:latin typeface="+mn-lt"/>
                <a:ea typeface="+mn-ea"/>
                <a:cs typeface="Segoe UI" pitchFamily="34" charset="0"/>
              </a:rPr>
              <a:t>Inventory Metrics Measurements and Reporting for a leading Beverage Manufacturers</a:t>
            </a:r>
          </a:p>
        </p:txBody>
      </p:sp>
    </p:spTree>
    <p:extLst>
      <p:ext uri="{BB962C8B-B14F-4D97-AF65-F5344CB8AC3E}">
        <p14:creationId xmlns:p14="http://schemas.microsoft.com/office/powerpoint/2010/main" val="3945954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4924" y="81270"/>
            <a:ext cx="665408" cy="508196"/>
          </a:xfrm>
          <a:prstGeom prst="rect">
            <a:avLst/>
          </a:prstGeom>
        </p:spPr>
      </p:pic>
      <p:sp>
        <p:nvSpPr>
          <p:cNvPr id="6144" name="Rectangle 6143"/>
          <p:cNvSpPr/>
          <p:nvPr/>
        </p:nvSpPr>
        <p:spPr>
          <a:xfrm>
            <a:off x="164334" y="103031"/>
            <a:ext cx="11027408" cy="461665"/>
          </a:xfrm>
          <a:prstGeom prst="rect">
            <a:avLst/>
          </a:prstGeom>
          <a:solidFill>
            <a:srgbClr val="345159"/>
          </a:solidFill>
        </p:spPr>
        <p:txBody>
          <a:bodyPr wrap="square">
            <a:spAutoFit/>
          </a:bodyPr>
          <a:lstStyle/>
          <a:p>
            <a:r>
              <a:rPr lang="en-IN" sz="2400" b="1" dirty="0">
                <a:solidFill>
                  <a:schemeClr val="bg1"/>
                </a:solidFill>
                <a:latin typeface="Segoe UI Light" panose="020B0502040204020203" pitchFamily="34" charset="0"/>
                <a:cs typeface="Segoe UI Light" panose="020B0502040204020203" pitchFamily="34" charset="0"/>
              </a:rPr>
              <a:t>PepsiCo Equity Modelling </a:t>
            </a:r>
            <a:endParaRPr lang="en-US" sz="2400" b="1" dirty="0">
              <a:solidFill>
                <a:schemeClr val="bg1"/>
              </a:solidFill>
              <a:latin typeface="Segoe UI Light" panose="020B0502040204020203" pitchFamily="34" charset="0"/>
              <a:cs typeface="Segoe UI Light" panose="020B0502040204020203" pitchFamily="34" charset="0"/>
            </a:endParaRPr>
          </a:p>
        </p:txBody>
      </p:sp>
      <p:sp>
        <p:nvSpPr>
          <p:cNvPr id="3" name="TextBox 2"/>
          <p:cNvSpPr txBox="1"/>
          <p:nvPr/>
        </p:nvSpPr>
        <p:spPr>
          <a:xfrm>
            <a:off x="124721" y="576733"/>
            <a:ext cx="6484083" cy="307777"/>
          </a:xfrm>
          <a:prstGeom prst="rect">
            <a:avLst/>
          </a:prstGeom>
          <a:noFill/>
        </p:spPr>
        <p:txBody>
          <a:bodyPr wrap="none" rtlCol="0">
            <a:spAutoFit/>
          </a:bodyPr>
          <a:lstStyle/>
          <a:p>
            <a:r>
              <a:rPr lang="en-US" sz="1400" dirty="0">
                <a:latin typeface="Segoe UI Light" panose="020B0502040204020203" pitchFamily="34" charset="0"/>
                <a:cs typeface="Segoe UI Light" panose="020B0502040204020203" pitchFamily="34" charset="0"/>
              </a:rPr>
              <a:t>How significant is the contribution of Brand Equity in driving sales across the globe ?</a:t>
            </a:r>
          </a:p>
        </p:txBody>
      </p:sp>
      <p:sp>
        <p:nvSpPr>
          <p:cNvPr id="21" name="TextBox 20"/>
          <p:cNvSpPr txBox="1"/>
          <p:nvPr/>
        </p:nvSpPr>
        <p:spPr>
          <a:xfrm>
            <a:off x="175440" y="1216035"/>
            <a:ext cx="3390991" cy="1046440"/>
          </a:xfrm>
          <a:prstGeom prst="rect">
            <a:avLst/>
          </a:prstGeom>
          <a:noFill/>
        </p:spPr>
        <p:txBody>
          <a:bodyPr wrap="square" rtlCol="0">
            <a:spAutoFit/>
          </a:bodyPr>
          <a:lstStyle/>
          <a:p>
            <a:pPr algn="just"/>
            <a:r>
              <a:rPr lang="en-US" sz="1400" b="1" dirty="0">
                <a:solidFill>
                  <a:srgbClr val="595241"/>
                </a:solidFill>
                <a:latin typeface="Segoe UI Black" panose="020B0A02040204020203" pitchFamily="34" charset="0"/>
                <a:ea typeface="Segoe UI Black" panose="020B0A02040204020203" pitchFamily="34" charset="0"/>
                <a:cs typeface="Segoe UI Black" panose="020B0A02040204020203" pitchFamily="34" charset="0"/>
              </a:rPr>
              <a:t>Business Objective: </a:t>
            </a:r>
          </a:p>
          <a:p>
            <a:pPr algn="just"/>
            <a:r>
              <a:rPr lang="en-US" sz="1200" dirty="0">
                <a:solidFill>
                  <a:schemeClr val="tx1">
                    <a:lumMod val="50000"/>
                    <a:lumOff val="50000"/>
                  </a:schemeClr>
                </a:solidFill>
                <a:latin typeface="Segoe UI Light" panose="020B0502040204020203" pitchFamily="34" charset="0"/>
                <a:cs typeface="Segoe UI Light" panose="020B0502040204020203" pitchFamily="34" charset="0"/>
              </a:rPr>
              <a:t>To determine the significance and the </a:t>
            </a:r>
            <a:r>
              <a:rPr lang="en-US" sz="1200" b="1" dirty="0">
                <a:solidFill>
                  <a:schemeClr val="tx1">
                    <a:lumMod val="50000"/>
                    <a:lumOff val="50000"/>
                  </a:schemeClr>
                </a:solidFill>
                <a:latin typeface="Segoe UI Light" panose="020B0502040204020203" pitchFamily="34" charset="0"/>
                <a:cs typeface="Segoe UI Light" panose="020B0502040204020203" pitchFamily="34" charset="0"/>
              </a:rPr>
              <a:t>impact of brand equity on sales </a:t>
            </a:r>
            <a:r>
              <a:rPr lang="en-US" sz="1200" dirty="0">
                <a:solidFill>
                  <a:schemeClr val="tx1">
                    <a:lumMod val="50000"/>
                    <a:lumOff val="50000"/>
                  </a:schemeClr>
                </a:solidFill>
                <a:latin typeface="Segoe UI Light" panose="020B0502040204020203" pitchFamily="34" charset="0"/>
                <a:cs typeface="Segoe UI Light" panose="020B0502040204020203" pitchFamily="34" charset="0"/>
              </a:rPr>
              <a:t>at a brand-country level and recommend which brands / countries should invest in tracking brand equity </a:t>
            </a:r>
          </a:p>
        </p:txBody>
      </p:sp>
      <p:sp>
        <p:nvSpPr>
          <p:cNvPr id="23" name="TextBox 22"/>
          <p:cNvSpPr txBox="1"/>
          <p:nvPr/>
        </p:nvSpPr>
        <p:spPr>
          <a:xfrm>
            <a:off x="298775" y="4804212"/>
            <a:ext cx="1918466" cy="1384995"/>
          </a:xfrm>
          <a:prstGeom prst="rect">
            <a:avLst/>
          </a:prstGeom>
          <a:noFill/>
        </p:spPr>
        <p:txBody>
          <a:bodyPr wrap="square" rtlCol="0">
            <a:spAutoFit/>
          </a:bodyPr>
          <a:lstStyle/>
          <a:p>
            <a:r>
              <a:rPr lang="en-US" sz="1200" dirty="0">
                <a:solidFill>
                  <a:srgbClr val="595241"/>
                </a:solidFill>
                <a:latin typeface="Segoe UI Light" panose="020B0502040204020203" pitchFamily="34" charset="0"/>
                <a:cs typeface="Segoe UI Light" panose="020B0502040204020203" pitchFamily="34" charset="0"/>
              </a:rPr>
              <a:t>Monthly Data Aggregation</a:t>
            </a:r>
          </a:p>
          <a:p>
            <a:r>
              <a:rPr lang="en-US" sz="1200" b="1" dirty="0">
                <a:solidFill>
                  <a:srgbClr val="595241"/>
                </a:solidFill>
                <a:latin typeface="Segoe UI Light" panose="020B0502040204020203" pitchFamily="34" charset="0"/>
                <a:cs typeface="Segoe UI Light" panose="020B0502040204020203" pitchFamily="34" charset="0"/>
              </a:rPr>
              <a:t> </a:t>
            </a:r>
          </a:p>
          <a:p>
            <a:pPr marL="171450" indent="-171450">
              <a:buFont typeface="Arial" panose="020B0604020202020204" pitchFamily="34" charset="0"/>
              <a:buChar char="•"/>
            </a:pPr>
            <a:endParaRPr lang="en-US" sz="1000" dirty="0">
              <a:solidFill>
                <a:srgbClr val="595241"/>
              </a:solidFill>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endParaRPr lang="en-US" sz="1000" dirty="0">
              <a:solidFill>
                <a:srgbClr val="595241"/>
              </a:solidFill>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sz="1000" dirty="0">
                <a:solidFill>
                  <a:srgbClr val="595241"/>
                </a:solidFill>
                <a:latin typeface="Segoe UI Light" panose="020B0502040204020203" pitchFamily="34" charset="0"/>
                <a:cs typeface="Segoe UI Light" panose="020B0502040204020203" pitchFamily="34" charset="0"/>
              </a:rPr>
              <a:t>Brand equity survey</a:t>
            </a:r>
          </a:p>
          <a:p>
            <a:pPr marL="171450" indent="-171450">
              <a:buFont typeface="Arial" panose="020B0604020202020204" pitchFamily="34" charset="0"/>
              <a:buChar char="•"/>
            </a:pPr>
            <a:r>
              <a:rPr lang="en-US" sz="1000" dirty="0">
                <a:solidFill>
                  <a:srgbClr val="595241"/>
                </a:solidFill>
                <a:latin typeface="Segoe UI Light" panose="020B0502040204020203" pitchFamily="34" charset="0"/>
                <a:cs typeface="Segoe UI Light" panose="020B0502040204020203" pitchFamily="34" charset="0"/>
              </a:rPr>
              <a:t>Media spend</a:t>
            </a:r>
          </a:p>
          <a:p>
            <a:pPr marL="171450" indent="-171450">
              <a:buFont typeface="Arial" panose="020B0604020202020204" pitchFamily="34" charset="0"/>
              <a:buChar char="•"/>
            </a:pPr>
            <a:r>
              <a:rPr lang="en-US" sz="1000" dirty="0">
                <a:solidFill>
                  <a:srgbClr val="595241"/>
                </a:solidFill>
                <a:latin typeface="Segoe UI Light" panose="020B0502040204020203" pitchFamily="34" charset="0"/>
                <a:cs typeface="Segoe UI Light" panose="020B0502040204020203" pitchFamily="34" charset="0"/>
              </a:rPr>
              <a:t>Distribution pattern</a:t>
            </a:r>
          </a:p>
          <a:p>
            <a:pPr marL="171450" indent="-171450">
              <a:buFont typeface="Arial" panose="020B0604020202020204" pitchFamily="34" charset="0"/>
              <a:buChar char="•"/>
            </a:pPr>
            <a:r>
              <a:rPr lang="en-US" sz="1000" dirty="0">
                <a:solidFill>
                  <a:srgbClr val="595241"/>
                </a:solidFill>
                <a:latin typeface="Segoe UI Light" panose="020B0502040204020203" pitchFamily="34" charset="0"/>
                <a:cs typeface="Segoe UI Light" panose="020B0502040204020203" pitchFamily="34" charset="0"/>
              </a:rPr>
              <a:t>Pricing information</a:t>
            </a:r>
          </a:p>
        </p:txBody>
      </p:sp>
      <p:sp>
        <p:nvSpPr>
          <p:cNvPr id="5" name="Rectangle 4"/>
          <p:cNvSpPr/>
          <p:nvPr/>
        </p:nvSpPr>
        <p:spPr>
          <a:xfrm>
            <a:off x="3794335" y="5205281"/>
            <a:ext cx="2349179" cy="643982"/>
          </a:xfrm>
          <a:prstGeom prst="rect">
            <a:avLst/>
          </a:prstGeom>
          <a:solidFill>
            <a:srgbClr val="3451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dirty="0">
              <a:latin typeface="Segoe UI Light" panose="020B0502040204020203" pitchFamily="34" charset="0"/>
              <a:cs typeface="Segoe UI Light" panose="020B0502040204020203" pitchFamily="34" charset="0"/>
            </a:endParaRPr>
          </a:p>
        </p:txBody>
      </p:sp>
      <p:sp>
        <p:nvSpPr>
          <p:cNvPr id="24" name="Rectangle 23"/>
          <p:cNvSpPr/>
          <p:nvPr/>
        </p:nvSpPr>
        <p:spPr>
          <a:xfrm>
            <a:off x="3794336" y="5912895"/>
            <a:ext cx="2349178" cy="647428"/>
          </a:xfrm>
          <a:prstGeom prst="rect">
            <a:avLst/>
          </a:prstGeom>
          <a:solidFill>
            <a:srgbClr val="3451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latin typeface="Segoe UI Light" panose="020B0502040204020203" pitchFamily="34" charset="0"/>
              <a:cs typeface="Segoe UI Light" panose="020B0502040204020203" pitchFamily="34" charset="0"/>
            </a:endParaRPr>
          </a:p>
        </p:txBody>
      </p:sp>
      <p:sp>
        <p:nvSpPr>
          <p:cNvPr id="25" name="Rectangle 24"/>
          <p:cNvSpPr/>
          <p:nvPr/>
        </p:nvSpPr>
        <p:spPr>
          <a:xfrm>
            <a:off x="1885957" y="5190170"/>
            <a:ext cx="1435624" cy="1328863"/>
          </a:xfrm>
          <a:prstGeom prst="rect">
            <a:avLst/>
          </a:prstGeom>
          <a:solidFill>
            <a:srgbClr val="3451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latin typeface="Segoe UI Light" panose="020B0502040204020203" pitchFamily="34" charset="0"/>
                <a:cs typeface="Segoe UI Light" panose="020B0502040204020203" pitchFamily="34" charset="0"/>
              </a:rPr>
              <a:t>Survey results aggregation:</a:t>
            </a:r>
          </a:p>
          <a:p>
            <a:pPr marL="171450" indent="-171450">
              <a:buFont typeface="Arial" panose="020B0604020202020204" pitchFamily="34" charset="0"/>
              <a:buChar char="•"/>
            </a:pPr>
            <a:r>
              <a:rPr lang="en-US" sz="1200" dirty="0">
                <a:latin typeface="Segoe UI Light" panose="020B0502040204020203" pitchFamily="34" charset="0"/>
                <a:cs typeface="Segoe UI Light" panose="020B0502040204020203" pitchFamily="34" charset="0"/>
              </a:rPr>
              <a:t>Loyalty</a:t>
            </a:r>
          </a:p>
          <a:p>
            <a:pPr marL="171450" indent="-171450">
              <a:buFont typeface="Arial" panose="020B0604020202020204" pitchFamily="34" charset="0"/>
              <a:buChar char="•"/>
            </a:pPr>
            <a:r>
              <a:rPr lang="en-US" sz="1200" dirty="0">
                <a:latin typeface="Segoe UI Light" panose="020B0502040204020203" pitchFamily="34" charset="0"/>
                <a:cs typeface="Segoe UI Light" panose="020B0502040204020203" pitchFamily="34" charset="0"/>
              </a:rPr>
              <a:t>Awareness</a:t>
            </a:r>
          </a:p>
          <a:p>
            <a:pPr marL="171450" indent="-171450">
              <a:buFont typeface="Arial" panose="020B0604020202020204" pitchFamily="34" charset="0"/>
              <a:buChar char="•"/>
            </a:pPr>
            <a:r>
              <a:rPr lang="en-US" sz="1200" dirty="0">
                <a:latin typeface="Segoe UI Light" panose="020B0502040204020203" pitchFamily="34" charset="0"/>
                <a:cs typeface="Segoe UI Light" panose="020B0502040204020203" pitchFamily="34" charset="0"/>
              </a:rPr>
              <a:t>Perceived quality</a:t>
            </a:r>
          </a:p>
          <a:p>
            <a:pPr marL="171450" indent="-171450">
              <a:buFont typeface="Arial" panose="020B0604020202020204" pitchFamily="34" charset="0"/>
              <a:buChar char="•"/>
            </a:pPr>
            <a:r>
              <a:rPr lang="en-US" sz="1200" dirty="0">
                <a:latin typeface="Segoe UI Light" panose="020B0502040204020203" pitchFamily="34" charset="0"/>
                <a:cs typeface="Segoe UI Light" panose="020B0502040204020203" pitchFamily="34" charset="0"/>
              </a:rPr>
              <a:t>Differentiation</a:t>
            </a:r>
          </a:p>
        </p:txBody>
      </p:sp>
      <p:sp>
        <p:nvSpPr>
          <p:cNvPr id="26" name="TextBox 25"/>
          <p:cNvSpPr txBox="1"/>
          <p:nvPr/>
        </p:nvSpPr>
        <p:spPr>
          <a:xfrm>
            <a:off x="10342730" y="5922137"/>
            <a:ext cx="1449261" cy="417972"/>
          </a:xfrm>
          <a:prstGeom prst="rect">
            <a:avLst/>
          </a:prstGeom>
          <a:noFill/>
        </p:spPr>
        <p:txBody>
          <a:bodyPr wrap="square" rtlCol="0">
            <a:spAutoFit/>
          </a:bodyPr>
          <a:lstStyle/>
          <a:p>
            <a:pPr algn="ctr"/>
            <a:r>
              <a:rPr lang="en-US" sz="1200" b="1" dirty="0">
                <a:solidFill>
                  <a:srgbClr val="595241"/>
                </a:solidFill>
                <a:latin typeface="Segoe UI Light" panose="020B0502040204020203" pitchFamily="34" charset="0"/>
                <a:cs typeface="Segoe UI Light" panose="020B0502040204020203" pitchFamily="34" charset="0"/>
              </a:rPr>
              <a:t>Market and Brand  </a:t>
            </a:r>
            <a:r>
              <a:rPr lang="en-US" sz="1200" dirty="0">
                <a:solidFill>
                  <a:srgbClr val="595241"/>
                </a:solidFill>
                <a:latin typeface="Segoe UI Light" panose="020B0502040204020203" pitchFamily="34" charset="0"/>
                <a:cs typeface="Segoe UI Light" panose="020B0502040204020203" pitchFamily="34" charset="0"/>
              </a:rPr>
              <a:t>level Insights</a:t>
            </a:r>
            <a:endParaRPr lang="en-US" sz="1000" dirty="0">
              <a:solidFill>
                <a:srgbClr val="595241"/>
              </a:solidFill>
              <a:latin typeface="Segoe UI Light" panose="020B0502040204020203" pitchFamily="34" charset="0"/>
              <a:cs typeface="Segoe UI Light" panose="020B0502040204020203" pitchFamily="34" charset="0"/>
            </a:endParaRPr>
          </a:p>
        </p:txBody>
      </p:sp>
      <p:sp>
        <p:nvSpPr>
          <p:cNvPr id="6" name="Chevron 5"/>
          <p:cNvSpPr/>
          <p:nvPr/>
        </p:nvSpPr>
        <p:spPr>
          <a:xfrm>
            <a:off x="1675433" y="5715277"/>
            <a:ext cx="161320" cy="278648"/>
          </a:xfrm>
          <a:prstGeom prst="chevron">
            <a:avLst/>
          </a:prstGeom>
          <a:solidFill>
            <a:srgbClr val="B8AE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p:cNvSpPr/>
          <p:nvPr/>
        </p:nvSpPr>
        <p:spPr>
          <a:xfrm>
            <a:off x="302871" y="5095863"/>
            <a:ext cx="3156379" cy="1498994"/>
          </a:xfrm>
          <a:prstGeom prst="rect">
            <a:avLst/>
          </a:prstGeom>
          <a:noFill/>
          <a:ln w="3175">
            <a:solidFill>
              <a:srgbClr val="59524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d30y9cdsu7xlg0.cloudfront.net/png/124254-200.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831223" y="5819488"/>
            <a:ext cx="911975" cy="900123"/>
          </a:xfrm>
          <a:prstGeom prst="rect">
            <a:avLst/>
          </a:prstGeom>
          <a:noFill/>
          <a:extLst>
            <a:ext uri="{909E8E84-426E-40DD-AFC4-6F175D3DCCD1}">
              <a14:hiddenFill xmlns:a14="http://schemas.microsoft.com/office/drawing/2010/main">
                <a:solidFill>
                  <a:srgbClr val="FFFFFF"/>
                </a:solidFill>
              </a14:hiddenFill>
            </a:ext>
          </a:extLst>
        </p:spPr>
      </p:pic>
      <p:sp>
        <p:nvSpPr>
          <p:cNvPr id="31" name="Chevron 30"/>
          <p:cNvSpPr/>
          <p:nvPr/>
        </p:nvSpPr>
        <p:spPr>
          <a:xfrm>
            <a:off x="3531765" y="5729337"/>
            <a:ext cx="161320" cy="278648"/>
          </a:xfrm>
          <a:prstGeom prst="chevron">
            <a:avLst/>
          </a:prstGeom>
          <a:solidFill>
            <a:srgbClr val="B8AE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Chevron 31"/>
          <p:cNvSpPr/>
          <p:nvPr/>
        </p:nvSpPr>
        <p:spPr>
          <a:xfrm>
            <a:off x="6283151" y="5729337"/>
            <a:ext cx="161320" cy="278648"/>
          </a:xfrm>
          <a:prstGeom prst="chevron">
            <a:avLst/>
          </a:prstGeom>
          <a:solidFill>
            <a:srgbClr val="B8AE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30" name="Picture 6" descr="https://d30y9cdsu7xlg0.cloudfront.net/png/251713-200.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3930529" y="5220616"/>
            <a:ext cx="589334" cy="598870"/>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4050667" y="5345786"/>
            <a:ext cx="2092847" cy="461665"/>
          </a:xfrm>
          <a:prstGeom prst="rect">
            <a:avLst/>
          </a:prstGeom>
        </p:spPr>
        <p:txBody>
          <a:bodyPr wrap="square">
            <a:spAutoFit/>
          </a:bodyPr>
          <a:lstStyle/>
          <a:p>
            <a:pPr algn="r"/>
            <a:r>
              <a:rPr lang="en-US" sz="1200" b="1" dirty="0">
                <a:solidFill>
                  <a:schemeClr val="bg1"/>
                </a:solidFill>
                <a:latin typeface="Segoe UI Light" panose="020B0502040204020203" pitchFamily="34" charset="0"/>
                <a:cs typeface="Segoe UI Light" panose="020B0502040204020203" pitchFamily="34" charset="0"/>
              </a:rPr>
              <a:t>               Correlation </a:t>
            </a:r>
            <a:r>
              <a:rPr lang="en-US" sz="1200" dirty="0">
                <a:solidFill>
                  <a:schemeClr val="bg1"/>
                </a:solidFill>
                <a:latin typeface="Segoe UI Light" panose="020B0502040204020203" pitchFamily="34" charset="0"/>
                <a:cs typeface="Segoe UI Light" panose="020B0502040204020203" pitchFamily="34" charset="0"/>
              </a:rPr>
              <a:t>&amp; Exploratory analysis</a:t>
            </a:r>
          </a:p>
        </p:txBody>
      </p:sp>
      <p:sp>
        <p:nvSpPr>
          <p:cNvPr id="29" name="Rectangle 28"/>
          <p:cNvSpPr/>
          <p:nvPr/>
        </p:nvSpPr>
        <p:spPr>
          <a:xfrm>
            <a:off x="4416415" y="6052696"/>
            <a:ext cx="1722662" cy="461665"/>
          </a:xfrm>
          <a:prstGeom prst="rect">
            <a:avLst/>
          </a:prstGeom>
        </p:spPr>
        <p:txBody>
          <a:bodyPr wrap="square">
            <a:spAutoFit/>
          </a:bodyPr>
          <a:lstStyle/>
          <a:p>
            <a:pPr algn="r"/>
            <a:r>
              <a:rPr lang="en-US" sz="1200" b="1" dirty="0">
                <a:solidFill>
                  <a:schemeClr val="bg1"/>
                </a:solidFill>
                <a:latin typeface="Segoe UI Light" panose="020B0502040204020203" pitchFamily="34" charset="0"/>
                <a:cs typeface="Segoe UI Light" panose="020B0502040204020203" pitchFamily="34" charset="0"/>
              </a:rPr>
              <a:t>Regression</a:t>
            </a:r>
            <a:r>
              <a:rPr lang="en-US" sz="1200" dirty="0">
                <a:solidFill>
                  <a:schemeClr val="bg1"/>
                </a:solidFill>
                <a:latin typeface="Segoe UI Light" panose="020B0502040204020203" pitchFamily="34" charset="0"/>
                <a:cs typeface="Segoe UI Light" panose="020B0502040204020203" pitchFamily="34" charset="0"/>
              </a:rPr>
              <a:t> &amp; Hypothesis Testing </a:t>
            </a:r>
          </a:p>
        </p:txBody>
      </p:sp>
      <p:pic>
        <p:nvPicPr>
          <p:cNvPr id="1032" name="Picture 8" descr="https://d30y9cdsu7xlg0.cloudfront.net/png/247517-200.png"/>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934147" y="5263245"/>
            <a:ext cx="660822" cy="66790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d30y9cdsu7xlg0.cloudfront.net/png/115541-200.png"/>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92716" y="5231962"/>
            <a:ext cx="465008" cy="420998"/>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p:cNvSpPr txBox="1"/>
          <p:nvPr/>
        </p:nvSpPr>
        <p:spPr>
          <a:xfrm>
            <a:off x="6633230" y="5252362"/>
            <a:ext cx="1271630" cy="1253915"/>
          </a:xfrm>
          <a:prstGeom prst="rect">
            <a:avLst/>
          </a:prstGeom>
          <a:noFill/>
        </p:spPr>
        <p:txBody>
          <a:bodyPr wrap="square" rtlCol="0">
            <a:spAutoFit/>
          </a:bodyPr>
          <a:lstStyle/>
          <a:p>
            <a:r>
              <a:rPr lang="en-US" sz="1200" dirty="0">
                <a:solidFill>
                  <a:srgbClr val="595241"/>
                </a:solidFill>
                <a:latin typeface="Segoe UI Light" panose="020B0502040204020203" pitchFamily="34" charset="0"/>
                <a:cs typeface="Segoe UI Light" panose="020B0502040204020203" pitchFamily="34" charset="0"/>
              </a:rPr>
              <a:t>Results for each brand-country combination:</a:t>
            </a:r>
          </a:p>
          <a:p>
            <a:pPr marL="171450" indent="-171450">
              <a:buFont typeface="Arial" panose="020B0604020202020204" pitchFamily="34" charset="0"/>
              <a:buChar char="•"/>
            </a:pPr>
            <a:r>
              <a:rPr lang="en-US" sz="1200" dirty="0">
                <a:solidFill>
                  <a:srgbClr val="595241"/>
                </a:solidFill>
                <a:latin typeface="Segoe UI Light" panose="020B0502040204020203" pitchFamily="34" charset="0"/>
                <a:cs typeface="Segoe UI Light" panose="020B0502040204020203" pitchFamily="34" charset="0"/>
              </a:rPr>
              <a:t>Result 1</a:t>
            </a:r>
          </a:p>
          <a:p>
            <a:pPr marL="171450" indent="-171450">
              <a:buFont typeface="Arial" panose="020B0604020202020204" pitchFamily="34" charset="0"/>
              <a:buChar char="•"/>
            </a:pPr>
            <a:r>
              <a:rPr lang="en-US" sz="1200" dirty="0">
                <a:solidFill>
                  <a:srgbClr val="595241"/>
                </a:solidFill>
                <a:latin typeface="Segoe UI Light" panose="020B0502040204020203" pitchFamily="34" charset="0"/>
                <a:cs typeface="Segoe UI Light" panose="020B0502040204020203" pitchFamily="34" charset="0"/>
              </a:rPr>
              <a:t>Result 2 </a:t>
            </a:r>
          </a:p>
          <a:p>
            <a:pPr marL="171450" indent="-171450">
              <a:buFont typeface="Arial" panose="020B0604020202020204" pitchFamily="34" charset="0"/>
              <a:buChar char="•"/>
            </a:pPr>
            <a:r>
              <a:rPr lang="en-US" sz="1200" dirty="0">
                <a:solidFill>
                  <a:srgbClr val="595241"/>
                </a:solidFill>
                <a:latin typeface="Segoe UI Light" panose="020B0502040204020203" pitchFamily="34" charset="0"/>
                <a:cs typeface="Segoe UI Light" panose="020B0502040204020203" pitchFamily="34" charset="0"/>
              </a:rPr>
              <a:t>..</a:t>
            </a:r>
          </a:p>
          <a:p>
            <a:pPr marL="171450" indent="-171450">
              <a:buFont typeface="Arial" panose="020B0604020202020204" pitchFamily="34" charset="0"/>
              <a:buChar char="•"/>
            </a:pPr>
            <a:r>
              <a:rPr lang="en-US" sz="1200" dirty="0">
                <a:solidFill>
                  <a:srgbClr val="595241"/>
                </a:solidFill>
                <a:latin typeface="Segoe UI Light" panose="020B0502040204020203" pitchFamily="34" charset="0"/>
                <a:cs typeface="Segoe UI Light" panose="020B0502040204020203" pitchFamily="34" charset="0"/>
              </a:rPr>
              <a:t>Result n </a:t>
            </a:r>
          </a:p>
        </p:txBody>
      </p:sp>
      <p:sp>
        <p:nvSpPr>
          <p:cNvPr id="42" name="Rectangle 41"/>
          <p:cNvSpPr/>
          <p:nvPr/>
        </p:nvSpPr>
        <p:spPr>
          <a:xfrm>
            <a:off x="6568093" y="5191889"/>
            <a:ext cx="1776194" cy="1389336"/>
          </a:xfrm>
          <a:prstGeom prst="rect">
            <a:avLst/>
          </a:prstGeom>
          <a:noFill/>
          <a:ln w="3175">
            <a:solidFill>
              <a:srgbClr val="59524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2" name="Picture 18" descr="https://d30y9cdsu7xlg0.cloudfront.net/png/256102-200.png"/>
          <p:cNvPicPr>
            <a:picLocks noChangeAspect="1" noChangeArrowheads="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89456" y="5269493"/>
            <a:ext cx="511329" cy="524785"/>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p:cNvSpPr txBox="1"/>
          <p:nvPr/>
        </p:nvSpPr>
        <p:spPr>
          <a:xfrm>
            <a:off x="8843463" y="5799661"/>
            <a:ext cx="1271630" cy="830997"/>
          </a:xfrm>
          <a:prstGeom prst="rect">
            <a:avLst/>
          </a:prstGeom>
          <a:noFill/>
        </p:spPr>
        <p:txBody>
          <a:bodyPr wrap="square" rtlCol="0">
            <a:spAutoFit/>
          </a:bodyPr>
          <a:lstStyle/>
          <a:p>
            <a:r>
              <a:rPr lang="en-US" sz="1200" b="1" dirty="0">
                <a:solidFill>
                  <a:srgbClr val="595241"/>
                </a:solidFill>
                <a:latin typeface="Segoe UI Light" panose="020B0502040204020203" pitchFamily="34" charset="0"/>
                <a:cs typeface="Segoe UI Light" panose="020B0502040204020203" pitchFamily="34" charset="0"/>
              </a:rPr>
              <a:t>Bucketing</a:t>
            </a:r>
            <a:r>
              <a:rPr lang="en-US" sz="1200" dirty="0">
                <a:solidFill>
                  <a:srgbClr val="595241"/>
                </a:solidFill>
                <a:latin typeface="Segoe UI Light" panose="020B0502040204020203" pitchFamily="34" charset="0"/>
                <a:cs typeface="Segoe UI Light" panose="020B0502040204020203" pitchFamily="34" charset="0"/>
              </a:rPr>
              <a:t> and summarizing the individual brand-country results</a:t>
            </a:r>
          </a:p>
        </p:txBody>
      </p:sp>
      <p:sp>
        <p:nvSpPr>
          <p:cNvPr id="46" name="Chevron 45"/>
          <p:cNvSpPr/>
          <p:nvPr/>
        </p:nvSpPr>
        <p:spPr>
          <a:xfrm>
            <a:off x="8528863" y="5729337"/>
            <a:ext cx="161320" cy="278648"/>
          </a:xfrm>
          <a:prstGeom prst="chevron">
            <a:avLst/>
          </a:prstGeom>
          <a:solidFill>
            <a:srgbClr val="B8AE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Chevron 46"/>
          <p:cNvSpPr/>
          <p:nvPr/>
        </p:nvSpPr>
        <p:spPr>
          <a:xfrm>
            <a:off x="10181410" y="5715277"/>
            <a:ext cx="161320" cy="278648"/>
          </a:xfrm>
          <a:prstGeom prst="chevron">
            <a:avLst/>
          </a:prstGeom>
          <a:solidFill>
            <a:srgbClr val="B8AE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44" name="Picture 20" descr="https://d30y9cdsu7xlg0.cloudfront.net/png/159330-200.png"/>
          <p:cNvPicPr>
            <a:picLocks noChangeAspect="1" noChangeArrowheads="1"/>
          </p:cNvPicPr>
          <p:nvPr/>
        </p:nvPicPr>
        <p:blipFill>
          <a:blip r:embed="rId8" cstate="print">
            <a:lum bright="70000" contrast="-70000"/>
            <a:extLst>
              <a:ext uri="{28A0092B-C50C-407E-A947-70E740481C1C}">
                <a14:useLocalDpi xmlns:a14="http://schemas.microsoft.com/office/drawing/2010/main" val="0"/>
              </a:ext>
            </a:extLst>
          </a:blip>
          <a:srcRect/>
          <a:stretch>
            <a:fillRect/>
          </a:stretch>
        </p:blipFill>
        <p:spPr bwMode="auto">
          <a:xfrm>
            <a:off x="2886943" y="5202841"/>
            <a:ext cx="433564" cy="392530"/>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p:cNvSpPr txBox="1"/>
          <p:nvPr/>
        </p:nvSpPr>
        <p:spPr>
          <a:xfrm>
            <a:off x="214855" y="2700778"/>
            <a:ext cx="3316544" cy="1415772"/>
          </a:xfrm>
          <a:prstGeom prst="rect">
            <a:avLst/>
          </a:prstGeom>
          <a:noFill/>
        </p:spPr>
        <p:txBody>
          <a:bodyPr wrap="square" rtlCol="0">
            <a:spAutoFit/>
          </a:bodyPr>
          <a:lstStyle/>
          <a:p>
            <a:pPr algn="just"/>
            <a:r>
              <a:rPr lang="en-US" sz="1400" b="1" dirty="0">
                <a:solidFill>
                  <a:srgbClr val="595241"/>
                </a:solidFill>
                <a:latin typeface="Segoe UI Black" panose="020B0A02040204020203" pitchFamily="34" charset="0"/>
                <a:ea typeface="Segoe UI Black" panose="020B0A02040204020203" pitchFamily="34" charset="0"/>
                <a:cs typeface="Segoe UI Black" panose="020B0A02040204020203" pitchFamily="34" charset="0"/>
              </a:rPr>
              <a:t>Benefits and Business Impact: </a:t>
            </a:r>
          </a:p>
          <a:p>
            <a:pPr marL="171450" indent="-171450" algn="just">
              <a:buFont typeface="Arial" panose="020B0604020202020204" pitchFamily="34" charset="0"/>
              <a:buChar char="•"/>
            </a:pPr>
            <a:r>
              <a:rPr lang="en-US" sz="1200" dirty="0">
                <a:solidFill>
                  <a:schemeClr val="tx1">
                    <a:lumMod val="50000"/>
                    <a:lumOff val="50000"/>
                  </a:schemeClr>
                </a:solidFill>
                <a:latin typeface="Segoe UI Light" panose="020B0502040204020203" pitchFamily="34" charset="0"/>
                <a:cs typeface="Segoe UI Light" panose="020B0502040204020203" pitchFamily="34" charset="0"/>
              </a:rPr>
              <a:t>A better understanding of </a:t>
            </a:r>
            <a:r>
              <a:rPr lang="en-US" sz="1200" b="1" dirty="0">
                <a:solidFill>
                  <a:schemeClr val="tx1">
                    <a:lumMod val="50000"/>
                    <a:lumOff val="50000"/>
                  </a:schemeClr>
                </a:solidFill>
                <a:latin typeface="Segoe UI Light" panose="020B0502040204020203" pitchFamily="34" charset="0"/>
                <a:cs typeface="Segoe UI Light" panose="020B0502040204020203" pitchFamily="34" charset="0"/>
              </a:rPr>
              <a:t>what drives sales </a:t>
            </a:r>
            <a:r>
              <a:rPr lang="en-US" sz="1200" dirty="0">
                <a:solidFill>
                  <a:schemeClr val="tx1">
                    <a:lumMod val="50000"/>
                    <a:lumOff val="50000"/>
                  </a:schemeClr>
                </a:solidFill>
                <a:latin typeface="Segoe UI Light" panose="020B0502040204020203" pitchFamily="34" charset="0"/>
                <a:cs typeface="Segoe UI Light" panose="020B0502040204020203" pitchFamily="34" charset="0"/>
              </a:rPr>
              <a:t>in different countries for individual brands</a:t>
            </a:r>
          </a:p>
          <a:p>
            <a:pPr marL="171450" indent="-171450" algn="just">
              <a:buFont typeface="Arial" panose="020B0604020202020204" pitchFamily="34" charset="0"/>
              <a:buChar char="•"/>
            </a:pPr>
            <a:r>
              <a:rPr lang="en-US" sz="1200" b="1" dirty="0">
                <a:solidFill>
                  <a:schemeClr val="tx1">
                    <a:lumMod val="50000"/>
                    <a:lumOff val="50000"/>
                  </a:schemeClr>
                </a:solidFill>
                <a:latin typeface="Segoe UI Light" panose="020B0502040204020203" pitchFamily="34" charset="0"/>
                <a:cs typeface="Segoe UI Light" panose="020B0502040204020203" pitchFamily="34" charset="0"/>
              </a:rPr>
              <a:t>Improved bottom line </a:t>
            </a:r>
            <a:r>
              <a:rPr lang="en-US" sz="1200" dirty="0">
                <a:solidFill>
                  <a:schemeClr val="tx1">
                    <a:lumMod val="50000"/>
                    <a:lumOff val="50000"/>
                  </a:schemeClr>
                </a:solidFill>
                <a:latin typeface="Segoe UI Light" panose="020B0502040204020203" pitchFamily="34" charset="0"/>
                <a:cs typeface="Segoe UI Light" panose="020B0502040204020203" pitchFamily="34" charset="0"/>
              </a:rPr>
              <a:t>by cutting down the unnecessary expenditure in assimilating monthly brand equity surveys across the geographies</a:t>
            </a:r>
          </a:p>
        </p:txBody>
      </p:sp>
      <p:sp>
        <p:nvSpPr>
          <p:cNvPr id="34" name="Rectangle 33"/>
          <p:cNvSpPr/>
          <p:nvPr/>
        </p:nvSpPr>
        <p:spPr>
          <a:xfrm>
            <a:off x="3747603" y="1504025"/>
            <a:ext cx="8139597" cy="3350261"/>
          </a:xfrm>
          <a:prstGeom prst="rect">
            <a:avLst/>
          </a:prstGeom>
          <a:solidFill>
            <a:srgbClr val="3451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3718847" y="1184160"/>
            <a:ext cx="1959191" cy="307777"/>
          </a:xfrm>
          <a:prstGeom prst="rect">
            <a:avLst/>
          </a:prstGeom>
        </p:spPr>
        <p:txBody>
          <a:bodyPr wrap="none">
            <a:spAutoFit/>
          </a:bodyPr>
          <a:lstStyle/>
          <a:p>
            <a:r>
              <a:rPr lang="en-US" sz="1400" dirty="0">
                <a:solidFill>
                  <a:srgbClr val="595241"/>
                </a:solidFill>
                <a:latin typeface="Segoe UI Black" panose="020B0A02040204020203" pitchFamily="34" charset="0"/>
                <a:ea typeface="Segoe UI Black" panose="020B0A02040204020203" pitchFamily="34" charset="0"/>
                <a:cs typeface="Segoe UI Black" panose="020B0A02040204020203" pitchFamily="34" charset="0"/>
              </a:rPr>
              <a:t>Overview of results </a:t>
            </a:r>
          </a:p>
        </p:txBody>
      </p:sp>
      <p:sp>
        <p:nvSpPr>
          <p:cNvPr id="36" name="Rectangle 35"/>
          <p:cNvSpPr/>
          <p:nvPr/>
        </p:nvSpPr>
        <p:spPr>
          <a:xfrm>
            <a:off x="3780575" y="4573038"/>
            <a:ext cx="5920210" cy="261610"/>
          </a:xfrm>
          <a:prstGeom prst="rect">
            <a:avLst/>
          </a:prstGeom>
        </p:spPr>
        <p:txBody>
          <a:bodyPr wrap="none">
            <a:spAutoFit/>
          </a:bodyPr>
          <a:lstStyle/>
          <a:p>
            <a:pPr algn="just"/>
            <a:r>
              <a:rPr lang="en-US" sz="1100" b="1" dirty="0">
                <a:solidFill>
                  <a:schemeClr val="tx2">
                    <a:lumMod val="90000"/>
                  </a:schemeClr>
                </a:solidFill>
                <a:latin typeface="Segoe UI Light" panose="020B0502040204020203" pitchFamily="34" charset="0"/>
                <a:cs typeface="Segoe UI Light" panose="020B0502040204020203" pitchFamily="34" charset="0"/>
              </a:rPr>
              <a:t>* Analyzed 36 brand-country combinations </a:t>
            </a:r>
            <a:r>
              <a:rPr lang="en-US" sz="1100" dirty="0">
                <a:solidFill>
                  <a:schemeClr val="tx2">
                    <a:lumMod val="90000"/>
                  </a:schemeClr>
                </a:solidFill>
                <a:latin typeface="Segoe UI Light" panose="020B0502040204020203" pitchFamily="34" charset="0"/>
                <a:cs typeface="Segoe UI Light" panose="020B0502040204020203" pitchFamily="34" charset="0"/>
              </a:rPr>
              <a:t>(snacks and beverages) across different market types</a:t>
            </a:r>
          </a:p>
        </p:txBody>
      </p:sp>
      <p:graphicFrame>
        <p:nvGraphicFramePr>
          <p:cNvPr id="57" name="Chart 56"/>
          <p:cNvGraphicFramePr>
            <a:graphicFrameLocks/>
          </p:cNvGraphicFramePr>
          <p:nvPr>
            <p:extLst/>
          </p:nvPr>
        </p:nvGraphicFramePr>
        <p:xfrm>
          <a:off x="3020848" y="1787032"/>
          <a:ext cx="3649776" cy="2440896"/>
        </p:xfrm>
        <a:graphic>
          <a:graphicData uri="http://schemas.openxmlformats.org/drawingml/2006/chart">
            <c:chart xmlns:c="http://schemas.openxmlformats.org/drawingml/2006/chart" xmlns:r="http://schemas.openxmlformats.org/officeDocument/2006/relationships" r:id="rId9"/>
          </a:graphicData>
        </a:graphic>
      </p:graphicFrame>
      <p:pic>
        <p:nvPicPr>
          <p:cNvPr id="37" name="Picture 36"/>
          <p:cNvPicPr>
            <a:picLocks noChangeAspect="1"/>
          </p:cNvPicPr>
          <p:nvPr/>
        </p:nvPicPr>
        <p:blipFill>
          <a:blip r:embed="rId10"/>
          <a:stretch>
            <a:fillRect/>
          </a:stretch>
        </p:blipFill>
        <p:spPr>
          <a:xfrm>
            <a:off x="2920031" y="1814862"/>
            <a:ext cx="4013228" cy="2682174"/>
          </a:xfrm>
          <a:prstGeom prst="rect">
            <a:avLst/>
          </a:prstGeom>
        </p:spPr>
      </p:pic>
      <p:sp>
        <p:nvSpPr>
          <p:cNvPr id="38" name="Rectangle 37"/>
          <p:cNvSpPr/>
          <p:nvPr/>
        </p:nvSpPr>
        <p:spPr>
          <a:xfrm>
            <a:off x="4284658" y="2840756"/>
            <a:ext cx="1222155" cy="938719"/>
          </a:xfrm>
          <a:prstGeom prst="rect">
            <a:avLst/>
          </a:prstGeom>
        </p:spPr>
        <p:txBody>
          <a:bodyPr wrap="square">
            <a:spAutoFit/>
          </a:bodyPr>
          <a:lstStyle/>
          <a:p>
            <a:pPr algn="ctr"/>
            <a:r>
              <a:rPr lang="en-US" sz="1100" dirty="0">
                <a:solidFill>
                  <a:schemeClr val="bg1"/>
                </a:solidFill>
                <a:latin typeface="Segoe UI Light" panose="020B0502040204020203" pitchFamily="34" charset="0"/>
                <a:cs typeface="Segoe UI Light" panose="020B0502040204020203" pitchFamily="34" charset="0"/>
              </a:rPr>
              <a:t>Brand equity is major contributor of sales only in 14% of the markets *</a:t>
            </a:r>
          </a:p>
        </p:txBody>
      </p:sp>
      <p:pic>
        <p:nvPicPr>
          <p:cNvPr id="1046" name="Picture 22" descr="https://d30y9cdsu7xlg0.cloudfront.net/png/225649-200.png"/>
          <p:cNvPicPr>
            <a:picLocks noChangeAspect="1" noChangeArrowheads="1"/>
          </p:cNvPicPr>
          <p:nvPr/>
        </p:nvPicPr>
        <p:blipFill>
          <a:blip r:embed="rId11" cstate="print">
            <a:lum bright="70000" contrast="-70000"/>
            <a:extLst>
              <a:ext uri="{28A0092B-C50C-407E-A947-70E740481C1C}">
                <a14:useLocalDpi xmlns:a14="http://schemas.microsoft.com/office/drawing/2010/main" val="0"/>
              </a:ext>
            </a:extLst>
          </a:blip>
          <a:srcRect/>
          <a:stretch>
            <a:fillRect/>
          </a:stretch>
        </p:blipFill>
        <p:spPr bwMode="auto">
          <a:xfrm>
            <a:off x="4716275" y="2522286"/>
            <a:ext cx="356985" cy="356985"/>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p:cNvSpPr/>
          <p:nvPr/>
        </p:nvSpPr>
        <p:spPr>
          <a:xfrm>
            <a:off x="5611938" y="1163142"/>
            <a:ext cx="7666363" cy="307777"/>
          </a:xfrm>
          <a:prstGeom prst="rect">
            <a:avLst/>
          </a:prstGeom>
        </p:spPr>
        <p:txBody>
          <a:bodyPr wrap="square">
            <a:spAutoFit/>
          </a:bodyPr>
          <a:lstStyle/>
          <a:p>
            <a:r>
              <a:rPr lang="en-US" sz="1400" dirty="0">
                <a:latin typeface="Segoe UI Light" panose="020B0502040204020203" pitchFamily="34" charset="0"/>
                <a:cs typeface="Segoe UI Light" panose="020B0502040204020203" pitchFamily="34" charset="0"/>
              </a:rPr>
              <a:t>In matured Markets like USA, fluctuations in sales is not related to the brand equity</a:t>
            </a:r>
          </a:p>
        </p:txBody>
      </p:sp>
      <p:sp>
        <p:nvSpPr>
          <p:cNvPr id="40" name="Rectangle 39"/>
          <p:cNvSpPr/>
          <p:nvPr/>
        </p:nvSpPr>
        <p:spPr>
          <a:xfrm>
            <a:off x="9998893" y="1924736"/>
            <a:ext cx="1611541" cy="269154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p:nvPr/>
        </p:nvCxnSpPr>
        <p:spPr>
          <a:xfrm flipH="1">
            <a:off x="4570958" y="1739255"/>
            <a:ext cx="6249952" cy="0"/>
          </a:xfrm>
          <a:prstGeom prst="line">
            <a:avLst/>
          </a:prstGeom>
          <a:ln>
            <a:solidFill>
              <a:srgbClr val="B8AE9C"/>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4570958" y="1739255"/>
            <a:ext cx="3047" cy="370962"/>
          </a:xfrm>
          <a:prstGeom prst="straightConnector1">
            <a:avLst/>
          </a:prstGeom>
          <a:ln>
            <a:solidFill>
              <a:srgbClr val="B8AE9C"/>
            </a:solidFill>
            <a:prstDash val="dash"/>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a:off x="10820910" y="1739255"/>
            <a:ext cx="0" cy="185481"/>
          </a:xfrm>
          <a:prstGeom prst="straightConnector1">
            <a:avLst/>
          </a:prstGeom>
          <a:ln>
            <a:solidFill>
              <a:srgbClr val="B8AE9C"/>
            </a:solidFill>
            <a:prstDash val="dash"/>
          </a:ln>
        </p:spPr>
        <p:style>
          <a:lnRef idx="1">
            <a:schemeClr val="accent1"/>
          </a:lnRef>
          <a:fillRef idx="0">
            <a:schemeClr val="accent1"/>
          </a:fillRef>
          <a:effectRef idx="0">
            <a:schemeClr val="accent1"/>
          </a:effectRef>
          <a:fontRef idx="minor">
            <a:schemeClr val="tx1"/>
          </a:fontRef>
        </p:style>
      </p:cxnSp>
      <p:sp>
        <p:nvSpPr>
          <p:cNvPr id="79" name="Rectangle 78"/>
          <p:cNvSpPr/>
          <p:nvPr/>
        </p:nvSpPr>
        <p:spPr>
          <a:xfrm>
            <a:off x="9923652" y="2038379"/>
            <a:ext cx="1762021" cy="600164"/>
          </a:xfrm>
          <a:prstGeom prst="rect">
            <a:avLst/>
          </a:prstGeom>
        </p:spPr>
        <p:txBody>
          <a:bodyPr wrap="none">
            <a:spAutoFit/>
          </a:bodyPr>
          <a:lstStyle/>
          <a:p>
            <a:pPr algn="ctr"/>
            <a:r>
              <a:rPr lang="en-US" sz="1100" b="1" dirty="0">
                <a:solidFill>
                  <a:schemeClr val="bg1">
                    <a:lumMod val="85000"/>
                  </a:schemeClr>
                </a:solidFill>
                <a:latin typeface="Segoe UI Light" panose="020B0502040204020203" pitchFamily="34" charset="0"/>
                <a:cs typeface="Segoe UI Light" panose="020B0502040204020203" pitchFamily="34" charset="0"/>
              </a:rPr>
              <a:t>Brand Equity Components </a:t>
            </a:r>
          </a:p>
          <a:p>
            <a:pPr algn="ctr"/>
            <a:r>
              <a:rPr lang="en-US" sz="1100" dirty="0">
                <a:solidFill>
                  <a:schemeClr val="bg1">
                    <a:lumMod val="85000"/>
                  </a:schemeClr>
                </a:solidFill>
                <a:latin typeface="Segoe UI Light" panose="020B0502040204020203" pitchFamily="34" charset="0"/>
                <a:cs typeface="Segoe UI Light" panose="020B0502040204020203" pitchFamily="34" charset="0"/>
              </a:rPr>
              <a:t>which matter the most</a:t>
            </a:r>
          </a:p>
          <a:p>
            <a:pPr algn="ctr"/>
            <a:r>
              <a:rPr lang="en-US" sz="1100" dirty="0">
                <a:solidFill>
                  <a:schemeClr val="bg1">
                    <a:lumMod val="85000"/>
                  </a:schemeClr>
                </a:solidFill>
                <a:latin typeface="Segoe UI Light" panose="020B0502040204020203" pitchFamily="34" charset="0"/>
                <a:cs typeface="Segoe UI Light" panose="020B0502040204020203" pitchFamily="34" charset="0"/>
              </a:rPr>
              <a:t>In developing markets</a:t>
            </a:r>
          </a:p>
        </p:txBody>
      </p:sp>
      <p:sp>
        <p:nvSpPr>
          <p:cNvPr id="80" name="Rectangle 79"/>
          <p:cNvSpPr/>
          <p:nvPr/>
        </p:nvSpPr>
        <p:spPr>
          <a:xfrm>
            <a:off x="6853687" y="2750393"/>
            <a:ext cx="3054540" cy="461665"/>
          </a:xfrm>
          <a:prstGeom prst="rect">
            <a:avLst/>
          </a:prstGeom>
        </p:spPr>
        <p:txBody>
          <a:bodyPr wrap="square">
            <a:spAutoFit/>
          </a:bodyPr>
          <a:lstStyle/>
          <a:p>
            <a:r>
              <a:rPr lang="en-US" sz="1200" dirty="0">
                <a:solidFill>
                  <a:schemeClr val="bg1"/>
                </a:solidFill>
                <a:latin typeface="Segoe UI Light" panose="020B0502040204020203" pitchFamily="34" charset="0"/>
                <a:cs typeface="Segoe UI Light" panose="020B0502040204020203" pitchFamily="34" charset="0"/>
              </a:rPr>
              <a:t>It translates to sales only in </a:t>
            </a:r>
            <a:r>
              <a:rPr lang="en-US" sz="1200" b="1" dirty="0">
                <a:solidFill>
                  <a:schemeClr val="bg1"/>
                </a:solidFill>
                <a:latin typeface="Segoe UI Light" panose="020B0502040204020203" pitchFamily="34" charset="0"/>
                <a:cs typeface="Segoe UI Light" panose="020B0502040204020203" pitchFamily="34" charset="0"/>
              </a:rPr>
              <a:t>Developing Markets </a:t>
            </a:r>
            <a:r>
              <a:rPr lang="en-US" sz="1200" dirty="0">
                <a:solidFill>
                  <a:schemeClr val="bg1"/>
                </a:solidFill>
                <a:latin typeface="Segoe UI Light" panose="020B0502040204020203" pitchFamily="34" charset="0"/>
                <a:cs typeface="Segoe UI Light" panose="020B0502040204020203" pitchFamily="34" charset="0"/>
              </a:rPr>
              <a:t>like India, China, Mexico etc. </a:t>
            </a:r>
            <a:endParaRPr lang="en-US" sz="1200" b="1" dirty="0">
              <a:solidFill>
                <a:schemeClr val="bg1"/>
              </a:solidFill>
              <a:latin typeface="Segoe UI Light" panose="020B0502040204020203" pitchFamily="34" charset="0"/>
              <a:cs typeface="Segoe UI Light" panose="020B0502040204020203" pitchFamily="34" charset="0"/>
            </a:endParaRPr>
          </a:p>
        </p:txBody>
      </p:sp>
      <p:sp>
        <p:nvSpPr>
          <p:cNvPr id="81" name="Rectangle 80"/>
          <p:cNvSpPr/>
          <p:nvPr/>
        </p:nvSpPr>
        <p:spPr>
          <a:xfrm>
            <a:off x="5965106" y="2042659"/>
            <a:ext cx="3251203" cy="461665"/>
          </a:xfrm>
          <a:prstGeom prst="rect">
            <a:avLst/>
          </a:prstGeom>
        </p:spPr>
        <p:txBody>
          <a:bodyPr wrap="square">
            <a:spAutoFit/>
          </a:bodyPr>
          <a:lstStyle/>
          <a:p>
            <a:pPr algn="r"/>
            <a:r>
              <a:rPr lang="en-US" sz="1200" dirty="0">
                <a:solidFill>
                  <a:schemeClr val="bg1"/>
                </a:solidFill>
                <a:latin typeface="Segoe UI Light" panose="020B0502040204020203" pitchFamily="34" charset="0"/>
                <a:cs typeface="Segoe UI Light" panose="020B0502040204020203" pitchFamily="34" charset="0"/>
              </a:rPr>
              <a:t>Tracking brand equity is significant </a:t>
            </a:r>
            <a:r>
              <a:rPr lang="en-US" sz="1200" b="1" dirty="0">
                <a:solidFill>
                  <a:schemeClr val="bg1"/>
                </a:solidFill>
                <a:latin typeface="Segoe UI Light" panose="020B0502040204020203" pitchFamily="34" charset="0"/>
                <a:cs typeface="Segoe UI Light" panose="020B0502040204020203" pitchFamily="34" charset="0"/>
              </a:rPr>
              <a:t>only for Beverages </a:t>
            </a:r>
            <a:r>
              <a:rPr lang="en-US" sz="1200" dirty="0">
                <a:solidFill>
                  <a:schemeClr val="bg1"/>
                </a:solidFill>
                <a:latin typeface="Segoe UI Light" panose="020B0502040204020203" pitchFamily="34" charset="0"/>
                <a:cs typeface="Segoe UI Light" panose="020B0502040204020203" pitchFamily="34" charset="0"/>
              </a:rPr>
              <a:t>and not Snacks brands</a:t>
            </a:r>
            <a:endParaRPr lang="en-US" sz="1200" b="1" dirty="0">
              <a:solidFill>
                <a:schemeClr val="bg1"/>
              </a:solidFill>
              <a:latin typeface="Segoe UI Light" panose="020B0502040204020203" pitchFamily="34" charset="0"/>
              <a:cs typeface="Segoe UI Light" panose="020B0502040204020203" pitchFamily="34" charset="0"/>
            </a:endParaRPr>
          </a:p>
        </p:txBody>
      </p:sp>
      <p:pic>
        <p:nvPicPr>
          <p:cNvPr id="82" name="Picture 81"/>
          <p:cNvPicPr>
            <a:picLocks noChangeAspect="1"/>
          </p:cNvPicPr>
          <p:nvPr/>
        </p:nvPicPr>
        <p:blipFill rotWithShape="1">
          <a:blip r:embed="rId12" cstate="print">
            <a:lum bright="70000" contrast="-70000"/>
            <a:extLst>
              <a:ext uri="{28A0092B-C50C-407E-A947-70E740481C1C}">
                <a14:useLocalDpi xmlns:a14="http://schemas.microsoft.com/office/drawing/2010/main" val="0"/>
              </a:ext>
            </a:extLst>
          </a:blip>
          <a:srcRect b="13330"/>
          <a:stretch/>
        </p:blipFill>
        <p:spPr>
          <a:xfrm flipH="1">
            <a:off x="9153721" y="2046821"/>
            <a:ext cx="450429" cy="390372"/>
          </a:xfrm>
          <a:prstGeom prst="rect">
            <a:avLst/>
          </a:prstGeom>
        </p:spPr>
      </p:pic>
      <p:pic>
        <p:nvPicPr>
          <p:cNvPr id="1048" name="Picture 24" descr="https://d30y9cdsu7xlg0.cloudfront.net/png/262125-200.png"/>
          <p:cNvPicPr>
            <a:picLocks noChangeAspect="1" noChangeArrowheads="1"/>
          </p:cNvPicPr>
          <p:nvPr/>
        </p:nvPicPr>
        <p:blipFill>
          <a:blip r:embed="rId13" cstate="print">
            <a:lum bright="70000" contrast="-70000"/>
            <a:extLst>
              <a:ext uri="{28A0092B-C50C-407E-A947-70E740481C1C}">
                <a14:useLocalDpi xmlns:a14="http://schemas.microsoft.com/office/drawing/2010/main" val="0"/>
              </a:ext>
            </a:extLst>
          </a:blip>
          <a:srcRect/>
          <a:stretch>
            <a:fillRect/>
          </a:stretch>
        </p:blipFill>
        <p:spPr bwMode="auto">
          <a:xfrm>
            <a:off x="6483053" y="2807417"/>
            <a:ext cx="324053" cy="324053"/>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Elbow Connector 66"/>
          <p:cNvCxnSpPr/>
          <p:nvPr/>
        </p:nvCxnSpPr>
        <p:spPr>
          <a:xfrm>
            <a:off x="5678038" y="3396343"/>
            <a:ext cx="642367" cy="457417"/>
          </a:xfrm>
          <a:prstGeom prst="bentConnector3">
            <a:avLst/>
          </a:prstGeom>
          <a:ln>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14"/>
          <a:stretch>
            <a:fillRect/>
          </a:stretch>
        </p:blipFill>
        <p:spPr>
          <a:xfrm>
            <a:off x="9827762" y="2673656"/>
            <a:ext cx="3309407" cy="1875145"/>
          </a:xfrm>
          <a:prstGeom prst="rect">
            <a:avLst/>
          </a:prstGeom>
        </p:spPr>
      </p:pic>
      <p:sp>
        <p:nvSpPr>
          <p:cNvPr id="73" name="Rectangle 72"/>
          <p:cNvSpPr/>
          <p:nvPr/>
        </p:nvSpPr>
        <p:spPr>
          <a:xfrm>
            <a:off x="302871" y="4485480"/>
            <a:ext cx="2311851" cy="307777"/>
          </a:xfrm>
          <a:prstGeom prst="rect">
            <a:avLst/>
          </a:prstGeom>
        </p:spPr>
        <p:txBody>
          <a:bodyPr wrap="none">
            <a:spAutoFit/>
          </a:bodyPr>
          <a:lstStyle/>
          <a:p>
            <a:r>
              <a:rPr lang="en-US" sz="1400" b="1" dirty="0" err="1">
                <a:solidFill>
                  <a:srgbClr val="595241"/>
                </a:solidFill>
                <a:latin typeface="Segoe UI Black" panose="020B0A02040204020203" pitchFamily="34" charset="0"/>
                <a:ea typeface="Segoe UI Black" panose="020B0A02040204020203" pitchFamily="34" charset="0"/>
                <a:cs typeface="Segoe UI Black" panose="020B0A02040204020203" pitchFamily="34" charset="0"/>
              </a:rPr>
              <a:t>LatentView’s</a:t>
            </a:r>
            <a:r>
              <a:rPr lang="en-US" sz="1400" b="1" dirty="0">
                <a:solidFill>
                  <a:srgbClr val="595241"/>
                </a:solidFill>
                <a:latin typeface="Segoe UI Black" panose="020B0A02040204020203" pitchFamily="34" charset="0"/>
                <a:ea typeface="Segoe UI Black" panose="020B0A02040204020203" pitchFamily="34" charset="0"/>
                <a:cs typeface="Segoe UI Black" panose="020B0A02040204020203" pitchFamily="34" charset="0"/>
              </a:rPr>
              <a:t> approach: </a:t>
            </a:r>
          </a:p>
        </p:txBody>
      </p:sp>
      <p:sp>
        <p:nvSpPr>
          <p:cNvPr id="84" name="Rectangle 83"/>
          <p:cNvSpPr/>
          <p:nvPr/>
        </p:nvSpPr>
        <p:spPr>
          <a:xfrm>
            <a:off x="6410925" y="3403639"/>
            <a:ext cx="3267783" cy="923330"/>
          </a:xfrm>
          <a:prstGeom prst="rect">
            <a:avLst/>
          </a:prstGeom>
        </p:spPr>
        <p:txBody>
          <a:bodyPr wrap="square">
            <a:spAutoFit/>
          </a:bodyPr>
          <a:lstStyle/>
          <a:p>
            <a:r>
              <a:rPr lang="en-US" sz="1200" dirty="0">
                <a:solidFill>
                  <a:schemeClr val="bg1"/>
                </a:solidFill>
                <a:latin typeface="Segoe UI Light" panose="020B0502040204020203" pitchFamily="34" charset="0"/>
                <a:cs typeface="Segoe UI Light" panose="020B0502040204020203" pitchFamily="34" charset="0"/>
              </a:rPr>
              <a:t>What might correlates with sales apart from Brand equity ?</a:t>
            </a:r>
          </a:p>
          <a:p>
            <a:endParaRPr lang="en-US" sz="600" dirty="0">
              <a:solidFill>
                <a:schemeClr val="bg1"/>
              </a:solidFill>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sz="1200" b="1" dirty="0">
                <a:solidFill>
                  <a:schemeClr val="bg1"/>
                </a:solidFill>
                <a:latin typeface="Segoe UI Light" panose="020B0502040204020203" pitchFamily="34" charset="0"/>
                <a:cs typeface="Segoe UI Light" panose="020B0502040204020203" pitchFamily="34" charset="0"/>
              </a:rPr>
              <a:t>Advertisement</a:t>
            </a:r>
            <a:r>
              <a:rPr lang="en-US" sz="1200" dirty="0">
                <a:solidFill>
                  <a:schemeClr val="bg1"/>
                </a:solidFill>
                <a:latin typeface="Segoe UI Light" panose="020B0502040204020203" pitchFamily="34" charset="0"/>
                <a:cs typeface="Segoe UI Light" panose="020B0502040204020203" pitchFamily="34" charset="0"/>
              </a:rPr>
              <a:t> -Digital Media, Print, TV</a:t>
            </a:r>
          </a:p>
          <a:p>
            <a:pPr marL="171450" indent="-171450">
              <a:buFont typeface="Arial" panose="020B0604020202020204" pitchFamily="34" charset="0"/>
              <a:buChar char="•"/>
            </a:pPr>
            <a:r>
              <a:rPr lang="en-US" sz="1200" b="1" dirty="0">
                <a:solidFill>
                  <a:schemeClr val="bg1"/>
                </a:solidFill>
                <a:latin typeface="Segoe UI Light" panose="020B0502040204020203" pitchFamily="34" charset="0"/>
                <a:cs typeface="Segoe UI Light" panose="020B0502040204020203" pitchFamily="34" charset="0"/>
              </a:rPr>
              <a:t>Distribution</a:t>
            </a:r>
            <a:r>
              <a:rPr lang="en-US" sz="1200" dirty="0">
                <a:solidFill>
                  <a:schemeClr val="bg1"/>
                </a:solidFill>
                <a:latin typeface="Segoe UI Light" panose="020B0502040204020203" pitchFamily="34" charset="0"/>
                <a:cs typeface="Segoe UI Light" panose="020B0502040204020203" pitchFamily="34" charset="0"/>
              </a:rPr>
              <a:t> in stores and product availability</a:t>
            </a:r>
            <a:endParaRPr lang="en-US" sz="1200" b="1"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276620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9733028" y="6438238"/>
            <a:ext cx="2135078" cy="360000"/>
          </a:xfrm>
        </p:spPr>
        <p:txBody>
          <a:bodyPr/>
          <a:lstStyle/>
          <a:p>
            <a:fld id="{9DC1E638-3F78-4E0D-883A-B278700C48C0}" type="slidenum">
              <a:rPr lang="de-DE" smtClean="0">
                <a:solidFill>
                  <a:prstClr val="black">
                    <a:tint val="75000"/>
                  </a:prstClr>
                </a:solidFill>
              </a:rPr>
              <a:pPr/>
              <a:t>25</a:t>
            </a:fld>
            <a:endParaRPr lang="de-DE" dirty="0">
              <a:solidFill>
                <a:prstClr val="black">
                  <a:tint val="75000"/>
                </a:prstClr>
              </a:solidFill>
            </a:endParaRPr>
          </a:p>
        </p:txBody>
      </p:sp>
      <p:sp>
        <p:nvSpPr>
          <p:cNvPr id="3" name="Round Diagonal Corner Rectangle 2"/>
          <p:cNvSpPr/>
          <p:nvPr/>
        </p:nvSpPr>
        <p:spPr>
          <a:xfrm>
            <a:off x="1413098" y="666113"/>
            <a:ext cx="3924813" cy="1520558"/>
          </a:xfrm>
          <a:prstGeom prst="round2Diag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ts val="600"/>
              </a:spcBef>
              <a:spcAft>
                <a:spcPct val="0"/>
              </a:spcAft>
              <a:buClr>
                <a:srgbClr val="0061B2"/>
              </a:buClr>
              <a:buFont typeface="Wingdings" pitchFamily="2" charset="2"/>
              <a:buChar char="§"/>
            </a:pPr>
            <a:endParaRPr lang="en-US" sz="1200" dirty="0">
              <a:solidFill>
                <a:srgbClr val="000000"/>
              </a:solidFill>
            </a:endParaRPr>
          </a:p>
          <a:p>
            <a:pPr marL="0" lvl="1" fontAlgn="base">
              <a:spcBef>
                <a:spcPts val="600"/>
              </a:spcBef>
              <a:spcAft>
                <a:spcPct val="0"/>
              </a:spcAft>
              <a:buClr>
                <a:srgbClr val="0061B2"/>
              </a:buClr>
              <a:buFont typeface="Wingdings" pitchFamily="2" charset="2"/>
              <a:buChar char="§"/>
            </a:pPr>
            <a:endParaRPr lang="en-US" sz="1200" dirty="0">
              <a:solidFill>
                <a:srgbClr val="000000"/>
              </a:solidFill>
              <a:cs typeface="Calibri" pitchFamily="34" charset="0"/>
            </a:endParaRPr>
          </a:p>
          <a:p>
            <a:pPr marL="82550" lvl="1" indent="-82550" fontAlgn="base">
              <a:spcBef>
                <a:spcPts val="600"/>
              </a:spcBef>
              <a:spcAft>
                <a:spcPct val="0"/>
              </a:spcAft>
              <a:buClr>
                <a:srgbClr val="0061B2"/>
              </a:buClr>
              <a:buFont typeface="Arial" pitchFamily="34" charset="0"/>
              <a:buChar char="•"/>
            </a:pPr>
            <a:r>
              <a:rPr lang="en-US" sz="1200" dirty="0">
                <a:solidFill>
                  <a:srgbClr val="000000"/>
                </a:solidFill>
                <a:cs typeface="Calibri" pitchFamily="34" charset="0"/>
              </a:rPr>
              <a:t>Define KPI’s which will comprise the global scorecard and will serve as the global standard across sectors, regions and markets</a:t>
            </a:r>
          </a:p>
          <a:p>
            <a:pPr marL="0" lvl="1" fontAlgn="base">
              <a:spcBef>
                <a:spcPts val="600"/>
              </a:spcBef>
              <a:spcAft>
                <a:spcPct val="0"/>
              </a:spcAft>
              <a:buClr>
                <a:srgbClr val="0061B2"/>
              </a:buClr>
              <a:buFont typeface="Wingdings" pitchFamily="2" charset="2"/>
              <a:buChar char="§"/>
            </a:pPr>
            <a:endParaRPr lang="en-US" sz="1200" dirty="0">
              <a:solidFill>
                <a:srgbClr val="000000"/>
              </a:solidFill>
              <a:cs typeface="Calibri" pitchFamily="34" charset="0"/>
            </a:endParaRPr>
          </a:p>
          <a:p>
            <a:pPr fontAlgn="base">
              <a:spcBef>
                <a:spcPts val="600"/>
              </a:spcBef>
              <a:spcAft>
                <a:spcPct val="0"/>
              </a:spcAft>
              <a:buClr>
                <a:srgbClr val="0061B2"/>
              </a:buClr>
              <a:buFont typeface="Wingdings" pitchFamily="2" charset="2"/>
              <a:buChar char="§"/>
            </a:pPr>
            <a:endParaRPr lang="en-US" sz="1200" dirty="0">
              <a:solidFill>
                <a:srgbClr val="000000"/>
              </a:solidFill>
            </a:endParaRPr>
          </a:p>
        </p:txBody>
      </p:sp>
      <p:sp>
        <p:nvSpPr>
          <p:cNvPr id="4" name="Down Arrow 3"/>
          <p:cNvSpPr/>
          <p:nvPr/>
        </p:nvSpPr>
        <p:spPr>
          <a:xfrm>
            <a:off x="627797" y="666113"/>
            <a:ext cx="857022" cy="5854594"/>
          </a:xfrm>
          <a:prstGeom prst="downArrow">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5" name="Rounded Rectangle 4"/>
          <p:cNvSpPr/>
          <p:nvPr/>
        </p:nvSpPr>
        <p:spPr>
          <a:xfrm rot="16200000">
            <a:off x="312256" y="1226679"/>
            <a:ext cx="1553114" cy="431982"/>
          </a:xfrm>
          <a:prstGeom prst="round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300" dirty="0">
                <a:solidFill>
                  <a:srgbClr val="FFFFFF"/>
                </a:solidFill>
                <a:cs typeface="Calibri" pitchFamily="34" charset="0"/>
              </a:rPr>
              <a:t>Business Objective</a:t>
            </a:r>
          </a:p>
        </p:txBody>
      </p:sp>
      <p:sp>
        <p:nvSpPr>
          <p:cNvPr id="6" name="Rounded Rectangle 5"/>
          <p:cNvSpPr/>
          <p:nvPr/>
        </p:nvSpPr>
        <p:spPr>
          <a:xfrm rot="16200000">
            <a:off x="216055" y="3217387"/>
            <a:ext cx="1745564" cy="431930"/>
          </a:xfrm>
          <a:prstGeom prst="round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300" dirty="0">
                <a:solidFill>
                  <a:srgbClr val="FFFFFF"/>
                </a:solidFill>
                <a:cs typeface="Calibri" pitchFamily="34" charset="0"/>
              </a:rPr>
              <a:t>LatentView Solution</a:t>
            </a:r>
          </a:p>
        </p:txBody>
      </p:sp>
      <p:sp>
        <p:nvSpPr>
          <p:cNvPr id="7" name="Rounded Rectangle 6"/>
          <p:cNvSpPr/>
          <p:nvPr/>
        </p:nvSpPr>
        <p:spPr>
          <a:xfrm rot="16200000">
            <a:off x="242807" y="5277512"/>
            <a:ext cx="1692000" cy="431930"/>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300" dirty="0">
                <a:solidFill>
                  <a:srgbClr val="FFFFFF"/>
                </a:solidFill>
                <a:cs typeface="Calibri" pitchFamily="34" charset="0"/>
              </a:rPr>
              <a:t>Business Benefits</a:t>
            </a:r>
          </a:p>
        </p:txBody>
      </p:sp>
      <p:sp>
        <p:nvSpPr>
          <p:cNvPr id="9" name="Round Diagonal Corner Rectangle 8"/>
          <p:cNvSpPr/>
          <p:nvPr/>
        </p:nvSpPr>
        <p:spPr>
          <a:xfrm>
            <a:off x="1421950" y="2319481"/>
            <a:ext cx="3914325" cy="2047424"/>
          </a:xfrm>
          <a:prstGeom prst="round2Diag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82550" indent="-82550"/>
            <a:endParaRPr lang="en-US" sz="1200" dirty="0">
              <a:solidFill>
                <a:srgbClr val="000000"/>
              </a:solidFill>
              <a:cs typeface="Calibri" pitchFamily="34" charset="0"/>
            </a:endParaRPr>
          </a:p>
          <a:p>
            <a:pPr marL="82550" indent="-82550">
              <a:buFont typeface="Arial" pitchFamily="34" charset="0"/>
              <a:buChar char="•"/>
            </a:pPr>
            <a:r>
              <a:rPr lang="en-US" sz="1200" dirty="0">
                <a:solidFill>
                  <a:srgbClr val="000000"/>
                </a:solidFill>
                <a:cs typeface="Calibri" pitchFamily="34" charset="0"/>
              </a:rPr>
              <a:t>Created a visually represented automated report comprised of global KPI’s based on existing data in the enterprise data warehouse (EDW.)</a:t>
            </a:r>
          </a:p>
          <a:p>
            <a:pPr marL="82550" indent="-82550">
              <a:buFont typeface="Arial" pitchFamily="34" charset="0"/>
              <a:buChar char="•"/>
            </a:pPr>
            <a:r>
              <a:rPr lang="en-US" sz="1200" dirty="0">
                <a:solidFill>
                  <a:srgbClr val="000000"/>
                </a:solidFill>
                <a:cs typeface="Calibri" pitchFamily="34" charset="0"/>
              </a:rPr>
              <a:t>Built dashboards across the functions like Finance, Marketing, Operations, Innovations &amp; Quality Control with the use of best practices in designing dashboards.</a:t>
            </a:r>
          </a:p>
        </p:txBody>
      </p:sp>
      <p:sp>
        <p:nvSpPr>
          <p:cNvPr id="10" name="Round Diagonal Corner Rectangle 9"/>
          <p:cNvSpPr/>
          <p:nvPr/>
        </p:nvSpPr>
        <p:spPr>
          <a:xfrm>
            <a:off x="1413100" y="4499714"/>
            <a:ext cx="3924812" cy="1926399"/>
          </a:xfrm>
          <a:prstGeom prst="round2Diag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82550" lvl="1" indent="-82550" fontAlgn="base">
              <a:spcBef>
                <a:spcPts val="600"/>
              </a:spcBef>
              <a:spcAft>
                <a:spcPct val="0"/>
              </a:spcAft>
              <a:buClr>
                <a:srgbClr val="0061B2"/>
              </a:buClr>
              <a:buFont typeface="Arial" pitchFamily="34" charset="0"/>
              <a:buChar char="•"/>
            </a:pPr>
            <a:r>
              <a:rPr lang="en-US" sz="1200" dirty="0">
                <a:solidFill>
                  <a:srgbClr val="000000"/>
                </a:solidFill>
                <a:cs typeface="Calibri" pitchFamily="34" charset="0"/>
              </a:rPr>
              <a:t>The BI layer helps monitor progress against the company’s financial objectives &amp; compare common metrics across sectors/regions/markets in order to identify areas for optimization</a:t>
            </a:r>
          </a:p>
          <a:p>
            <a:pPr marL="82550" lvl="1" indent="-82550" fontAlgn="base">
              <a:spcBef>
                <a:spcPts val="600"/>
              </a:spcBef>
              <a:spcAft>
                <a:spcPct val="0"/>
              </a:spcAft>
              <a:buClr>
                <a:srgbClr val="0061B2"/>
              </a:buClr>
              <a:buFont typeface="Arial" pitchFamily="34" charset="0"/>
              <a:buChar char="•"/>
            </a:pPr>
            <a:r>
              <a:rPr lang="en-US" sz="1200" dirty="0">
                <a:solidFill>
                  <a:srgbClr val="000000"/>
                </a:solidFill>
                <a:cs typeface="Calibri" pitchFamily="34" charset="0"/>
              </a:rPr>
              <a:t>The BI layer is the consolidation of metrics across functions which helps client in strategic decision making</a:t>
            </a:r>
          </a:p>
        </p:txBody>
      </p:sp>
      <p:sp>
        <p:nvSpPr>
          <p:cNvPr id="26" name="Title 1"/>
          <p:cNvSpPr>
            <a:spLocks noGrp="1"/>
          </p:cNvSpPr>
          <p:nvPr/>
        </p:nvSpPr>
        <p:spPr bwMode="gray">
          <a:xfrm>
            <a:off x="-1" y="-30810"/>
            <a:ext cx="11097491" cy="750012"/>
          </a:xfrm>
          <a:prstGeom prst="rect">
            <a:avLst/>
          </a:prstGeom>
          <a:noFill/>
          <a:ln w="9525">
            <a:noFill/>
            <a:miter lim="800000"/>
            <a:headEnd/>
            <a:tailEnd/>
          </a:ln>
        </p:spPr>
        <p:txBody>
          <a:bodyPr vert="horz" wrap="square" lIns="0" tIns="45720" rIns="0" bIns="45720" numCol="1" anchor="ctr" anchorCtr="0" compatLnSpc="1">
            <a:prstTxWarp prst="textNoShape">
              <a:avLst/>
            </a:prstTxWarp>
          </a:bodyPr>
          <a:lstStyle>
            <a:lvl1pPr algn="l" rtl="0" fontAlgn="base">
              <a:lnSpc>
                <a:spcPct val="90000"/>
              </a:lnSpc>
              <a:spcBef>
                <a:spcPct val="0"/>
              </a:spcBef>
              <a:spcAft>
                <a:spcPct val="0"/>
              </a:spcAft>
              <a:defRPr sz="3000" b="1">
                <a:solidFill>
                  <a:schemeClr val="bg1"/>
                </a:solidFill>
                <a:latin typeface="Cambria" pitchFamily="18" charset="0"/>
                <a:ea typeface="+mj-ea"/>
                <a:cs typeface="+mj-cs"/>
              </a:defRPr>
            </a:lvl1pPr>
            <a:lvl2pPr algn="l" rtl="0" fontAlgn="base">
              <a:lnSpc>
                <a:spcPct val="90000"/>
              </a:lnSpc>
              <a:spcBef>
                <a:spcPct val="0"/>
              </a:spcBef>
              <a:spcAft>
                <a:spcPct val="0"/>
              </a:spcAft>
              <a:defRPr sz="3000" b="1">
                <a:solidFill>
                  <a:schemeClr val="tx1"/>
                </a:solidFill>
                <a:latin typeface="Arial" charset="0"/>
                <a:cs typeface="Arial" charset="0"/>
              </a:defRPr>
            </a:lvl2pPr>
            <a:lvl3pPr algn="l" rtl="0" fontAlgn="base">
              <a:lnSpc>
                <a:spcPct val="90000"/>
              </a:lnSpc>
              <a:spcBef>
                <a:spcPct val="0"/>
              </a:spcBef>
              <a:spcAft>
                <a:spcPct val="0"/>
              </a:spcAft>
              <a:defRPr sz="3000" b="1">
                <a:solidFill>
                  <a:schemeClr val="tx1"/>
                </a:solidFill>
                <a:latin typeface="Arial" charset="0"/>
                <a:cs typeface="Arial" charset="0"/>
              </a:defRPr>
            </a:lvl3pPr>
            <a:lvl4pPr algn="l" rtl="0" fontAlgn="base">
              <a:lnSpc>
                <a:spcPct val="90000"/>
              </a:lnSpc>
              <a:spcBef>
                <a:spcPct val="0"/>
              </a:spcBef>
              <a:spcAft>
                <a:spcPct val="0"/>
              </a:spcAft>
              <a:defRPr sz="3000" b="1">
                <a:solidFill>
                  <a:schemeClr val="tx1"/>
                </a:solidFill>
                <a:latin typeface="Arial" charset="0"/>
                <a:cs typeface="Arial" charset="0"/>
              </a:defRPr>
            </a:lvl4pPr>
            <a:lvl5pPr algn="l" rtl="0" fontAlgn="base">
              <a:lnSpc>
                <a:spcPct val="90000"/>
              </a:lnSpc>
              <a:spcBef>
                <a:spcPct val="0"/>
              </a:spcBef>
              <a:spcAft>
                <a:spcPct val="0"/>
              </a:spcAft>
              <a:defRPr sz="3000" b="1">
                <a:solidFill>
                  <a:schemeClr val="tx1"/>
                </a:solidFill>
                <a:latin typeface="Arial" charset="0"/>
                <a:cs typeface="Arial" charset="0"/>
              </a:defRPr>
            </a:lvl5pPr>
            <a:lvl6pPr marL="457200" algn="l" rtl="0" fontAlgn="base">
              <a:lnSpc>
                <a:spcPct val="90000"/>
              </a:lnSpc>
              <a:spcBef>
                <a:spcPct val="0"/>
              </a:spcBef>
              <a:spcAft>
                <a:spcPct val="0"/>
              </a:spcAft>
              <a:defRPr sz="3000" b="1">
                <a:solidFill>
                  <a:schemeClr val="tx1"/>
                </a:solidFill>
                <a:latin typeface="Arial" charset="0"/>
                <a:cs typeface="Arial" charset="0"/>
              </a:defRPr>
            </a:lvl6pPr>
            <a:lvl7pPr marL="914400" algn="l" rtl="0" fontAlgn="base">
              <a:lnSpc>
                <a:spcPct val="90000"/>
              </a:lnSpc>
              <a:spcBef>
                <a:spcPct val="0"/>
              </a:spcBef>
              <a:spcAft>
                <a:spcPct val="0"/>
              </a:spcAft>
              <a:defRPr sz="3000" b="1">
                <a:solidFill>
                  <a:schemeClr val="tx1"/>
                </a:solidFill>
                <a:latin typeface="Arial" charset="0"/>
                <a:cs typeface="Arial" charset="0"/>
              </a:defRPr>
            </a:lvl7pPr>
            <a:lvl8pPr marL="1371600" algn="l" rtl="0" fontAlgn="base">
              <a:lnSpc>
                <a:spcPct val="90000"/>
              </a:lnSpc>
              <a:spcBef>
                <a:spcPct val="0"/>
              </a:spcBef>
              <a:spcAft>
                <a:spcPct val="0"/>
              </a:spcAft>
              <a:defRPr sz="3000" b="1">
                <a:solidFill>
                  <a:schemeClr val="tx1"/>
                </a:solidFill>
                <a:latin typeface="Arial" charset="0"/>
                <a:cs typeface="Arial" charset="0"/>
              </a:defRPr>
            </a:lvl8pPr>
            <a:lvl9pPr marL="1828800" algn="l" rtl="0" fontAlgn="base">
              <a:lnSpc>
                <a:spcPct val="90000"/>
              </a:lnSpc>
              <a:spcBef>
                <a:spcPct val="0"/>
              </a:spcBef>
              <a:spcAft>
                <a:spcPct val="0"/>
              </a:spcAft>
              <a:defRPr sz="3000" b="1">
                <a:solidFill>
                  <a:schemeClr val="tx1"/>
                </a:solidFill>
                <a:latin typeface="Arial" charset="0"/>
                <a:cs typeface="Arial" charset="0"/>
              </a:defRPr>
            </a:lvl9pPr>
          </a:lstStyle>
          <a:p>
            <a:pPr marL="82550" indent="-82550" algn="ctr"/>
            <a:r>
              <a:rPr lang="en-US" sz="2400" dirty="0">
                <a:solidFill>
                  <a:schemeClr val="tx1"/>
                </a:solidFill>
                <a:latin typeface="Calibri" pitchFamily="34" charset="0"/>
                <a:cs typeface="Calibri" pitchFamily="34" charset="0"/>
              </a:rPr>
              <a:t>Leading Beverage Company – Harmonized Performance Management Measurement</a:t>
            </a:r>
            <a:endParaRPr lang="en-IN" sz="2400" dirty="0">
              <a:solidFill>
                <a:schemeClr val="tx1"/>
              </a:solidFill>
              <a:latin typeface="Calibri" pitchFamily="34" charset="0"/>
              <a:cs typeface="Calibri" pitchFamily="34" charset="0"/>
            </a:endParaRPr>
          </a:p>
        </p:txBody>
      </p:sp>
      <p:grpSp>
        <p:nvGrpSpPr>
          <p:cNvPr id="8" name="Group 7"/>
          <p:cNvGrpSpPr/>
          <p:nvPr/>
        </p:nvGrpSpPr>
        <p:grpSpPr>
          <a:xfrm>
            <a:off x="8329686" y="657031"/>
            <a:ext cx="994940" cy="1123111"/>
            <a:chOff x="5813443" y="2342661"/>
            <a:chExt cx="1762596" cy="1989660"/>
          </a:xfrm>
        </p:grpSpPr>
        <p:sp>
          <p:nvSpPr>
            <p:cNvPr id="127" name="Rounded Rectangle 126"/>
            <p:cNvSpPr/>
            <p:nvPr/>
          </p:nvSpPr>
          <p:spPr>
            <a:xfrm>
              <a:off x="5813443" y="2342661"/>
              <a:ext cx="1762596" cy="1989660"/>
            </a:xfrm>
            <a:prstGeom prst="roundRect">
              <a:avLst/>
            </a:prstGeom>
            <a:solidFill>
              <a:srgbClr val="9F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pPr algn="ctr"/>
              <a:r>
                <a:rPr lang="en-US" sz="1100" b="1" dirty="0">
                  <a:solidFill>
                    <a:schemeClr val="tx1"/>
                  </a:solidFill>
                  <a:latin typeface="Calibri" pitchFamily="34" charset="0"/>
                  <a:ea typeface="Tahoma" pitchFamily="34" charset="0"/>
                  <a:cs typeface="Tahoma" pitchFamily="34" charset="0"/>
                </a:rPr>
                <a:t>Enterprise</a:t>
              </a:r>
              <a:r>
                <a:rPr lang="en-US" sz="1600" b="1" dirty="0">
                  <a:solidFill>
                    <a:schemeClr val="tx1"/>
                  </a:solidFill>
                  <a:latin typeface="Calibri" pitchFamily="34" charset="0"/>
                  <a:ea typeface="Tahoma" pitchFamily="34" charset="0"/>
                  <a:cs typeface="Tahoma" pitchFamily="34" charset="0"/>
                </a:rPr>
                <a:t> DW</a:t>
              </a:r>
              <a:endParaRPr lang="en-IN" sz="1600" b="1" dirty="0">
                <a:solidFill>
                  <a:schemeClr val="tx1"/>
                </a:solidFill>
                <a:latin typeface="Calibri" pitchFamily="34" charset="0"/>
                <a:ea typeface="Tahoma" pitchFamily="34" charset="0"/>
                <a:cs typeface="Tahoma" pitchFamily="34" charset="0"/>
              </a:endParaRPr>
            </a:p>
          </p:txBody>
        </p:sp>
        <p:pic>
          <p:nvPicPr>
            <p:cNvPr id="128" name="Picture 12" descr="E:\work\Reporting Capabilities\kexi.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83742" y="3322253"/>
              <a:ext cx="994942" cy="884016"/>
            </a:xfrm>
            <a:prstGeom prst="rect">
              <a:avLst/>
            </a:prstGeom>
            <a:noFill/>
            <a:extLst>
              <a:ext uri="{909E8E84-426E-40DD-AFC4-6F175D3DCCD1}">
                <a14:hiddenFill xmlns:a14="http://schemas.microsoft.com/office/drawing/2010/main">
                  <a:solidFill>
                    <a:srgbClr val="FFFFFF"/>
                  </a:solidFill>
                </a14:hiddenFill>
              </a:ext>
            </a:extLst>
          </p:spPr>
        </p:pic>
      </p:grpSp>
      <p:sp>
        <p:nvSpPr>
          <p:cNvPr id="129" name="Right Arrow 128"/>
          <p:cNvSpPr/>
          <p:nvPr/>
        </p:nvSpPr>
        <p:spPr>
          <a:xfrm rot="5400000">
            <a:off x="8659013" y="1810210"/>
            <a:ext cx="336286" cy="329295"/>
          </a:xfrm>
          <a:prstGeom prst="right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32500" lnSpcReduction="20000"/>
          </a:bodyPr>
          <a:lstStyle/>
          <a:p>
            <a:pPr algn="ctr"/>
            <a:endParaRPr lang="en-IN">
              <a:latin typeface="Calibri" pitchFamily="34" charset="0"/>
              <a:ea typeface="Tahoma" pitchFamily="34" charset="0"/>
              <a:cs typeface="Tahoma" pitchFamily="34" charset="0"/>
            </a:endParaRPr>
          </a:p>
        </p:txBody>
      </p:sp>
      <p:grpSp>
        <p:nvGrpSpPr>
          <p:cNvPr id="151" name="Group 150"/>
          <p:cNvGrpSpPr/>
          <p:nvPr/>
        </p:nvGrpSpPr>
        <p:grpSpPr>
          <a:xfrm>
            <a:off x="8135295" y="2895021"/>
            <a:ext cx="1383721" cy="954806"/>
            <a:chOff x="3910945" y="2463698"/>
            <a:chExt cx="4776978" cy="3292346"/>
          </a:xfrm>
        </p:grpSpPr>
        <p:pic>
          <p:nvPicPr>
            <p:cNvPr id="152" name="Picture 15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10946" y="2463698"/>
              <a:ext cx="3857484" cy="382193"/>
            </a:xfrm>
            <a:prstGeom prst="rect">
              <a:avLst/>
            </a:prstGeom>
          </p:spPr>
        </p:pic>
        <p:pic>
          <p:nvPicPr>
            <p:cNvPr id="153" name="Picture 1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10945" y="4769836"/>
              <a:ext cx="3853038" cy="884376"/>
            </a:xfrm>
            <a:prstGeom prst="rect">
              <a:avLst/>
            </a:prstGeom>
          </p:spPr>
        </p:pic>
        <p:pic>
          <p:nvPicPr>
            <p:cNvPr id="154" name="Picture 1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10945" y="2844604"/>
              <a:ext cx="3857482" cy="1184354"/>
            </a:xfrm>
            <a:prstGeom prst="rect">
              <a:avLst/>
            </a:prstGeom>
          </p:spPr>
        </p:pic>
        <p:pic>
          <p:nvPicPr>
            <p:cNvPr id="155" name="Picture 15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10945" y="4028957"/>
              <a:ext cx="3853038" cy="740879"/>
            </a:xfrm>
            <a:prstGeom prst="rect">
              <a:avLst/>
            </a:prstGeom>
          </p:spPr>
        </p:pic>
        <p:pic>
          <p:nvPicPr>
            <p:cNvPr id="156" name="Picture 15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63983" y="2463698"/>
              <a:ext cx="923940" cy="3292346"/>
            </a:xfrm>
            <a:prstGeom prst="rect">
              <a:avLst/>
            </a:prstGeom>
          </p:spPr>
        </p:pic>
      </p:grpSp>
      <p:grpSp>
        <p:nvGrpSpPr>
          <p:cNvPr id="16" name="Group 15"/>
          <p:cNvGrpSpPr/>
          <p:nvPr/>
        </p:nvGrpSpPr>
        <p:grpSpPr>
          <a:xfrm>
            <a:off x="8463857" y="5331776"/>
            <a:ext cx="726598" cy="1021420"/>
            <a:chOff x="7799172" y="5684593"/>
            <a:chExt cx="726598" cy="1021420"/>
          </a:xfrm>
        </p:grpSpPr>
        <p:pic>
          <p:nvPicPr>
            <p:cNvPr id="1026" name="Picture 2" descr="C:\Users\bharath.reddy.LVCHN\Desktop\ceospeak-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99172" y="5684593"/>
              <a:ext cx="726598" cy="76761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7888825" y="6429014"/>
              <a:ext cx="547292" cy="276999"/>
            </a:xfrm>
            <a:prstGeom prst="rect">
              <a:avLst/>
            </a:prstGeom>
            <a:noFill/>
          </p:spPr>
          <p:txBody>
            <a:bodyPr wrap="square" rtlCol="0">
              <a:spAutoFit/>
            </a:bodyPr>
            <a:lstStyle/>
            <a:p>
              <a:pPr algn="ctr"/>
              <a:r>
                <a:rPr lang="en-IN" sz="1200" b="1" dirty="0" err="1">
                  <a:latin typeface="Calibri" pitchFamily="34" charset="0"/>
                  <a:ea typeface="Tahoma" pitchFamily="34" charset="0"/>
                  <a:cs typeface="Tahoma" pitchFamily="34" charset="0"/>
                </a:rPr>
                <a:t>CxO</a:t>
              </a:r>
              <a:endParaRPr lang="en-IN" sz="1200" b="1" dirty="0">
                <a:latin typeface="Calibri" pitchFamily="34" charset="0"/>
                <a:ea typeface="Tahoma" pitchFamily="34" charset="0"/>
                <a:cs typeface="Tahoma" pitchFamily="34" charset="0"/>
              </a:endParaRPr>
            </a:p>
          </p:txBody>
        </p:sp>
      </p:grpSp>
      <p:cxnSp>
        <p:nvCxnSpPr>
          <p:cNvPr id="60" name="Straight Arrow Connector 59"/>
          <p:cNvCxnSpPr>
            <a:stCxn id="36" idx="1"/>
          </p:cNvCxnSpPr>
          <p:nvPr/>
        </p:nvCxnSpPr>
        <p:spPr>
          <a:xfrm flipH="1">
            <a:off x="7414343" y="4552940"/>
            <a:ext cx="1412813" cy="1155547"/>
          </a:xfrm>
          <a:prstGeom prst="straightConnector1">
            <a:avLst/>
          </a:prstGeom>
          <a:ln>
            <a:prstDash val="sysDash"/>
            <a:tailEnd type="arrow"/>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6792337" y="5709580"/>
            <a:ext cx="716427" cy="276999"/>
          </a:xfrm>
          <a:prstGeom prst="rect">
            <a:avLst/>
          </a:prstGeom>
          <a:noFill/>
        </p:spPr>
        <p:txBody>
          <a:bodyPr wrap="square" rtlCol="0">
            <a:spAutoFit/>
          </a:bodyPr>
          <a:lstStyle/>
          <a:p>
            <a:r>
              <a:rPr lang="en-IN" sz="1200" b="1" dirty="0">
                <a:latin typeface="Calibri" pitchFamily="34" charset="0"/>
                <a:ea typeface="Tahoma" pitchFamily="34" charset="0"/>
                <a:cs typeface="Tahoma" pitchFamily="34" charset="0"/>
              </a:rPr>
              <a:t>Finance</a:t>
            </a:r>
          </a:p>
        </p:txBody>
      </p:sp>
      <p:sp>
        <p:nvSpPr>
          <p:cNvPr id="44" name="TextBox 43"/>
          <p:cNvSpPr txBox="1"/>
          <p:nvPr/>
        </p:nvSpPr>
        <p:spPr>
          <a:xfrm>
            <a:off x="5885895" y="5481483"/>
            <a:ext cx="931561" cy="276999"/>
          </a:xfrm>
          <a:prstGeom prst="rect">
            <a:avLst/>
          </a:prstGeom>
          <a:noFill/>
        </p:spPr>
        <p:txBody>
          <a:bodyPr wrap="square" rtlCol="0">
            <a:spAutoFit/>
          </a:bodyPr>
          <a:lstStyle/>
          <a:p>
            <a:r>
              <a:rPr lang="en-US" sz="1200" b="1" dirty="0">
                <a:latin typeface="Calibri" pitchFamily="34" charset="0"/>
                <a:ea typeface="Tahoma" pitchFamily="34" charset="0"/>
                <a:cs typeface="Tahoma" pitchFamily="34" charset="0"/>
              </a:rPr>
              <a:t>Marketing</a:t>
            </a:r>
            <a:endParaRPr lang="en-IN" sz="1200" b="1" dirty="0">
              <a:latin typeface="Calibri" pitchFamily="34" charset="0"/>
              <a:ea typeface="Tahoma" pitchFamily="34" charset="0"/>
              <a:cs typeface="Tahoma" pitchFamily="34" charset="0"/>
            </a:endParaRPr>
          </a:p>
        </p:txBody>
      </p:sp>
      <p:sp>
        <p:nvSpPr>
          <p:cNvPr id="45" name="TextBox 44"/>
          <p:cNvSpPr txBox="1"/>
          <p:nvPr/>
        </p:nvSpPr>
        <p:spPr>
          <a:xfrm>
            <a:off x="7468663" y="5852658"/>
            <a:ext cx="974127" cy="276999"/>
          </a:xfrm>
          <a:prstGeom prst="rect">
            <a:avLst/>
          </a:prstGeom>
          <a:noFill/>
        </p:spPr>
        <p:txBody>
          <a:bodyPr wrap="square" rtlCol="0">
            <a:spAutoFit/>
          </a:bodyPr>
          <a:lstStyle/>
          <a:p>
            <a:r>
              <a:rPr lang="en-US" sz="1200" b="1" dirty="0">
                <a:latin typeface="Calibri" pitchFamily="34" charset="0"/>
                <a:ea typeface="Tahoma" pitchFamily="34" charset="0"/>
                <a:cs typeface="Tahoma" pitchFamily="34" charset="0"/>
              </a:rPr>
              <a:t>Innovations </a:t>
            </a:r>
            <a:endParaRPr lang="en-IN" sz="1200" b="1" dirty="0">
              <a:latin typeface="Calibri" pitchFamily="34" charset="0"/>
              <a:ea typeface="Tahoma" pitchFamily="34" charset="0"/>
              <a:cs typeface="Tahoma" pitchFamily="34" charset="0"/>
            </a:endParaRPr>
          </a:p>
        </p:txBody>
      </p:sp>
      <p:sp>
        <p:nvSpPr>
          <p:cNvPr id="73" name="TextBox 72"/>
          <p:cNvSpPr txBox="1"/>
          <p:nvPr/>
        </p:nvSpPr>
        <p:spPr>
          <a:xfrm>
            <a:off x="9413948" y="5770821"/>
            <a:ext cx="974127" cy="276999"/>
          </a:xfrm>
          <a:prstGeom prst="rect">
            <a:avLst/>
          </a:prstGeom>
          <a:noFill/>
        </p:spPr>
        <p:txBody>
          <a:bodyPr wrap="square" rtlCol="0">
            <a:spAutoFit/>
          </a:bodyPr>
          <a:lstStyle/>
          <a:p>
            <a:r>
              <a:rPr lang="en-US" sz="1200" b="1" dirty="0">
                <a:latin typeface="Calibri" pitchFamily="34" charset="0"/>
                <a:ea typeface="Tahoma" pitchFamily="34" charset="0"/>
                <a:cs typeface="Tahoma" pitchFamily="34" charset="0"/>
              </a:rPr>
              <a:t>Operations</a:t>
            </a:r>
            <a:endParaRPr lang="en-IN" sz="1200" b="1" dirty="0">
              <a:latin typeface="Calibri" pitchFamily="34" charset="0"/>
              <a:ea typeface="Tahoma" pitchFamily="34" charset="0"/>
              <a:cs typeface="Tahoma" pitchFamily="34" charset="0"/>
            </a:endParaRPr>
          </a:p>
        </p:txBody>
      </p:sp>
      <p:sp>
        <p:nvSpPr>
          <p:cNvPr id="47" name="TextBox 46"/>
          <p:cNvSpPr txBox="1"/>
          <p:nvPr/>
        </p:nvSpPr>
        <p:spPr>
          <a:xfrm>
            <a:off x="10404166" y="5569988"/>
            <a:ext cx="1364251" cy="276999"/>
          </a:xfrm>
          <a:prstGeom prst="rect">
            <a:avLst/>
          </a:prstGeom>
          <a:noFill/>
        </p:spPr>
        <p:txBody>
          <a:bodyPr wrap="square" rtlCol="0">
            <a:spAutoFit/>
          </a:bodyPr>
          <a:lstStyle/>
          <a:p>
            <a:r>
              <a:rPr lang="en-US" sz="1200" b="1" dirty="0">
                <a:latin typeface="Calibri" pitchFamily="34" charset="0"/>
                <a:ea typeface="Tahoma" pitchFamily="34" charset="0"/>
                <a:cs typeface="Tahoma" pitchFamily="34" charset="0"/>
              </a:rPr>
              <a:t>Quality Control</a:t>
            </a:r>
            <a:endParaRPr lang="en-IN" sz="1200" b="1" dirty="0">
              <a:latin typeface="Calibri" pitchFamily="34" charset="0"/>
              <a:ea typeface="Tahoma" pitchFamily="34" charset="0"/>
              <a:cs typeface="Tahoma" pitchFamily="34" charset="0"/>
            </a:endParaRPr>
          </a:p>
        </p:txBody>
      </p:sp>
      <p:pic>
        <p:nvPicPr>
          <p:cNvPr id="1028" name="Picture 4" descr="http://www.bmg-businessconsulting.com/wp-content/uploads/2012/09/Operations.jpg"/>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0" b="100000" l="0" r="100000">
                        <a14:foregroundMark x1="26217" y1="42857" x2="26217" y2="42857"/>
                        <a14:foregroundMark x1="33333" y1="48148" x2="33333" y2="48148"/>
                        <a14:foregroundMark x1="14607" y1="78836" x2="14607" y2="78836"/>
                        <a14:foregroundMark x1="13109" y1="83069" x2="13109" y2="83069"/>
                        <a14:foregroundMark x1="15356" y1="76720" x2="15356" y2="76720"/>
                        <a14:foregroundMark x1="23221" y1="42857" x2="23221" y2="42857"/>
                        <a14:foregroundMark x1="41948" y1="83069" x2="41948" y2="83069"/>
                        <a14:foregroundMark x1="35955" y1="80423" x2="35955" y2="80423"/>
                        <a14:foregroundMark x1="25468" y1="39683" x2="25468" y2="39683"/>
                        <a14:foregroundMark x1="11236" y1="80423" x2="11236" y2="80423"/>
                        <a14:foregroundMark x1="10487" y1="77778" x2="10487" y2="77778"/>
                        <a14:foregroundMark x1="52804" y1="69737" x2="52804" y2="69737"/>
                        <a14:foregroundMark x1="46262" y1="78289" x2="46262" y2="78289"/>
                        <a14:foregroundMark x1="43458" y1="79605" x2="43458" y2="79605"/>
                        <a14:backgroundMark x1="73034" y1="83069" x2="73034" y2="83069"/>
                        <a14:backgroundMark x1="41948" y1="83069" x2="41948" y2="83069"/>
                        <a14:backgroundMark x1="36449" y1="84868" x2="36449" y2="84868"/>
                        <a14:backgroundMark x1="38785" y1="84868" x2="38785" y2="84868"/>
                        <a14:backgroundMark x1="36449" y1="82895" x2="36449" y2="82895"/>
                      </a14:backgroundRemoval>
                    </a14:imgEffect>
                  </a14:imgLayer>
                </a14:imgProps>
              </a:ext>
              <a:ext uri="{28A0092B-C50C-407E-A947-70E740481C1C}">
                <a14:useLocalDpi xmlns:a14="http://schemas.microsoft.com/office/drawing/2010/main" val="0"/>
              </a:ext>
            </a:extLst>
          </a:blip>
          <a:srcRect/>
          <a:stretch>
            <a:fillRect/>
          </a:stretch>
        </p:blipFill>
        <p:spPr bwMode="auto">
          <a:xfrm>
            <a:off x="9370275" y="5924407"/>
            <a:ext cx="891369" cy="63096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directbusinessmarketing.com/wp-content/uploads/2012/07/DBM-icon-offline-marketing.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995218" y="5708488"/>
            <a:ext cx="565341" cy="56534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microsoft.com/global/enterprise/publishingimages/licensemanagement/newsletter/Images/innovation_icon_blue_online_CIO_Newsletter_July2012.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689557" y="6072044"/>
            <a:ext cx="435203" cy="54933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t1.ftcdn.net/jpg/00/32/03/72/400_F_32037273_D6bC54RWnQlzNIlvHT8ulG2PncMQ7O9A.jpg"/>
          <p:cNvPicPr>
            <a:picLocks noChangeAspect="1" noChangeArrowheads="1"/>
          </p:cNvPicPr>
          <p:nvPr/>
        </p:nvPicPr>
        <p:blipFill>
          <a:blip r:embed="rId13" cstate="print">
            <a:extLst>
              <a:ext uri="{BEBA8EAE-BF5A-486C-A8C5-ECC9F3942E4B}">
                <a14:imgProps xmlns:a14="http://schemas.microsoft.com/office/drawing/2010/main">
                  <a14:imgLayer r:embed="rId14">
                    <a14:imgEffect>
                      <a14:backgroundRemoval t="0" b="100000" l="0" r="100000">
                        <a14:foregroundMark x1="60250" y1="52250" x2="60250" y2="52250"/>
                        <a14:foregroundMark x1="73750" y1="46500" x2="73750" y2="46500"/>
                        <a14:foregroundMark x1="40250" y1="53250" x2="40250" y2="53250"/>
                        <a14:foregroundMark x1="34000" y1="48750" x2="34000" y2="48750"/>
                        <a14:foregroundMark x1="29750" y1="50750" x2="29750" y2="50750"/>
                        <a14:foregroundMark x1="21500" y1="49250" x2="21500" y2="49250"/>
                        <a14:foregroundMark x1="21000" y1="52750" x2="21000" y2="52750"/>
                        <a14:foregroundMark x1="59250" y1="84750" x2="59250" y2="84750"/>
                        <a14:backgroundMark x1="55500" y1="95250" x2="55500" y2="95250"/>
                        <a14:backgroundMark x1="67000" y1="93000" x2="67000" y2="93000"/>
                        <a14:backgroundMark x1="33000" y1="89500" x2="33000" y2="89500"/>
                      </a14:backgroundRemoval>
                    </a14:imgEffect>
                  </a14:imgLayer>
                </a14:imgProps>
              </a:ext>
              <a:ext uri="{28A0092B-C50C-407E-A947-70E740481C1C}">
                <a14:useLocalDpi xmlns:a14="http://schemas.microsoft.com/office/drawing/2010/main" val="0"/>
              </a:ext>
            </a:extLst>
          </a:blip>
          <a:srcRect/>
          <a:stretch>
            <a:fillRect/>
          </a:stretch>
        </p:blipFill>
        <p:spPr bwMode="auto">
          <a:xfrm>
            <a:off x="6798687" y="5901484"/>
            <a:ext cx="622969" cy="62296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www.omcampower.com/products/shutterstock_90475642.jpg"/>
          <p:cNvPicPr>
            <a:picLocks noChangeAspect="1" noChangeArrowheads="1"/>
          </p:cNvPicPr>
          <p:nvPr/>
        </p:nvPicPr>
        <p:blipFill>
          <a:blip r:embed="rId15" cstate="print">
            <a:extLst>
              <a:ext uri="{BEBA8EAE-BF5A-486C-A8C5-ECC9F3942E4B}">
                <a14:imgProps xmlns:a14="http://schemas.microsoft.com/office/drawing/2010/main">
                  <a14:imgLayer r:embed="rId16">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10606150" y="5791153"/>
            <a:ext cx="571629" cy="600450"/>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Straight Arrow Connector 82"/>
          <p:cNvCxnSpPr>
            <a:stCxn id="36" idx="1"/>
          </p:cNvCxnSpPr>
          <p:nvPr/>
        </p:nvCxnSpPr>
        <p:spPr>
          <a:xfrm flipH="1">
            <a:off x="6745752" y="4552940"/>
            <a:ext cx="2081404" cy="1002113"/>
          </a:xfrm>
          <a:prstGeom prst="straightConnector1">
            <a:avLst/>
          </a:prstGeom>
          <a:ln>
            <a:prstDash val="sysDash"/>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36" idx="1"/>
            <a:endCxn id="45" idx="0"/>
          </p:cNvCxnSpPr>
          <p:nvPr/>
        </p:nvCxnSpPr>
        <p:spPr>
          <a:xfrm flipH="1">
            <a:off x="7955727" y="4552940"/>
            <a:ext cx="871429" cy="1299718"/>
          </a:xfrm>
          <a:prstGeom prst="straightConnector1">
            <a:avLst/>
          </a:prstGeom>
          <a:ln>
            <a:prstDash val="sysDash"/>
            <a:tailEnd type="arrow"/>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36" idx="1"/>
          </p:cNvCxnSpPr>
          <p:nvPr/>
        </p:nvCxnSpPr>
        <p:spPr>
          <a:xfrm>
            <a:off x="8827156" y="4552940"/>
            <a:ext cx="927441" cy="1217881"/>
          </a:xfrm>
          <a:prstGeom prst="straightConnector1">
            <a:avLst/>
          </a:prstGeom>
          <a:ln>
            <a:prstDash val="sysDash"/>
            <a:tailEnd type="arrow"/>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36" idx="1"/>
          </p:cNvCxnSpPr>
          <p:nvPr/>
        </p:nvCxnSpPr>
        <p:spPr>
          <a:xfrm>
            <a:off x="8827156" y="4552940"/>
            <a:ext cx="1791873" cy="1017048"/>
          </a:xfrm>
          <a:prstGeom prst="straightConnector1">
            <a:avLst/>
          </a:prstGeom>
          <a:ln>
            <a:prstDash val="sysDash"/>
            <a:tailEnd type="arrow"/>
          </a:ln>
        </p:spPr>
        <p:style>
          <a:lnRef idx="1">
            <a:schemeClr val="accent1"/>
          </a:lnRef>
          <a:fillRef idx="0">
            <a:schemeClr val="accent1"/>
          </a:fillRef>
          <a:effectRef idx="0">
            <a:schemeClr val="accent1"/>
          </a:effectRef>
          <a:fontRef idx="minor">
            <a:schemeClr val="tx1"/>
          </a:fontRef>
        </p:style>
      </p:cxnSp>
      <p:pic>
        <p:nvPicPr>
          <p:cNvPr id="46" name="Picture 20" descr="C:\Users\bharath.reddy.LVCHN\Desktop\filter_data.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026348" y="1652056"/>
            <a:ext cx="429168" cy="42916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8954733" y="1819338"/>
            <a:ext cx="2390982" cy="261610"/>
          </a:xfrm>
          <a:prstGeom prst="rect">
            <a:avLst/>
          </a:prstGeom>
          <a:noFill/>
        </p:spPr>
        <p:txBody>
          <a:bodyPr wrap="square" rtlCol="0">
            <a:spAutoFit/>
          </a:bodyPr>
          <a:lstStyle/>
          <a:p>
            <a:r>
              <a:rPr lang="en-IN" sz="1100" b="1" dirty="0">
                <a:latin typeface="Calibri" pitchFamily="34" charset="0"/>
                <a:ea typeface="Tahoma" pitchFamily="34" charset="0"/>
                <a:cs typeface="Tahoma" pitchFamily="34" charset="0"/>
              </a:rPr>
              <a:t>Filtering Right KPI’s</a:t>
            </a:r>
          </a:p>
        </p:txBody>
      </p:sp>
      <p:graphicFrame>
        <p:nvGraphicFramePr>
          <p:cNvPr id="17" name="Diagram 16"/>
          <p:cNvGraphicFramePr/>
          <p:nvPr>
            <p:extLst/>
          </p:nvPr>
        </p:nvGraphicFramePr>
        <p:xfrm>
          <a:off x="7414911" y="2206870"/>
          <a:ext cx="2816476" cy="2310423"/>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29" name="Rounded Rectangle 28"/>
          <p:cNvSpPr/>
          <p:nvPr/>
        </p:nvSpPr>
        <p:spPr bwMode="auto">
          <a:xfrm>
            <a:off x="10026348" y="2434281"/>
            <a:ext cx="1897922" cy="1082547"/>
          </a:xfrm>
          <a:prstGeom prst="roundRect">
            <a:avLst/>
          </a:prstGeom>
          <a:solidFill>
            <a:srgbClr val="00838C"/>
          </a:solidFill>
          <a:ln>
            <a:solidFill>
              <a:srgbClr val="00838C"/>
            </a:solidFill>
            <a:headEnd/>
            <a:tailEnd/>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dirty="0"/>
          </a:p>
        </p:txBody>
      </p:sp>
      <p:sp>
        <p:nvSpPr>
          <p:cNvPr id="27" name="TextBox 26"/>
          <p:cNvSpPr txBox="1"/>
          <p:nvPr/>
        </p:nvSpPr>
        <p:spPr>
          <a:xfrm>
            <a:off x="10026348" y="2508423"/>
            <a:ext cx="1897922" cy="1015663"/>
          </a:xfrm>
          <a:prstGeom prst="rect">
            <a:avLst/>
          </a:prstGeom>
          <a:noFill/>
        </p:spPr>
        <p:style>
          <a:lnRef idx="0">
            <a:schemeClr val="accent5"/>
          </a:lnRef>
          <a:fillRef idx="3">
            <a:schemeClr val="accent5"/>
          </a:fillRef>
          <a:effectRef idx="3">
            <a:schemeClr val="accent5"/>
          </a:effectRef>
          <a:fontRef idx="minor">
            <a:schemeClr val="lt1"/>
          </a:fontRef>
        </p:style>
        <p:txBody>
          <a:bodyPr wrap="square" rtlCol="0">
            <a:spAutoFit/>
          </a:bodyPr>
          <a:lstStyle/>
          <a:p>
            <a:pPr marL="171450" lvl="1" indent="-171450">
              <a:buFont typeface="Arial" panose="020B0604020202020204" pitchFamily="34" charset="0"/>
              <a:buChar char="•"/>
            </a:pPr>
            <a:r>
              <a:rPr lang="en-US" sz="1000" b="1" dirty="0">
                <a:latin typeface="Calibri" pitchFamily="34" charset="0"/>
                <a:ea typeface="Tahoma" pitchFamily="34" charset="0"/>
                <a:cs typeface="Tahoma" pitchFamily="34" charset="0"/>
              </a:rPr>
              <a:t>Maintain </a:t>
            </a:r>
            <a:r>
              <a:rPr lang="en" sz="1000" b="1" dirty="0">
                <a:latin typeface="Calibri" pitchFamily="34" charset="0"/>
                <a:ea typeface="Tahoma" pitchFamily="34" charset="0"/>
                <a:cs typeface="Tahoma" pitchFamily="34" charset="0"/>
              </a:rPr>
              <a:t>Visual Hierarchy </a:t>
            </a:r>
            <a:r>
              <a:rPr lang="en-US" sz="1000" b="1" dirty="0">
                <a:latin typeface="Calibri" pitchFamily="34" charset="0"/>
                <a:ea typeface="Tahoma" pitchFamily="34" charset="0"/>
                <a:cs typeface="Tahoma" pitchFamily="34" charset="0"/>
              </a:rPr>
              <a:t> </a:t>
            </a:r>
          </a:p>
          <a:p>
            <a:pPr marL="171450" lvl="1" indent="-171450">
              <a:buFont typeface="Arial" panose="020B0604020202020204" pitchFamily="34" charset="0"/>
              <a:buChar char="•"/>
            </a:pPr>
            <a:r>
              <a:rPr lang="en" sz="1000" b="1" dirty="0">
                <a:latin typeface="Calibri" pitchFamily="34" charset="0"/>
                <a:ea typeface="Tahoma" pitchFamily="34" charset="0"/>
                <a:cs typeface="Tahoma" pitchFamily="34" charset="0"/>
              </a:rPr>
              <a:t>Keep Dashboards Consistent, Contextual</a:t>
            </a:r>
            <a:r>
              <a:rPr lang="en-US" sz="1000" b="1" dirty="0">
                <a:latin typeface="Calibri" pitchFamily="34" charset="0"/>
                <a:ea typeface="Tahoma" pitchFamily="34" charset="0"/>
                <a:cs typeface="Tahoma" pitchFamily="34" charset="0"/>
              </a:rPr>
              <a:t> and </a:t>
            </a:r>
            <a:r>
              <a:rPr lang="en" sz="1000" b="1" dirty="0">
                <a:latin typeface="Calibri" pitchFamily="34" charset="0"/>
                <a:ea typeface="Tahoma" pitchFamily="34" charset="0"/>
                <a:cs typeface="Tahoma" pitchFamily="34" charset="0"/>
              </a:rPr>
              <a:t>Uncluttered </a:t>
            </a:r>
            <a:endParaRPr lang="en-US" sz="1000" b="1" dirty="0">
              <a:latin typeface="Calibri" pitchFamily="34" charset="0"/>
              <a:ea typeface="Tahoma" pitchFamily="34" charset="0"/>
              <a:cs typeface="Tahoma" pitchFamily="34" charset="0"/>
            </a:endParaRPr>
          </a:p>
          <a:p>
            <a:pPr marL="171450" lvl="1" indent="-171450">
              <a:buFont typeface="Arial" panose="020B0604020202020204" pitchFamily="34" charset="0"/>
              <a:buChar char="•"/>
            </a:pPr>
            <a:r>
              <a:rPr lang="en" sz="1000" b="1" dirty="0">
                <a:latin typeface="Calibri" pitchFamily="34" charset="0"/>
                <a:ea typeface="Tahoma" pitchFamily="34" charset="0"/>
                <a:cs typeface="Tahoma" pitchFamily="34" charset="0"/>
              </a:rPr>
              <a:t>Enforce Comparisions </a:t>
            </a:r>
            <a:endParaRPr lang="en-IN" sz="1000" b="1" dirty="0">
              <a:latin typeface="Calibri" pitchFamily="34" charset="0"/>
              <a:ea typeface="Tahoma" pitchFamily="34" charset="0"/>
              <a:cs typeface="Tahoma" pitchFamily="34" charset="0"/>
            </a:endParaRPr>
          </a:p>
          <a:p>
            <a:pPr marL="171450" lvl="1" indent="-171450">
              <a:buFont typeface="Arial" panose="020B0604020202020204" pitchFamily="34" charset="0"/>
              <a:buChar char="•"/>
            </a:pPr>
            <a:r>
              <a:rPr lang="en-US" sz="1000" b="1" dirty="0">
                <a:latin typeface="Calibri" pitchFamily="34" charset="0"/>
                <a:ea typeface="Tahoma" pitchFamily="34" charset="0"/>
                <a:cs typeface="Tahoma" pitchFamily="34" charset="0"/>
              </a:rPr>
              <a:t>Integrate text, graphics and data</a:t>
            </a:r>
          </a:p>
        </p:txBody>
      </p:sp>
      <p:grpSp>
        <p:nvGrpSpPr>
          <p:cNvPr id="1027" name="Group 1026"/>
          <p:cNvGrpSpPr/>
          <p:nvPr/>
        </p:nvGrpSpPr>
        <p:grpSpPr>
          <a:xfrm>
            <a:off x="9519016" y="3904735"/>
            <a:ext cx="2050898" cy="553998"/>
            <a:chOff x="9519016" y="3917092"/>
            <a:chExt cx="2050898" cy="553998"/>
          </a:xfrm>
        </p:grpSpPr>
        <p:sp>
          <p:nvSpPr>
            <p:cNvPr id="42" name="Rounded Rectangle 41"/>
            <p:cNvSpPr/>
            <p:nvPr/>
          </p:nvSpPr>
          <p:spPr bwMode="auto">
            <a:xfrm>
              <a:off x="9519016" y="3929448"/>
              <a:ext cx="1960411" cy="522000"/>
            </a:xfrm>
            <a:prstGeom prst="roundRect">
              <a:avLst/>
            </a:prstGeom>
            <a:solidFill>
              <a:srgbClr val="AD8A00"/>
            </a:solidFill>
            <a:ln w="12700">
              <a:solidFill>
                <a:srgbClr val="AD8A00"/>
              </a:solidFill>
              <a:round/>
              <a:headEnd/>
              <a:tailEnd/>
            </a:ln>
          </p:spPr>
          <p:txBody>
            <a:bodyPr rtlCol="0" anchor="ctr"/>
            <a:lstStyle/>
            <a:p>
              <a:pPr algn="ctr"/>
              <a:endParaRPr lang="en-IN" dirty="0"/>
            </a:p>
          </p:txBody>
        </p:sp>
        <p:sp>
          <p:nvSpPr>
            <p:cNvPr id="54" name="TextBox 53"/>
            <p:cNvSpPr txBox="1"/>
            <p:nvPr/>
          </p:nvSpPr>
          <p:spPr>
            <a:xfrm>
              <a:off x="9625914" y="3917092"/>
              <a:ext cx="1944000" cy="553998"/>
            </a:xfrm>
            <a:prstGeom prst="rect">
              <a:avLst/>
            </a:prstGeom>
            <a:noFill/>
          </p:spPr>
          <p:txBody>
            <a:bodyPr wrap="square" rtlCol="0">
              <a:spAutoFit/>
            </a:bodyPr>
            <a:lstStyle/>
            <a:p>
              <a:r>
                <a:rPr lang="en-IN" sz="1000" dirty="0">
                  <a:solidFill>
                    <a:schemeClr val="lt1"/>
                  </a:solidFill>
                </a:rPr>
                <a:t>Enable users to perform basic analytical tasks such as </a:t>
              </a:r>
              <a:r>
                <a:rPr lang="en-IN" sz="1000" b="1" dirty="0">
                  <a:solidFill>
                    <a:schemeClr val="lt1"/>
                  </a:solidFill>
                  <a:latin typeface="Calibri" pitchFamily="34" charset="0"/>
                  <a:ea typeface="Tahoma" pitchFamily="34" charset="0"/>
                  <a:cs typeface="Tahoma" pitchFamily="34" charset="0"/>
                </a:rPr>
                <a:t>filtering views &amp; drilldown  </a:t>
              </a:r>
            </a:p>
          </p:txBody>
        </p:sp>
      </p:grpSp>
      <p:grpSp>
        <p:nvGrpSpPr>
          <p:cNvPr id="14" name="Group 13"/>
          <p:cNvGrpSpPr/>
          <p:nvPr/>
        </p:nvGrpSpPr>
        <p:grpSpPr>
          <a:xfrm>
            <a:off x="5650596" y="2968570"/>
            <a:ext cx="2053532" cy="1514399"/>
            <a:chOff x="5650596" y="2721430"/>
            <a:chExt cx="2053532" cy="1514399"/>
          </a:xfrm>
        </p:grpSpPr>
        <p:sp>
          <p:nvSpPr>
            <p:cNvPr id="180" name="Rounded Rectangle 179"/>
            <p:cNvSpPr/>
            <p:nvPr/>
          </p:nvSpPr>
          <p:spPr bwMode="auto">
            <a:xfrm>
              <a:off x="5650596" y="2721430"/>
              <a:ext cx="1980000" cy="1477328"/>
            </a:xfrm>
            <a:prstGeom prst="roundRect">
              <a:avLst/>
            </a:prstGeom>
            <a:solidFill>
              <a:srgbClr val="1B79AF"/>
            </a:solidFill>
            <a:ln>
              <a:solidFill>
                <a:srgbClr val="1B79AF"/>
              </a:solidFill>
              <a:headEnd/>
              <a:tailEnd/>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dirty="0"/>
            </a:p>
          </p:txBody>
        </p:sp>
        <p:sp>
          <p:nvSpPr>
            <p:cNvPr id="182" name="TextBox 181"/>
            <p:cNvSpPr txBox="1"/>
            <p:nvPr/>
          </p:nvSpPr>
          <p:spPr>
            <a:xfrm>
              <a:off x="5650596" y="2758501"/>
              <a:ext cx="2053532" cy="1477328"/>
            </a:xfrm>
            <a:prstGeom prst="rect">
              <a:avLst/>
            </a:prstGeom>
            <a:noFill/>
          </p:spPr>
          <p:style>
            <a:lnRef idx="0">
              <a:schemeClr val="accent5"/>
            </a:lnRef>
            <a:fillRef idx="3">
              <a:schemeClr val="accent5"/>
            </a:fillRef>
            <a:effectRef idx="3">
              <a:schemeClr val="accent5"/>
            </a:effectRef>
            <a:fontRef idx="minor">
              <a:schemeClr val="lt1"/>
            </a:fontRef>
          </p:style>
          <p:txBody>
            <a:bodyPr wrap="square" rtlCol="0">
              <a:spAutoFit/>
            </a:bodyPr>
            <a:lstStyle/>
            <a:p>
              <a:pPr marL="0" lvl="1"/>
              <a:r>
                <a:rPr lang="en-US" sz="1000" b="1" dirty="0">
                  <a:latin typeface="Calibri" pitchFamily="34" charset="0"/>
                  <a:ea typeface="Tahoma" pitchFamily="34" charset="0"/>
                  <a:cs typeface="Tahoma" pitchFamily="34" charset="0"/>
                </a:rPr>
                <a:t>Type of Visual:</a:t>
              </a:r>
            </a:p>
            <a:p>
              <a:pPr marL="171450" lvl="1" indent="-171450">
                <a:buFont typeface="Arial" panose="020B0604020202020204" pitchFamily="34" charset="0"/>
                <a:buChar char="•"/>
              </a:pPr>
              <a:r>
                <a:rPr lang="en-US" sz="1000" b="1" dirty="0">
                  <a:latin typeface="Calibri" pitchFamily="34" charset="0"/>
                  <a:ea typeface="Tahoma" pitchFamily="34" charset="0"/>
                  <a:cs typeface="Tahoma" pitchFamily="34" charset="0"/>
                </a:rPr>
                <a:t>Time Series - </a:t>
              </a:r>
              <a:r>
                <a:rPr lang="en-US" sz="1000" dirty="0"/>
                <a:t>Discrete or continuous patterns over time</a:t>
              </a:r>
              <a:r>
                <a:rPr lang="en" sz="1000" b="1" dirty="0">
                  <a:latin typeface="Calibri" pitchFamily="34" charset="0"/>
                  <a:ea typeface="Tahoma" pitchFamily="34" charset="0"/>
                  <a:cs typeface="Tahoma" pitchFamily="34" charset="0"/>
                </a:rPr>
                <a:t> </a:t>
              </a:r>
              <a:r>
                <a:rPr lang="en-US" sz="1000" b="1" dirty="0">
                  <a:latin typeface="Calibri" pitchFamily="34" charset="0"/>
                  <a:ea typeface="Tahoma" pitchFamily="34" charset="0"/>
                  <a:cs typeface="Tahoma" pitchFamily="34" charset="0"/>
                </a:rPr>
                <a:t> </a:t>
              </a:r>
            </a:p>
            <a:p>
              <a:pPr marL="171450" lvl="1" indent="-171450">
                <a:buFont typeface="Arial" panose="020B0604020202020204" pitchFamily="34" charset="0"/>
                <a:buChar char="•"/>
              </a:pPr>
              <a:r>
                <a:rPr lang="en-US" sz="1000" b="1" dirty="0">
                  <a:latin typeface="Calibri" pitchFamily="34" charset="0"/>
                  <a:ea typeface="Tahoma" pitchFamily="34" charset="0"/>
                  <a:cs typeface="Tahoma" pitchFamily="34" charset="0"/>
                </a:rPr>
                <a:t>Proportions - </a:t>
              </a:r>
              <a:r>
                <a:rPr lang="en-US" sz="1000" dirty="0"/>
                <a:t>Categorical, parts of whole, or over time</a:t>
              </a:r>
            </a:p>
            <a:p>
              <a:pPr marL="171450" lvl="1" indent="-171450">
                <a:buFont typeface="Arial" panose="020B0604020202020204" pitchFamily="34" charset="0"/>
                <a:buChar char="•"/>
              </a:pPr>
              <a:r>
                <a:rPr lang="en-US" sz="1000" b="1" dirty="0">
                  <a:latin typeface="Calibri" pitchFamily="34" charset="0"/>
                  <a:ea typeface="Tahoma" pitchFamily="34" charset="0"/>
                  <a:cs typeface="Tahoma" pitchFamily="34" charset="0"/>
                </a:rPr>
                <a:t>Relationships - </a:t>
              </a:r>
              <a:r>
                <a:rPr lang="en-US" sz="1000" dirty="0"/>
                <a:t>Correlations, distributions, comparisons</a:t>
              </a:r>
            </a:p>
            <a:p>
              <a:pPr marL="171450" lvl="1" indent="-171450">
                <a:buFont typeface="Arial" panose="020B0604020202020204" pitchFamily="34" charset="0"/>
                <a:buChar char="•"/>
              </a:pPr>
              <a:r>
                <a:rPr lang="en-US" sz="1000" b="1" dirty="0">
                  <a:latin typeface="Calibri" pitchFamily="34" charset="0"/>
                  <a:ea typeface="Tahoma" pitchFamily="34" charset="0"/>
                  <a:cs typeface="Tahoma" pitchFamily="34" charset="0"/>
                </a:rPr>
                <a:t>Spatial Relationships - </a:t>
              </a:r>
              <a:r>
                <a:rPr lang="en-US" sz="1000" dirty="0"/>
                <a:t>Regions, specific locations, or over time</a:t>
              </a:r>
              <a:endParaRPr lang="en-US" sz="1000" b="1" dirty="0">
                <a:latin typeface="Calibri" pitchFamily="34" charset="0"/>
                <a:ea typeface="Tahoma" pitchFamily="34" charset="0"/>
                <a:cs typeface="Tahoma" pitchFamily="34" charset="0"/>
              </a:endParaRPr>
            </a:p>
          </p:txBody>
        </p:sp>
      </p:grpSp>
      <p:sp>
        <p:nvSpPr>
          <p:cNvPr id="13" name="Rounded Rectangle 12"/>
          <p:cNvSpPr/>
          <p:nvPr/>
        </p:nvSpPr>
        <p:spPr bwMode="auto">
          <a:xfrm>
            <a:off x="5576454" y="2144920"/>
            <a:ext cx="6435438" cy="2373107"/>
          </a:xfrm>
          <a:prstGeom prst="roundRect">
            <a:avLst/>
          </a:prstGeom>
          <a:noFill/>
          <a:ln w="12700">
            <a:solidFill>
              <a:srgbClr val="A50021"/>
            </a:solidFill>
            <a:round/>
            <a:headEnd/>
            <a:tailEnd/>
          </a:ln>
        </p:spPr>
        <p:txBody>
          <a:bodyPr rtlCol="0" anchor="ctr"/>
          <a:lstStyle/>
          <a:p>
            <a:pPr algn="ctr"/>
            <a:endParaRPr lang="en-IN" dirty="0"/>
          </a:p>
        </p:txBody>
      </p:sp>
      <p:sp>
        <p:nvSpPr>
          <p:cNvPr id="36" name="Right Arrow 35"/>
          <p:cNvSpPr/>
          <p:nvPr/>
        </p:nvSpPr>
        <p:spPr>
          <a:xfrm rot="5400000">
            <a:off x="8659013" y="4556435"/>
            <a:ext cx="336286" cy="329295"/>
          </a:xfrm>
          <a:prstGeom prst="right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32500" lnSpcReduction="20000"/>
          </a:bodyPr>
          <a:lstStyle/>
          <a:p>
            <a:pPr algn="ctr"/>
            <a:endParaRPr lang="en-IN">
              <a:latin typeface="Calibri" pitchFamily="34" charset="0"/>
              <a:ea typeface="Tahoma" pitchFamily="34" charset="0"/>
              <a:cs typeface="Tahoma" pitchFamily="34" charset="0"/>
            </a:endParaRPr>
          </a:p>
        </p:txBody>
      </p:sp>
      <p:grpSp>
        <p:nvGrpSpPr>
          <p:cNvPr id="19" name="Group 18"/>
          <p:cNvGrpSpPr/>
          <p:nvPr/>
        </p:nvGrpSpPr>
        <p:grpSpPr>
          <a:xfrm>
            <a:off x="6228459" y="2208076"/>
            <a:ext cx="1906835" cy="714020"/>
            <a:chOff x="6265530" y="2208076"/>
            <a:chExt cx="1906835" cy="714020"/>
          </a:xfrm>
        </p:grpSpPr>
        <p:sp>
          <p:nvSpPr>
            <p:cNvPr id="55" name="Rounded Rectangle 54"/>
            <p:cNvSpPr/>
            <p:nvPr/>
          </p:nvSpPr>
          <p:spPr bwMode="auto">
            <a:xfrm>
              <a:off x="6273559" y="2208076"/>
              <a:ext cx="1811422" cy="676949"/>
            </a:xfrm>
            <a:prstGeom prst="roundRect">
              <a:avLst/>
            </a:prstGeom>
            <a:solidFill>
              <a:srgbClr val="9F9F9F"/>
            </a:solidFill>
            <a:ln>
              <a:solidFill>
                <a:srgbClr val="9F9F9F"/>
              </a:solidFill>
              <a:headEnd/>
              <a:tailEnd/>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dirty="0"/>
            </a:p>
          </p:txBody>
        </p:sp>
        <p:sp>
          <p:nvSpPr>
            <p:cNvPr id="15" name="TextBox 14"/>
            <p:cNvSpPr txBox="1"/>
            <p:nvPr/>
          </p:nvSpPr>
          <p:spPr>
            <a:xfrm>
              <a:off x="6265530" y="2214210"/>
              <a:ext cx="1906835" cy="707886"/>
            </a:xfrm>
            <a:prstGeom prst="rect">
              <a:avLst/>
            </a:prstGeom>
            <a:noFill/>
          </p:spPr>
          <p:txBody>
            <a:bodyPr wrap="square" rtlCol="0">
              <a:spAutoFit/>
            </a:bodyPr>
            <a:lstStyle/>
            <a:p>
              <a:pPr marL="171450" lvl="1" indent="-171450">
                <a:buFont typeface="Arial" panose="020B0604020202020204" pitchFamily="34" charset="0"/>
                <a:buChar char="•"/>
              </a:pPr>
              <a:r>
                <a:rPr lang="en-IN" sz="1000" b="1" dirty="0">
                  <a:solidFill>
                    <a:schemeClr val="lt1"/>
                  </a:solidFill>
                  <a:latin typeface="Calibri" pitchFamily="34" charset="0"/>
                  <a:ea typeface="Tahoma" pitchFamily="34" charset="0"/>
                  <a:cs typeface="Tahoma" pitchFamily="34" charset="0"/>
                </a:rPr>
                <a:t>KPI hierarchy of importance </a:t>
              </a:r>
            </a:p>
            <a:p>
              <a:pPr marL="171450" lvl="1" indent="-171450">
                <a:buFont typeface="Arial" panose="020B0604020202020204" pitchFamily="34" charset="0"/>
                <a:buChar char="•"/>
              </a:pPr>
              <a:r>
                <a:rPr lang="en-IN" sz="1000" b="1" dirty="0">
                  <a:solidFill>
                    <a:schemeClr val="lt1"/>
                  </a:solidFill>
                  <a:latin typeface="Calibri" pitchFamily="34" charset="0"/>
                  <a:ea typeface="Tahoma" pitchFamily="34" charset="0"/>
                  <a:cs typeface="Tahoma" pitchFamily="34" charset="0"/>
                </a:rPr>
                <a:t>The flow of content</a:t>
              </a:r>
            </a:p>
            <a:p>
              <a:pPr marL="171450" lvl="1" indent="-171450">
                <a:buFont typeface="Arial" panose="020B0604020202020204" pitchFamily="34" charset="0"/>
                <a:buChar char="•"/>
              </a:pPr>
              <a:r>
                <a:rPr lang="en-IN" sz="1000" b="1" dirty="0">
                  <a:solidFill>
                    <a:schemeClr val="lt1"/>
                  </a:solidFill>
                  <a:latin typeface="Calibri" pitchFamily="34" charset="0"/>
                  <a:ea typeface="Tahoma" pitchFamily="34" charset="0"/>
                  <a:cs typeface="Tahoma" pitchFamily="34" charset="0"/>
                </a:rPr>
                <a:t>Comprehensive look/view to drive decision making</a:t>
              </a:r>
            </a:p>
          </p:txBody>
        </p:sp>
      </p:grpSp>
    </p:spTree>
    <p:extLst>
      <p:ext uri="{BB962C8B-B14F-4D97-AF65-F5344CB8AC3E}">
        <p14:creationId xmlns:p14="http://schemas.microsoft.com/office/powerpoint/2010/main" val="22299401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9733028" y="6438238"/>
            <a:ext cx="2135078" cy="360000"/>
          </a:xfrm>
        </p:spPr>
        <p:txBody>
          <a:bodyPr/>
          <a:lstStyle/>
          <a:p>
            <a:fld id="{9DC1E638-3F78-4E0D-883A-B278700C48C0}" type="slidenum">
              <a:rPr lang="de-DE" smtClean="0">
                <a:solidFill>
                  <a:prstClr val="black">
                    <a:tint val="75000"/>
                  </a:prstClr>
                </a:solidFill>
              </a:rPr>
              <a:pPr/>
              <a:t>26</a:t>
            </a:fld>
            <a:endParaRPr lang="de-DE" dirty="0">
              <a:solidFill>
                <a:prstClr val="black">
                  <a:tint val="75000"/>
                </a:prstClr>
              </a:solidFill>
            </a:endParaRPr>
          </a:p>
        </p:txBody>
      </p:sp>
      <p:sp>
        <p:nvSpPr>
          <p:cNvPr id="26" name="Title 1"/>
          <p:cNvSpPr>
            <a:spLocks noGrp="1"/>
          </p:cNvSpPr>
          <p:nvPr/>
        </p:nvSpPr>
        <p:spPr bwMode="gray">
          <a:xfrm>
            <a:off x="-1" y="-30810"/>
            <a:ext cx="11097491" cy="750012"/>
          </a:xfrm>
          <a:prstGeom prst="rect">
            <a:avLst/>
          </a:prstGeom>
          <a:noFill/>
          <a:ln w="9525">
            <a:noFill/>
            <a:miter lim="800000"/>
            <a:headEnd/>
            <a:tailEnd/>
          </a:ln>
        </p:spPr>
        <p:txBody>
          <a:bodyPr vert="horz" wrap="square" lIns="0" tIns="45720" rIns="0" bIns="45720" numCol="1" anchor="ctr" anchorCtr="0" compatLnSpc="1">
            <a:prstTxWarp prst="textNoShape">
              <a:avLst/>
            </a:prstTxWarp>
          </a:bodyPr>
          <a:lstStyle>
            <a:lvl1pPr algn="l" rtl="0" fontAlgn="base">
              <a:lnSpc>
                <a:spcPct val="90000"/>
              </a:lnSpc>
              <a:spcBef>
                <a:spcPct val="0"/>
              </a:spcBef>
              <a:spcAft>
                <a:spcPct val="0"/>
              </a:spcAft>
              <a:defRPr sz="3000" b="1">
                <a:solidFill>
                  <a:schemeClr val="bg1"/>
                </a:solidFill>
                <a:latin typeface="Cambria" pitchFamily="18" charset="0"/>
                <a:ea typeface="+mj-ea"/>
                <a:cs typeface="+mj-cs"/>
              </a:defRPr>
            </a:lvl1pPr>
            <a:lvl2pPr algn="l" rtl="0" fontAlgn="base">
              <a:lnSpc>
                <a:spcPct val="90000"/>
              </a:lnSpc>
              <a:spcBef>
                <a:spcPct val="0"/>
              </a:spcBef>
              <a:spcAft>
                <a:spcPct val="0"/>
              </a:spcAft>
              <a:defRPr sz="3000" b="1">
                <a:solidFill>
                  <a:schemeClr val="tx1"/>
                </a:solidFill>
                <a:latin typeface="Arial" charset="0"/>
                <a:cs typeface="Arial" charset="0"/>
              </a:defRPr>
            </a:lvl2pPr>
            <a:lvl3pPr algn="l" rtl="0" fontAlgn="base">
              <a:lnSpc>
                <a:spcPct val="90000"/>
              </a:lnSpc>
              <a:spcBef>
                <a:spcPct val="0"/>
              </a:spcBef>
              <a:spcAft>
                <a:spcPct val="0"/>
              </a:spcAft>
              <a:defRPr sz="3000" b="1">
                <a:solidFill>
                  <a:schemeClr val="tx1"/>
                </a:solidFill>
                <a:latin typeface="Arial" charset="0"/>
                <a:cs typeface="Arial" charset="0"/>
              </a:defRPr>
            </a:lvl3pPr>
            <a:lvl4pPr algn="l" rtl="0" fontAlgn="base">
              <a:lnSpc>
                <a:spcPct val="90000"/>
              </a:lnSpc>
              <a:spcBef>
                <a:spcPct val="0"/>
              </a:spcBef>
              <a:spcAft>
                <a:spcPct val="0"/>
              </a:spcAft>
              <a:defRPr sz="3000" b="1">
                <a:solidFill>
                  <a:schemeClr val="tx1"/>
                </a:solidFill>
                <a:latin typeface="Arial" charset="0"/>
                <a:cs typeface="Arial" charset="0"/>
              </a:defRPr>
            </a:lvl4pPr>
            <a:lvl5pPr algn="l" rtl="0" fontAlgn="base">
              <a:lnSpc>
                <a:spcPct val="90000"/>
              </a:lnSpc>
              <a:spcBef>
                <a:spcPct val="0"/>
              </a:spcBef>
              <a:spcAft>
                <a:spcPct val="0"/>
              </a:spcAft>
              <a:defRPr sz="3000" b="1">
                <a:solidFill>
                  <a:schemeClr val="tx1"/>
                </a:solidFill>
                <a:latin typeface="Arial" charset="0"/>
                <a:cs typeface="Arial" charset="0"/>
              </a:defRPr>
            </a:lvl5pPr>
            <a:lvl6pPr marL="457200" algn="l" rtl="0" fontAlgn="base">
              <a:lnSpc>
                <a:spcPct val="90000"/>
              </a:lnSpc>
              <a:spcBef>
                <a:spcPct val="0"/>
              </a:spcBef>
              <a:spcAft>
                <a:spcPct val="0"/>
              </a:spcAft>
              <a:defRPr sz="3000" b="1">
                <a:solidFill>
                  <a:schemeClr val="tx1"/>
                </a:solidFill>
                <a:latin typeface="Arial" charset="0"/>
                <a:cs typeface="Arial" charset="0"/>
              </a:defRPr>
            </a:lvl6pPr>
            <a:lvl7pPr marL="914400" algn="l" rtl="0" fontAlgn="base">
              <a:lnSpc>
                <a:spcPct val="90000"/>
              </a:lnSpc>
              <a:spcBef>
                <a:spcPct val="0"/>
              </a:spcBef>
              <a:spcAft>
                <a:spcPct val="0"/>
              </a:spcAft>
              <a:defRPr sz="3000" b="1">
                <a:solidFill>
                  <a:schemeClr val="tx1"/>
                </a:solidFill>
                <a:latin typeface="Arial" charset="0"/>
                <a:cs typeface="Arial" charset="0"/>
              </a:defRPr>
            </a:lvl7pPr>
            <a:lvl8pPr marL="1371600" algn="l" rtl="0" fontAlgn="base">
              <a:lnSpc>
                <a:spcPct val="90000"/>
              </a:lnSpc>
              <a:spcBef>
                <a:spcPct val="0"/>
              </a:spcBef>
              <a:spcAft>
                <a:spcPct val="0"/>
              </a:spcAft>
              <a:defRPr sz="3000" b="1">
                <a:solidFill>
                  <a:schemeClr val="tx1"/>
                </a:solidFill>
                <a:latin typeface="Arial" charset="0"/>
                <a:cs typeface="Arial" charset="0"/>
              </a:defRPr>
            </a:lvl8pPr>
            <a:lvl9pPr marL="1828800" algn="l" rtl="0" fontAlgn="base">
              <a:lnSpc>
                <a:spcPct val="90000"/>
              </a:lnSpc>
              <a:spcBef>
                <a:spcPct val="0"/>
              </a:spcBef>
              <a:spcAft>
                <a:spcPct val="0"/>
              </a:spcAft>
              <a:defRPr sz="3000" b="1">
                <a:solidFill>
                  <a:schemeClr val="tx1"/>
                </a:solidFill>
                <a:latin typeface="Arial" charset="0"/>
                <a:cs typeface="Arial" charset="0"/>
              </a:defRPr>
            </a:lvl9pPr>
          </a:lstStyle>
          <a:p>
            <a:pPr marL="82550" indent="-82550" algn="ctr"/>
            <a:r>
              <a:rPr lang="en-US" sz="2400" dirty="0">
                <a:solidFill>
                  <a:schemeClr val="tx1"/>
                </a:solidFill>
                <a:latin typeface="Calibri" pitchFamily="34" charset="0"/>
                <a:cs typeface="Calibri" pitchFamily="34" charset="0"/>
              </a:rPr>
              <a:t>Go To Market Visualization Dashboard Case</a:t>
            </a:r>
            <a:endParaRPr lang="en-IN" sz="2400" dirty="0">
              <a:solidFill>
                <a:schemeClr val="tx1"/>
              </a:solidFill>
              <a:latin typeface="Calibri" pitchFamily="34" charset="0"/>
              <a:cs typeface="Calibri" pitchFamily="34" charset="0"/>
            </a:endParaRPr>
          </a:p>
        </p:txBody>
      </p:sp>
      <p:sp>
        <p:nvSpPr>
          <p:cNvPr id="36" name="Right Arrow 35"/>
          <p:cNvSpPr/>
          <p:nvPr/>
        </p:nvSpPr>
        <p:spPr>
          <a:xfrm>
            <a:off x="9752388" y="3607103"/>
            <a:ext cx="336286" cy="329295"/>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32500" lnSpcReduction="20000"/>
          </a:bodyPr>
          <a:lstStyle/>
          <a:p>
            <a:pPr algn="ctr"/>
            <a:endParaRPr lang="en-IN">
              <a:latin typeface="Calibri" pitchFamily="34" charset="0"/>
              <a:ea typeface="Tahoma" pitchFamily="34" charset="0"/>
              <a:cs typeface="Tahoma" pitchFamily="34" charset="0"/>
            </a:endParaRPr>
          </a:p>
        </p:txBody>
      </p:sp>
      <p:sp>
        <p:nvSpPr>
          <p:cNvPr id="69" name="TextBox 68"/>
          <p:cNvSpPr txBox="1"/>
          <p:nvPr/>
        </p:nvSpPr>
        <p:spPr>
          <a:xfrm>
            <a:off x="9961695" y="4005739"/>
            <a:ext cx="1700948" cy="276999"/>
          </a:xfrm>
          <a:prstGeom prst="rect">
            <a:avLst/>
          </a:prstGeom>
          <a:noFill/>
        </p:spPr>
        <p:txBody>
          <a:bodyPr wrap="square" rtlCol="0">
            <a:spAutoFit/>
          </a:bodyPr>
          <a:lstStyle/>
          <a:p>
            <a:pPr algn="ctr"/>
            <a:r>
              <a:rPr lang="en-US" sz="1200" b="1" dirty="0">
                <a:latin typeface="Calibri" pitchFamily="34" charset="0"/>
                <a:ea typeface="Tahoma" pitchFamily="34" charset="0"/>
                <a:cs typeface="Tahoma" pitchFamily="34" charset="0"/>
              </a:rPr>
              <a:t>Distribution Leaders</a:t>
            </a:r>
            <a:endParaRPr lang="en-IN" sz="1200" b="1" dirty="0">
              <a:latin typeface="Calibri" pitchFamily="34" charset="0"/>
              <a:ea typeface="Tahoma" pitchFamily="34" charset="0"/>
              <a:cs typeface="Tahoma" pitchFamily="34" charset="0"/>
            </a:endParaRPr>
          </a:p>
        </p:txBody>
      </p:sp>
      <p:sp>
        <p:nvSpPr>
          <p:cNvPr id="37" name="Round Same Side Corner Rectangle 36"/>
          <p:cNvSpPr/>
          <p:nvPr/>
        </p:nvSpPr>
        <p:spPr>
          <a:xfrm flipV="1">
            <a:off x="368131" y="5851839"/>
            <a:ext cx="11311126" cy="733643"/>
          </a:xfrm>
          <a:prstGeom prst="round2SameRect">
            <a:avLst>
              <a:gd name="adj1" fmla="val 7867"/>
              <a:gd name="adj2" fmla="val 0"/>
            </a:avLst>
          </a:prstGeom>
          <a:noFill/>
          <a:ln w="9525" cap="flat" cmpd="sng" algn="ctr">
            <a:solidFill>
              <a:srgbClr val="A6A6A6"/>
            </a:solidFill>
            <a:prstDash val="solid"/>
          </a:ln>
          <a:effectLst/>
        </p:spPr>
        <p:txBody>
          <a:bodyPr rtlCol="0" anchor="ctr"/>
          <a:lstStyle/>
          <a:p>
            <a:pPr algn="ctr">
              <a:defRPr/>
            </a:pPr>
            <a:endParaRPr lang="en-US" sz="1200" kern="0" dirty="0">
              <a:solidFill>
                <a:srgbClr val="FFFFFF"/>
              </a:solidFill>
            </a:endParaRPr>
          </a:p>
        </p:txBody>
      </p:sp>
      <p:sp>
        <p:nvSpPr>
          <p:cNvPr id="38" name="Rectangle 37"/>
          <p:cNvSpPr/>
          <p:nvPr/>
        </p:nvSpPr>
        <p:spPr>
          <a:xfrm>
            <a:off x="745042" y="5955873"/>
            <a:ext cx="10873513" cy="538609"/>
          </a:xfrm>
          <a:prstGeom prst="rect">
            <a:avLst/>
          </a:prstGeom>
        </p:spPr>
        <p:txBody>
          <a:bodyPr wrap="square">
            <a:spAutoFit/>
          </a:bodyPr>
          <a:lstStyle/>
          <a:p>
            <a:pPr indent="-171450" fontAlgn="base">
              <a:spcBef>
                <a:spcPts val="600"/>
              </a:spcBef>
              <a:spcAft>
                <a:spcPct val="0"/>
              </a:spcAft>
              <a:buFont typeface="Wingdings" pitchFamily="2" charset="2"/>
              <a:buChar char="§"/>
              <a:defRPr/>
            </a:pPr>
            <a:r>
              <a:rPr lang="en-US" sz="1200" kern="0" dirty="0">
                <a:solidFill>
                  <a:schemeClr val="bg2">
                    <a:lumMod val="25000"/>
                  </a:schemeClr>
                </a:solidFill>
              </a:rPr>
              <a:t>Identifies the flaws in each sector and provides the areas for improvement.</a:t>
            </a:r>
          </a:p>
          <a:p>
            <a:pPr indent="-171450" fontAlgn="base">
              <a:spcBef>
                <a:spcPts val="600"/>
              </a:spcBef>
              <a:spcAft>
                <a:spcPct val="0"/>
              </a:spcAft>
              <a:buFont typeface="Wingdings" pitchFamily="2" charset="2"/>
              <a:buChar char="§"/>
              <a:defRPr/>
            </a:pPr>
            <a:r>
              <a:rPr lang="en-US" sz="1200" kern="0" dirty="0">
                <a:solidFill>
                  <a:schemeClr val="bg2">
                    <a:lumMod val="25000"/>
                  </a:schemeClr>
                </a:solidFill>
              </a:rPr>
              <a:t>Determines the impact of individual metrics on business.</a:t>
            </a:r>
          </a:p>
        </p:txBody>
      </p:sp>
      <p:sp>
        <p:nvSpPr>
          <p:cNvPr id="42" name="Rectangle 41"/>
          <p:cNvSpPr/>
          <p:nvPr/>
        </p:nvSpPr>
        <p:spPr>
          <a:xfrm>
            <a:off x="368129" y="773763"/>
            <a:ext cx="11301984" cy="290250"/>
          </a:xfrm>
          <a:prstGeom prst="rect">
            <a:avLst/>
          </a:prstGeom>
          <a:solidFill>
            <a:srgbClr val="394555"/>
          </a:solidFill>
          <a:ln w="25400" cap="flat" cmpd="sng" algn="ctr">
            <a:noFill/>
            <a:prstDash val="solid"/>
          </a:ln>
          <a:effectLst/>
        </p:spPr>
        <p:txBody>
          <a:bodyPr rtlCol="0" anchor="ctr"/>
          <a:lstStyle/>
          <a:p>
            <a:pPr algn="ctr"/>
            <a:r>
              <a:rPr lang="en-US" sz="1600" b="1" kern="0" dirty="0">
                <a:solidFill>
                  <a:schemeClr val="bg1"/>
                </a:solidFill>
              </a:rPr>
              <a:t>Business Objective</a:t>
            </a:r>
          </a:p>
        </p:txBody>
      </p:sp>
      <p:sp>
        <p:nvSpPr>
          <p:cNvPr id="43" name="Rectangle 42"/>
          <p:cNvSpPr/>
          <p:nvPr/>
        </p:nvSpPr>
        <p:spPr>
          <a:xfrm>
            <a:off x="368129" y="5550867"/>
            <a:ext cx="11320272" cy="293887"/>
          </a:xfrm>
          <a:prstGeom prst="rect">
            <a:avLst/>
          </a:prstGeom>
          <a:solidFill>
            <a:srgbClr val="A6A6A6"/>
          </a:solidFill>
          <a:ln w="25400" cap="flat" cmpd="sng" algn="ctr">
            <a:noFill/>
            <a:prstDash val="solid"/>
          </a:ln>
          <a:effectLst/>
        </p:spPr>
        <p:txBody>
          <a:bodyPr rtlCol="0" anchor="ctr"/>
          <a:lstStyle/>
          <a:p>
            <a:pPr algn="ctr"/>
            <a:r>
              <a:rPr lang="en-US" sz="1600" b="1" kern="0" dirty="0">
                <a:solidFill>
                  <a:schemeClr val="bg1"/>
                </a:solidFill>
              </a:rPr>
              <a:t>Business Benefits</a:t>
            </a:r>
          </a:p>
        </p:txBody>
      </p:sp>
      <p:pic>
        <p:nvPicPr>
          <p:cNvPr id="44" name="Picture 12" descr="E:\work\Reporting Capabilities\kexi.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21425" y="3513886"/>
            <a:ext cx="561619" cy="499004"/>
          </a:xfrm>
          <a:prstGeom prst="rect">
            <a:avLst/>
          </a:prstGeom>
          <a:noFill/>
          <a:extLst>
            <a:ext uri="{909E8E84-426E-40DD-AFC4-6F175D3DCCD1}">
              <a14:hiddenFill xmlns:a14="http://schemas.microsoft.com/office/drawing/2010/main">
                <a:solidFill>
                  <a:srgbClr val="FFFFFF"/>
                </a:solidFill>
              </a14:hiddenFill>
            </a:ext>
          </a:extLst>
        </p:spPr>
      </p:pic>
      <p:sp>
        <p:nvSpPr>
          <p:cNvPr id="45" name="Right Arrow 44"/>
          <p:cNvSpPr/>
          <p:nvPr/>
        </p:nvSpPr>
        <p:spPr>
          <a:xfrm>
            <a:off x="2254035" y="3607103"/>
            <a:ext cx="336286" cy="329295"/>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32500" lnSpcReduction="20000"/>
          </a:bodyPr>
          <a:lstStyle/>
          <a:p>
            <a:pPr algn="ctr"/>
            <a:endParaRPr lang="en-IN">
              <a:latin typeface="Calibri" pitchFamily="34" charset="0"/>
              <a:ea typeface="Tahoma" pitchFamily="34" charset="0"/>
              <a:cs typeface="Tahoma" pitchFamily="34" charset="0"/>
            </a:endParaRPr>
          </a:p>
        </p:txBody>
      </p:sp>
      <p:pic>
        <p:nvPicPr>
          <p:cNvPr id="46" name="Picture 12" descr="E:\work\Reporting Capabilities\kexi.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7935" y="2818963"/>
            <a:ext cx="561619" cy="49900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2" descr="E:\work\Reporting Capabilities\kexi.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7935" y="4139304"/>
            <a:ext cx="561619" cy="499004"/>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Straight Arrow Connector 48"/>
          <p:cNvCxnSpPr>
            <a:stCxn id="46" idx="3"/>
            <a:endCxn id="44" idx="0"/>
          </p:cNvCxnSpPr>
          <p:nvPr/>
        </p:nvCxnSpPr>
        <p:spPr>
          <a:xfrm>
            <a:off x="1259554" y="3068465"/>
            <a:ext cx="642681" cy="445421"/>
          </a:xfrm>
          <a:prstGeom prst="straightConnector1">
            <a:avLst/>
          </a:prstGeom>
          <a:ln>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48" idx="3"/>
            <a:endCxn id="44" idx="2"/>
          </p:cNvCxnSpPr>
          <p:nvPr/>
        </p:nvCxnSpPr>
        <p:spPr>
          <a:xfrm flipV="1">
            <a:off x="1259554" y="4012890"/>
            <a:ext cx="642681" cy="375916"/>
          </a:xfrm>
          <a:prstGeom prst="straightConnector1">
            <a:avLst/>
          </a:prstGeom>
          <a:ln>
            <a:prstDash val="sysDash"/>
            <a:tailEnd type="arrow"/>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475824" y="2508402"/>
            <a:ext cx="1005840" cy="276999"/>
          </a:xfrm>
          <a:prstGeom prst="rect">
            <a:avLst/>
          </a:prstGeom>
          <a:noFill/>
        </p:spPr>
        <p:txBody>
          <a:bodyPr wrap="square" rtlCol="0">
            <a:spAutoFit/>
          </a:bodyPr>
          <a:lstStyle/>
          <a:p>
            <a:pPr algn="ctr"/>
            <a:r>
              <a:rPr lang="en-US" sz="1200" b="1" dirty="0">
                <a:latin typeface="Calibri" pitchFamily="34" charset="0"/>
                <a:ea typeface="Tahoma" pitchFamily="34" charset="0"/>
                <a:cs typeface="Tahoma" pitchFamily="34" charset="0"/>
              </a:rPr>
              <a:t>MSSQL</a:t>
            </a:r>
            <a:endParaRPr lang="en-IN" sz="1200" b="1" dirty="0">
              <a:latin typeface="Calibri" pitchFamily="34" charset="0"/>
              <a:ea typeface="Tahoma" pitchFamily="34" charset="0"/>
              <a:cs typeface="Tahoma" pitchFamily="34" charset="0"/>
            </a:endParaRPr>
          </a:p>
        </p:txBody>
      </p:sp>
      <p:sp>
        <p:nvSpPr>
          <p:cNvPr id="52" name="TextBox 51"/>
          <p:cNvSpPr txBox="1"/>
          <p:nvPr/>
        </p:nvSpPr>
        <p:spPr>
          <a:xfrm>
            <a:off x="475824" y="4646587"/>
            <a:ext cx="1005840" cy="276999"/>
          </a:xfrm>
          <a:prstGeom prst="rect">
            <a:avLst/>
          </a:prstGeom>
          <a:noFill/>
        </p:spPr>
        <p:txBody>
          <a:bodyPr wrap="square" rtlCol="0">
            <a:spAutoFit/>
          </a:bodyPr>
          <a:lstStyle/>
          <a:p>
            <a:pPr algn="ctr"/>
            <a:r>
              <a:rPr lang="en-US" sz="1200" b="1" dirty="0">
                <a:latin typeface="Calibri" pitchFamily="34" charset="0"/>
                <a:ea typeface="Tahoma" pitchFamily="34" charset="0"/>
                <a:cs typeface="Tahoma" pitchFamily="34" charset="0"/>
              </a:rPr>
              <a:t>HIVE</a:t>
            </a:r>
            <a:endParaRPr lang="en-IN" sz="1200" b="1" dirty="0">
              <a:latin typeface="Calibri" pitchFamily="34" charset="0"/>
              <a:ea typeface="Tahoma" pitchFamily="34" charset="0"/>
              <a:cs typeface="Tahoma" pitchFamily="34" charset="0"/>
            </a:endParaRPr>
          </a:p>
        </p:txBody>
      </p:sp>
      <p:sp>
        <p:nvSpPr>
          <p:cNvPr id="53" name="TextBox 52"/>
          <p:cNvSpPr txBox="1"/>
          <p:nvPr/>
        </p:nvSpPr>
        <p:spPr>
          <a:xfrm>
            <a:off x="771177" y="3666486"/>
            <a:ext cx="1005840" cy="276999"/>
          </a:xfrm>
          <a:prstGeom prst="rect">
            <a:avLst/>
          </a:prstGeom>
          <a:noFill/>
        </p:spPr>
        <p:txBody>
          <a:bodyPr wrap="square" rtlCol="0">
            <a:spAutoFit/>
          </a:bodyPr>
          <a:lstStyle/>
          <a:p>
            <a:pPr algn="ctr"/>
            <a:r>
              <a:rPr lang="en-US" sz="1200" b="1" dirty="0">
                <a:latin typeface="Calibri" pitchFamily="34" charset="0"/>
                <a:ea typeface="Tahoma" pitchFamily="34" charset="0"/>
                <a:cs typeface="Tahoma" pitchFamily="34" charset="0"/>
              </a:rPr>
              <a:t>Access DB</a:t>
            </a:r>
            <a:endParaRPr lang="en-IN" sz="1200" b="1" dirty="0">
              <a:latin typeface="Calibri" pitchFamily="34" charset="0"/>
              <a:ea typeface="Tahoma" pitchFamily="34" charset="0"/>
              <a:cs typeface="Tahoma" pitchFamily="34" charset="0"/>
            </a:endParaRPr>
          </a:p>
        </p:txBody>
      </p:sp>
      <p:sp>
        <p:nvSpPr>
          <p:cNvPr id="67" name="TextBox 66"/>
          <p:cNvSpPr txBox="1"/>
          <p:nvPr/>
        </p:nvSpPr>
        <p:spPr>
          <a:xfrm>
            <a:off x="1501595" y="2904888"/>
            <a:ext cx="1887434" cy="430887"/>
          </a:xfrm>
          <a:prstGeom prst="rect">
            <a:avLst/>
          </a:prstGeom>
          <a:noFill/>
        </p:spPr>
        <p:txBody>
          <a:bodyPr wrap="square" rtlCol="0">
            <a:spAutoFit/>
          </a:bodyPr>
          <a:lstStyle/>
          <a:p>
            <a:r>
              <a:rPr lang="en-IN" sz="1100" b="1" dirty="0">
                <a:latin typeface="Calibri" pitchFamily="34" charset="0"/>
                <a:ea typeface="Tahoma" pitchFamily="34" charset="0"/>
                <a:cs typeface="Tahoma" pitchFamily="34" charset="0"/>
              </a:rPr>
              <a:t>Using Java to consolidate data into single source</a:t>
            </a:r>
          </a:p>
        </p:txBody>
      </p:sp>
      <p:sp>
        <p:nvSpPr>
          <p:cNvPr id="105" name="Round Same Side Corner Rectangle 104"/>
          <p:cNvSpPr/>
          <p:nvPr/>
        </p:nvSpPr>
        <p:spPr>
          <a:xfrm flipV="1">
            <a:off x="368130" y="1072291"/>
            <a:ext cx="11292840" cy="718355"/>
          </a:xfrm>
          <a:prstGeom prst="round2SameRect">
            <a:avLst>
              <a:gd name="adj1" fmla="val 11998"/>
              <a:gd name="adj2" fmla="val 0"/>
            </a:avLst>
          </a:prstGeom>
          <a:noFill/>
          <a:ln w="9525" cap="flat" cmpd="sng" algn="ctr">
            <a:solidFill>
              <a:srgbClr val="394555"/>
            </a:solidFill>
            <a:prstDash val="solid"/>
          </a:ln>
          <a:effectLst/>
        </p:spPr>
        <p:txBody>
          <a:bodyPr rtlCol="0" anchor="ctr"/>
          <a:lstStyle/>
          <a:p>
            <a:pPr algn="ctr">
              <a:defRPr/>
            </a:pPr>
            <a:endParaRPr lang="en-US" sz="1200" kern="0" dirty="0">
              <a:solidFill>
                <a:srgbClr val="FFFFFF"/>
              </a:solidFill>
            </a:endParaRPr>
          </a:p>
        </p:txBody>
      </p:sp>
      <p:sp>
        <p:nvSpPr>
          <p:cNvPr id="106" name="Rectangle 105"/>
          <p:cNvSpPr/>
          <p:nvPr/>
        </p:nvSpPr>
        <p:spPr>
          <a:xfrm>
            <a:off x="817379" y="1183544"/>
            <a:ext cx="10755414" cy="538609"/>
          </a:xfrm>
          <a:prstGeom prst="rect">
            <a:avLst/>
          </a:prstGeom>
        </p:spPr>
        <p:txBody>
          <a:bodyPr wrap="square">
            <a:spAutoFit/>
          </a:bodyPr>
          <a:lstStyle/>
          <a:p>
            <a:pPr fontAlgn="base">
              <a:spcBef>
                <a:spcPts val="600"/>
              </a:spcBef>
              <a:spcAft>
                <a:spcPct val="0"/>
              </a:spcAft>
              <a:buFont typeface="Wingdings" pitchFamily="2" charset="2"/>
              <a:buChar char="§"/>
              <a:defRPr/>
            </a:pPr>
            <a:r>
              <a:rPr lang="en-US" sz="1200" kern="0" dirty="0">
                <a:solidFill>
                  <a:schemeClr val="bg2">
                    <a:lumMod val="25000"/>
                  </a:schemeClr>
                </a:solidFill>
              </a:rPr>
              <a:t> To track overall business metrics and rank performance using scorecards.  </a:t>
            </a:r>
          </a:p>
          <a:p>
            <a:pPr fontAlgn="base">
              <a:spcBef>
                <a:spcPts val="600"/>
              </a:spcBef>
              <a:spcAft>
                <a:spcPct val="0"/>
              </a:spcAft>
              <a:buFont typeface="Wingdings" pitchFamily="2" charset="2"/>
              <a:buChar char="§"/>
              <a:defRPr/>
            </a:pPr>
            <a:r>
              <a:rPr lang="en-US" sz="1200" kern="0" dirty="0">
                <a:solidFill>
                  <a:schemeClr val="bg2">
                    <a:lumMod val="25000"/>
                  </a:schemeClr>
                </a:solidFill>
              </a:rPr>
              <a:t> To monitor the performance of Route Sales Representatives, the mismatches in shipping and the impact of meetings.</a:t>
            </a:r>
            <a:endParaRPr lang="en-US" sz="1200" kern="0" dirty="0">
              <a:solidFill>
                <a:schemeClr val="bg2">
                  <a:lumMod val="25000"/>
                </a:schemeClr>
              </a:solidFill>
              <a:cs typeface="Calibri" pitchFamily="34" charset="0"/>
            </a:endParaRPr>
          </a:p>
        </p:txBody>
      </p:sp>
      <p:pic>
        <p:nvPicPr>
          <p:cNvPr id="99" name="Picture 98"/>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0341102" y="3310806"/>
            <a:ext cx="786046" cy="786046"/>
          </a:xfrm>
          <a:prstGeom prst="rect">
            <a:avLst/>
          </a:prstGeom>
        </p:spPr>
      </p:pic>
      <p:grpSp>
        <p:nvGrpSpPr>
          <p:cNvPr id="121" name="Group 120"/>
          <p:cNvGrpSpPr/>
          <p:nvPr/>
        </p:nvGrpSpPr>
        <p:grpSpPr>
          <a:xfrm>
            <a:off x="3768436" y="2785401"/>
            <a:ext cx="4126311" cy="2717624"/>
            <a:chOff x="3742678" y="2324921"/>
            <a:chExt cx="4423368" cy="2842175"/>
          </a:xfrm>
        </p:grpSpPr>
        <p:pic>
          <p:nvPicPr>
            <p:cNvPr id="102" name="Picture 101"/>
            <p:cNvPicPr>
              <a:picLocks noChangeAspect="1"/>
            </p:cNvPicPr>
            <p:nvPr/>
          </p:nvPicPr>
          <p:blipFill>
            <a:blip r:embed="rId4" cstate="print">
              <a:extLst>
                <a:ext uri="{BEBA8EAE-BF5A-486C-A8C5-ECC9F3942E4B}">
                  <a14:imgProps xmlns:a14="http://schemas.microsoft.com/office/drawing/2010/main">
                    <a14:imgLayer r:embed="rId5">
                      <a14:imgEffect>
                        <a14:saturation sat="86000"/>
                      </a14:imgEffect>
                    </a14:imgLayer>
                  </a14:imgProps>
                </a:ext>
                <a:ext uri="{28A0092B-C50C-407E-A947-70E740481C1C}">
                  <a14:useLocalDpi xmlns:a14="http://schemas.microsoft.com/office/drawing/2010/main" val="0"/>
                </a:ext>
              </a:extLst>
            </a:blip>
            <a:stretch>
              <a:fillRect/>
            </a:stretch>
          </p:blipFill>
          <p:spPr>
            <a:xfrm>
              <a:off x="3746879" y="2349434"/>
              <a:ext cx="4419167" cy="2638747"/>
            </a:xfrm>
            <a:prstGeom prst="rect">
              <a:avLst/>
            </a:prstGeom>
            <a:effectLst>
              <a:outerShdw blurRad="50800" dist="50800" dir="5400000" algn="ctr" rotWithShape="0">
                <a:srgbClr val="000000">
                  <a:alpha val="0"/>
                </a:srgbClr>
              </a:outerShdw>
            </a:effectLst>
          </p:spPr>
        </p:pic>
        <p:sp>
          <p:nvSpPr>
            <p:cNvPr id="119" name="Rectangle 118"/>
            <p:cNvSpPr/>
            <p:nvPr/>
          </p:nvSpPr>
          <p:spPr bwMode="auto">
            <a:xfrm>
              <a:off x="3742678" y="2324921"/>
              <a:ext cx="4419199" cy="2842175"/>
            </a:xfrm>
            <a:prstGeom prst="rect">
              <a:avLst/>
            </a:prstGeom>
            <a:solidFill>
              <a:schemeClr val="bg2">
                <a:alpha val="58000"/>
              </a:schemeClr>
            </a:solidFill>
            <a:ln w="12700">
              <a:noFill/>
              <a:round/>
              <a:headEnd/>
              <a:tailEnd/>
            </a:ln>
          </p:spPr>
          <p:txBody>
            <a:bodyPr rtlCol="0" anchor="ctr"/>
            <a:lstStyle/>
            <a:p>
              <a:pPr algn="ctr"/>
              <a:endParaRPr lang="en-US" dirty="0"/>
            </a:p>
          </p:txBody>
        </p:sp>
      </p:grpSp>
      <p:grpSp>
        <p:nvGrpSpPr>
          <p:cNvPr id="122" name="Group 121"/>
          <p:cNvGrpSpPr/>
          <p:nvPr/>
        </p:nvGrpSpPr>
        <p:grpSpPr>
          <a:xfrm>
            <a:off x="3247538" y="1803270"/>
            <a:ext cx="5691256" cy="880492"/>
            <a:chOff x="2819165" y="1235846"/>
            <a:chExt cx="5691256" cy="880492"/>
          </a:xfrm>
        </p:grpSpPr>
        <p:sp>
          <p:nvSpPr>
            <p:cNvPr id="107" name="TextBox 106"/>
            <p:cNvSpPr txBox="1"/>
            <p:nvPr/>
          </p:nvSpPr>
          <p:spPr>
            <a:xfrm>
              <a:off x="2819165" y="1235846"/>
              <a:ext cx="1005840" cy="261610"/>
            </a:xfrm>
            <a:prstGeom prst="rect">
              <a:avLst/>
            </a:prstGeom>
            <a:noFill/>
          </p:spPr>
          <p:txBody>
            <a:bodyPr wrap="square" rtlCol="0">
              <a:spAutoFit/>
            </a:bodyPr>
            <a:lstStyle/>
            <a:p>
              <a:pPr algn="ctr"/>
              <a:r>
                <a:rPr lang="en-US" sz="1100" b="1" dirty="0">
                  <a:latin typeface="Calibri" pitchFamily="34" charset="0"/>
                  <a:ea typeface="Tahoma" pitchFamily="34" charset="0"/>
                  <a:cs typeface="Tahoma" pitchFamily="34" charset="0"/>
                </a:rPr>
                <a:t>Sales</a:t>
              </a:r>
              <a:endParaRPr lang="en-IN" sz="1100" b="1" dirty="0">
                <a:latin typeface="Calibri" pitchFamily="34" charset="0"/>
                <a:ea typeface="Tahoma" pitchFamily="34" charset="0"/>
                <a:cs typeface="Tahoma" pitchFamily="34" charset="0"/>
              </a:endParaRPr>
            </a:p>
          </p:txBody>
        </p:sp>
        <p:sp>
          <p:nvSpPr>
            <p:cNvPr id="108" name="TextBox 107"/>
            <p:cNvSpPr txBox="1"/>
            <p:nvPr/>
          </p:nvSpPr>
          <p:spPr>
            <a:xfrm>
              <a:off x="3848881" y="1235846"/>
              <a:ext cx="1005840" cy="261610"/>
            </a:xfrm>
            <a:prstGeom prst="rect">
              <a:avLst/>
            </a:prstGeom>
            <a:noFill/>
          </p:spPr>
          <p:txBody>
            <a:bodyPr wrap="square" rtlCol="0">
              <a:spAutoFit/>
            </a:bodyPr>
            <a:lstStyle/>
            <a:p>
              <a:pPr algn="ctr"/>
              <a:r>
                <a:rPr lang="en-IN" sz="1100" b="1" dirty="0">
                  <a:latin typeface="Calibri" pitchFamily="34" charset="0"/>
                  <a:ea typeface="Tahoma" pitchFamily="34" charset="0"/>
                  <a:cs typeface="Tahoma" pitchFamily="34" charset="0"/>
                </a:rPr>
                <a:t>Efficiency</a:t>
              </a:r>
            </a:p>
          </p:txBody>
        </p:sp>
        <p:sp>
          <p:nvSpPr>
            <p:cNvPr id="109" name="TextBox 108"/>
            <p:cNvSpPr txBox="1"/>
            <p:nvPr/>
          </p:nvSpPr>
          <p:spPr>
            <a:xfrm>
              <a:off x="4828222" y="1235846"/>
              <a:ext cx="1257700" cy="430887"/>
            </a:xfrm>
            <a:prstGeom prst="rect">
              <a:avLst/>
            </a:prstGeom>
            <a:noFill/>
          </p:spPr>
          <p:txBody>
            <a:bodyPr wrap="square" rtlCol="0">
              <a:spAutoFit/>
            </a:bodyPr>
            <a:lstStyle/>
            <a:p>
              <a:pPr algn="ctr"/>
              <a:r>
                <a:rPr lang="en-IN" sz="1100" b="1" dirty="0">
                  <a:latin typeface="Calibri" pitchFamily="34" charset="0"/>
                  <a:ea typeface="Tahoma" pitchFamily="34" charset="0"/>
                  <a:cs typeface="Tahoma" pitchFamily="34" charset="0"/>
                </a:rPr>
                <a:t>Performance of representative</a:t>
              </a:r>
            </a:p>
          </p:txBody>
        </p:sp>
        <p:sp>
          <p:nvSpPr>
            <p:cNvPr id="110" name="TextBox 109"/>
            <p:cNvSpPr txBox="1"/>
            <p:nvPr/>
          </p:nvSpPr>
          <p:spPr>
            <a:xfrm>
              <a:off x="6123483" y="1235846"/>
              <a:ext cx="1257700" cy="430887"/>
            </a:xfrm>
            <a:prstGeom prst="rect">
              <a:avLst/>
            </a:prstGeom>
            <a:noFill/>
          </p:spPr>
          <p:txBody>
            <a:bodyPr wrap="square" rtlCol="0">
              <a:spAutoFit/>
            </a:bodyPr>
            <a:lstStyle/>
            <a:p>
              <a:pPr algn="ctr"/>
              <a:r>
                <a:rPr lang="en-IN" sz="1100" b="1" dirty="0">
                  <a:latin typeface="Calibri" pitchFamily="34" charset="0"/>
                  <a:ea typeface="Tahoma" pitchFamily="34" charset="0"/>
                  <a:cs typeface="Tahoma" pitchFamily="34" charset="0"/>
                </a:rPr>
                <a:t>Effect of metric on meeting</a:t>
              </a:r>
            </a:p>
          </p:txBody>
        </p:sp>
        <p:sp>
          <p:nvSpPr>
            <p:cNvPr id="111" name="TextBox 110"/>
            <p:cNvSpPr txBox="1"/>
            <p:nvPr/>
          </p:nvSpPr>
          <p:spPr>
            <a:xfrm>
              <a:off x="7252721" y="1235846"/>
              <a:ext cx="1257700" cy="261610"/>
            </a:xfrm>
            <a:prstGeom prst="rect">
              <a:avLst/>
            </a:prstGeom>
            <a:noFill/>
          </p:spPr>
          <p:txBody>
            <a:bodyPr wrap="square" rtlCol="0">
              <a:spAutoFit/>
            </a:bodyPr>
            <a:lstStyle/>
            <a:p>
              <a:pPr algn="ctr"/>
              <a:r>
                <a:rPr lang="en-IN" sz="1100" b="1" dirty="0">
                  <a:latin typeface="Calibri" pitchFamily="34" charset="0"/>
                  <a:ea typeface="Tahoma" pitchFamily="34" charset="0"/>
                  <a:cs typeface="Tahoma" pitchFamily="34" charset="0"/>
                </a:rPr>
                <a:t>Shipping Audit</a:t>
              </a:r>
            </a:p>
          </p:txBody>
        </p:sp>
        <p:pic>
          <p:nvPicPr>
            <p:cNvPr id="104" name="Picture 103"/>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l="9562" t="18402" r="10062" b="29766"/>
            <a:stretch/>
          </p:blipFill>
          <p:spPr>
            <a:xfrm>
              <a:off x="6505292" y="1717786"/>
              <a:ext cx="618045" cy="398552"/>
            </a:xfrm>
            <a:prstGeom prst="rect">
              <a:avLst/>
            </a:prstGeom>
          </p:spPr>
        </p:pic>
        <p:pic>
          <p:nvPicPr>
            <p:cNvPr id="116" name="Picture 115"/>
            <p:cNvPicPr>
              <a:picLocks noChangeAspect="1"/>
            </p:cNvPicPr>
            <p:nvPr/>
          </p:nvPicPr>
          <p:blipFill rotWithShape="1">
            <a:blip r:embed="rId7" cstate="print">
              <a:duotone>
                <a:schemeClr val="accent3">
                  <a:shade val="45000"/>
                  <a:satMod val="135000"/>
                </a:schemeClr>
                <a:prstClr val="white"/>
              </a:duotone>
              <a:extLst>
                <a:ext uri="{28A0092B-C50C-407E-A947-70E740481C1C}">
                  <a14:useLocalDpi xmlns:a14="http://schemas.microsoft.com/office/drawing/2010/main" val="0"/>
                </a:ext>
              </a:extLst>
            </a:blip>
            <a:srcRect l="11440" t="5258" r="6681" b="23380"/>
            <a:stretch/>
          </p:blipFill>
          <p:spPr>
            <a:xfrm>
              <a:off x="5273247" y="1737610"/>
              <a:ext cx="434541" cy="378728"/>
            </a:xfrm>
            <a:prstGeom prst="rect">
              <a:avLst/>
            </a:prstGeom>
          </p:spPr>
        </p:pic>
        <p:pic>
          <p:nvPicPr>
            <p:cNvPr id="117" name="Picture 116"/>
            <p:cNvPicPr>
              <a:picLocks noChangeAspect="1"/>
            </p:cNvPicPr>
            <p:nvPr/>
          </p:nvPicPr>
          <p:blipFill rotWithShape="1">
            <a:blip r:embed="rId8" cstate="print">
              <a:duotone>
                <a:schemeClr val="accent3">
                  <a:shade val="45000"/>
                  <a:satMod val="135000"/>
                </a:schemeClr>
                <a:prstClr val="white"/>
              </a:duotone>
              <a:extLst>
                <a:ext uri="{28A0092B-C50C-407E-A947-70E740481C1C}">
                  <a14:useLocalDpi xmlns:a14="http://schemas.microsoft.com/office/drawing/2010/main" val="0"/>
                </a:ext>
              </a:extLst>
            </a:blip>
            <a:srcRect l="4867" t="17652" r="3678" b="31080"/>
            <a:stretch/>
          </p:blipFill>
          <p:spPr>
            <a:xfrm>
              <a:off x="7511601" y="1750892"/>
              <a:ext cx="651913" cy="365446"/>
            </a:xfrm>
            <a:prstGeom prst="rect">
              <a:avLst/>
            </a:prstGeom>
          </p:spPr>
        </p:pic>
        <p:pic>
          <p:nvPicPr>
            <p:cNvPr id="120" name="Picture 119"/>
            <p:cNvPicPr>
              <a:picLocks noChangeAspect="1"/>
            </p:cNvPicPr>
            <p:nvPr/>
          </p:nvPicPr>
          <p:blipFill rotWithShape="1">
            <a:blip r:embed="rId9" cstate="print">
              <a:duotone>
                <a:schemeClr val="accent3">
                  <a:shade val="45000"/>
                  <a:satMod val="135000"/>
                </a:schemeClr>
                <a:prstClr val="white"/>
              </a:duotone>
              <a:extLst>
                <a:ext uri="{28A0092B-C50C-407E-A947-70E740481C1C}">
                  <a14:useLocalDpi xmlns:a14="http://schemas.microsoft.com/office/drawing/2010/main" val="0"/>
                </a:ext>
              </a:extLst>
            </a:blip>
            <a:srcRect l="8247" t="1879" r="7621" b="15868"/>
            <a:stretch/>
          </p:blipFill>
          <p:spPr>
            <a:xfrm>
              <a:off x="4133219" y="1738208"/>
              <a:ext cx="386764" cy="378130"/>
            </a:xfrm>
            <a:prstGeom prst="rect">
              <a:avLst/>
            </a:prstGeom>
          </p:spPr>
        </p:pic>
        <p:pic>
          <p:nvPicPr>
            <p:cNvPr id="118" name="Picture 117"/>
            <p:cNvPicPr>
              <a:picLocks noChangeAspect="1"/>
            </p:cNvPicPr>
            <p:nvPr/>
          </p:nvPicPr>
          <p:blipFill rotWithShape="1">
            <a:blip r:embed="rId10" cstate="print">
              <a:duotone>
                <a:schemeClr val="accent3">
                  <a:shade val="45000"/>
                  <a:satMod val="135000"/>
                </a:schemeClr>
                <a:prstClr val="white"/>
              </a:duotone>
              <a:extLst>
                <a:ext uri="{28A0092B-C50C-407E-A947-70E740481C1C}">
                  <a14:useLocalDpi xmlns:a14="http://schemas.microsoft.com/office/drawing/2010/main" val="0"/>
                </a:ext>
              </a:extLst>
            </a:blip>
            <a:srcRect l="13693" t="2630" r="13255" b="15118"/>
            <a:stretch/>
          </p:blipFill>
          <p:spPr>
            <a:xfrm>
              <a:off x="3128901" y="1697511"/>
              <a:ext cx="371972" cy="418827"/>
            </a:xfrm>
            <a:prstGeom prst="rect">
              <a:avLst/>
            </a:prstGeom>
          </p:spPr>
        </p:pic>
      </p:grpSp>
      <p:graphicFrame>
        <p:nvGraphicFramePr>
          <p:cNvPr id="125" name="Diagram 124"/>
          <p:cNvGraphicFramePr/>
          <p:nvPr>
            <p:extLst/>
          </p:nvPr>
        </p:nvGraphicFramePr>
        <p:xfrm>
          <a:off x="4606564" y="3149942"/>
          <a:ext cx="2450054" cy="1946041"/>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126" name="TextBox 125"/>
          <p:cNvSpPr txBox="1"/>
          <p:nvPr/>
        </p:nvSpPr>
        <p:spPr>
          <a:xfrm>
            <a:off x="4638299" y="2856066"/>
            <a:ext cx="2386584" cy="267313"/>
          </a:xfrm>
          <a:prstGeom prst="rect">
            <a:avLst/>
          </a:prstGeom>
          <a:solidFill>
            <a:schemeClr val="accent6">
              <a:lumMod val="20000"/>
              <a:lumOff val="80000"/>
            </a:schemeClr>
          </a:solidFill>
          <a:ln w="12700" cap="flat" cmpd="sng" algn="ctr">
            <a:noFill/>
            <a:prstDash val="solid"/>
            <a:miter lim="800000"/>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defPPr>
              <a:defRPr lang="en-US"/>
            </a:defPPr>
            <a:lvl1pPr>
              <a:defRPr sz="1050">
                <a:solidFill>
                  <a:schemeClr val="tx1">
                    <a:lumMod val="75000"/>
                    <a:lumOff val="25000"/>
                  </a:schemeClr>
                </a:soli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defRPr/>
            </a:pPr>
            <a:r>
              <a:rPr lang="en-US" sz="1200" b="1" kern="0" dirty="0">
                <a:solidFill>
                  <a:schemeClr val="tx1"/>
                </a:solidFill>
                <a:latin typeface="+mn-lt"/>
              </a:rPr>
              <a:t>Levels of Granularity</a:t>
            </a:r>
          </a:p>
        </p:txBody>
      </p:sp>
    </p:spTree>
    <p:extLst>
      <p:ext uri="{BB962C8B-B14F-4D97-AF65-F5344CB8AC3E}">
        <p14:creationId xmlns:p14="http://schemas.microsoft.com/office/powerpoint/2010/main" val="24256449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52134" y="2739518"/>
            <a:ext cx="2739204" cy="954107"/>
          </a:xfrm>
          <a:prstGeom prst="rect">
            <a:avLst/>
          </a:prstGeom>
          <a:noFill/>
        </p:spPr>
        <p:txBody>
          <a:bodyPr wrap="square" rtlCol="0">
            <a:spAutoFit/>
          </a:bodyPr>
          <a:lstStyle/>
          <a:p>
            <a:pPr algn="just"/>
            <a:r>
              <a:rPr lang="en-US" sz="1400" b="1" dirty="0"/>
              <a:t>Understand the shift in consumer behavior towards healthier snacking habits using social media analytics</a:t>
            </a:r>
          </a:p>
        </p:txBody>
      </p:sp>
      <p:sp>
        <p:nvSpPr>
          <p:cNvPr id="68" name="TextBox 67"/>
          <p:cNvSpPr txBox="1"/>
          <p:nvPr/>
        </p:nvSpPr>
        <p:spPr>
          <a:xfrm>
            <a:off x="356432" y="4024676"/>
            <a:ext cx="2938912" cy="253916"/>
          </a:xfrm>
          <a:prstGeom prst="rect">
            <a:avLst/>
          </a:prstGeom>
          <a:noFill/>
        </p:spPr>
        <p:txBody>
          <a:bodyPr wrap="square" rtlCol="0">
            <a:spAutoFit/>
          </a:bodyPr>
          <a:lstStyle/>
          <a:p>
            <a:r>
              <a:rPr lang="en-US" sz="1050" dirty="0"/>
              <a:t>*Nielsen’s 2015 Global Health &amp; Wellness Survey</a:t>
            </a:r>
          </a:p>
        </p:txBody>
      </p:sp>
      <p:grpSp>
        <p:nvGrpSpPr>
          <p:cNvPr id="56" name="Group 55"/>
          <p:cNvGrpSpPr/>
          <p:nvPr/>
        </p:nvGrpSpPr>
        <p:grpSpPr>
          <a:xfrm>
            <a:off x="276964" y="4386411"/>
            <a:ext cx="2835910" cy="1505843"/>
            <a:chOff x="1495457" y="2204142"/>
            <a:chExt cx="2835910" cy="1505843"/>
          </a:xfrm>
        </p:grpSpPr>
        <p:pic>
          <p:nvPicPr>
            <p:cNvPr id="54" name="Picture 53"/>
            <p:cNvPicPr>
              <a:picLocks noChangeAspect="1"/>
            </p:cNvPicPr>
            <p:nvPr/>
          </p:nvPicPr>
          <p:blipFill>
            <a:blip r:embed="rId3"/>
            <a:stretch>
              <a:fillRect/>
            </a:stretch>
          </p:blipFill>
          <p:spPr>
            <a:xfrm>
              <a:off x="1495457" y="2204142"/>
              <a:ext cx="2700762" cy="1505843"/>
            </a:xfrm>
            <a:prstGeom prst="rect">
              <a:avLst/>
            </a:prstGeom>
          </p:spPr>
        </p:pic>
        <p:sp>
          <p:nvSpPr>
            <p:cNvPr id="55" name="Rectangle 54"/>
            <p:cNvSpPr/>
            <p:nvPr/>
          </p:nvSpPr>
          <p:spPr>
            <a:xfrm>
              <a:off x="3785936" y="2334138"/>
              <a:ext cx="545431" cy="916909"/>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p:cNvGrpSpPr/>
          <p:nvPr/>
        </p:nvGrpSpPr>
        <p:grpSpPr>
          <a:xfrm>
            <a:off x="3856250" y="2575983"/>
            <a:ext cx="648000" cy="1586301"/>
            <a:chOff x="1152809" y="4741198"/>
            <a:chExt cx="648000" cy="1586301"/>
          </a:xfrm>
        </p:grpSpPr>
        <p:sp>
          <p:nvSpPr>
            <p:cNvPr id="100" name="TextBox 75"/>
            <p:cNvSpPr txBox="1"/>
            <p:nvPr/>
          </p:nvSpPr>
          <p:spPr bwMode="auto">
            <a:xfrm>
              <a:off x="1190336" y="4741198"/>
              <a:ext cx="544956" cy="1586301"/>
            </a:xfrm>
            <a:prstGeom prst="roundRect">
              <a:avLst/>
            </a:prstGeom>
            <a:noFill/>
            <a:ln w="6350" algn="ctr">
              <a:solidFill>
                <a:schemeClr val="accent3">
                  <a:lumMod val="60000"/>
                  <a:lumOff val="40000"/>
                </a:schemeClr>
              </a:solidFill>
              <a:prstDash val="sysDash"/>
              <a:miter lim="800000"/>
              <a:headEnd/>
              <a:tailEnd/>
            </a:ln>
            <a:effectLst/>
          </p:spPr>
          <p:txBody>
            <a:bodyPr lIns="9144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200" dirty="0">
                <a:solidFill>
                  <a:schemeClr val="tx1">
                    <a:lumMod val="85000"/>
                    <a:lumOff val="15000"/>
                  </a:schemeClr>
                </a:solidFill>
                <a:latin typeface="+mn-lt"/>
              </a:endParaRPr>
            </a:p>
          </p:txBody>
        </p:sp>
        <p:sp>
          <p:nvSpPr>
            <p:cNvPr id="96" name="TextBox 95"/>
            <p:cNvSpPr txBox="1"/>
            <p:nvPr/>
          </p:nvSpPr>
          <p:spPr>
            <a:xfrm>
              <a:off x="1152809" y="5887903"/>
              <a:ext cx="648000" cy="430887"/>
            </a:xfrm>
            <a:prstGeom prst="rect">
              <a:avLst/>
            </a:prstGeom>
            <a:noFill/>
          </p:spPr>
          <p:txBody>
            <a:bodyPr wrap="square" rtlCol="0">
              <a:spAutoFit/>
            </a:bodyPr>
            <a:lstStyle/>
            <a:p>
              <a:pPr algn="ctr"/>
              <a:r>
                <a:rPr lang="en-US" sz="1100" b="1" dirty="0"/>
                <a:t>Media Sources</a:t>
              </a:r>
            </a:p>
          </p:txBody>
        </p:sp>
        <p:sp>
          <p:nvSpPr>
            <p:cNvPr id="97" name="Rounded Rectangle 96"/>
            <p:cNvSpPr/>
            <p:nvPr/>
          </p:nvSpPr>
          <p:spPr>
            <a:xfrm>
              <a:off x="1331014" y="5512279"/>
              <a:ext cx="279211" cy="274320"/>
            </a:xfrm>
            <a:prstGeom prst="round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p>
          </p:txBody>
        </p:sp>
        <p:sp>
          <p:nvSpPr>
            <p:cNvPr id="98" name="Rounded Rectangle 97"/>
            <p:cNvSpPr/>
            <p:nvPr/>
          </p:nvSpPr>
          <p:spPr>
            <a:xfrm>
              <a:off x="1329689" y="5174190"/>
              <a:ext cx="281863" cy="274320"/>
            </a:xfrm>
            <a:prstGeom prst="roundRect">
              <a:avLst/>
            </a:prstGeom>
            <a:blipFill dpi="0" rotWithShape="1">
              <a:blip r:embed="rId5">
                <a:alphaModFix amt="9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p>
          </p:txBody>
        </p:sp>
        <p:sp>
          <p:nvSpPr>
            <p:cNvPr id="99" name="Rounded Rectangle 98"/>
            <p:cNvSpPr/>
            <p:nvPr/>
          </p:nvSpPr>
          <p:spPr>
            <a:xfrm>
              <a:off x="1329689" y="4881497"/>
              <a:ext cx="271854" cy="274320"/>
            </a:xfrm>
            <a:prstGeom prst="roundRect">
              <a:avLst/>
            </a:prstGeom>
            <a:blipFill dpi="0" rotWithShape="1">
              <a:blip r:embed="rId6">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p>
          </p:txBody>
        </p:sp>
      </p:grpSp>
      <p:pic>
        <p:nvPicPr>
          <p:cNvPr id="57" name="Picture 56"/>
          <p:cNvPicPr>
            <a:picLocks noChangeAspect="1"/>
          </p:cNvPicPr>
          <p:nvPr/>
        </p:nvPicPr>
        <p:blipFill rotWithShape="1">
          <a:blip r:embed="rId7" cstate="print">
            <a:extLst>
              <a:ext uri="{28A0092B-C50C-407E-A947-70E740481C1C}">
                <a14:useLocalDpi xmlns:a14="http://schemas.microsoft.com/office/drawing/2010/main" val="0"/>
              </a:ext>
            </a:extLst>
          </a:blip>
          <a:srcRect l="25564" r="9274" b="2661"/>
          <a:stretch/>
        </p:blipFill>
        <p:spPr>
          <a:xfrm>
            <a:off x="-14991" y="1"/>
            <a:ext cx="12231975" cy="1454046"/>
          </a:xfrm>
          <a:prstGeom prst="rect">
            <a:avLst/>
          </a:prstGeom>
        </p:spPr>
      </p:pic>
      <p:pic>
        <p:nvPicPr>
          <p:cNvPr id="58" name="Picture 5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305844" y="36245"/>
            <a:ext cx="1848898" cy="1371068"/>
          </a:xfrm>
          <a:prstGeom prst="rect">
            <a:avLst/>
          </a:prstGeom>
        </p:spPr>
      </p:pic>
      <p:sp>
        <p:nvSpPr>
          <p:cNvPr id="62" name="TextBox 61"/>
          <p:cNvSpPr txBox="1"/>
          <p:nvPr/>
        </p:nvSpPr>
        <p:spPr>
          <a:xfrm>
            <a:off x="67145" y="429392"/>
            <a:ext cx="11484018" cy="584775"/>
          </a:xfrm>
          <a:prstGeom prst="rect">
            <a:avLst/>
          </a:prstGeom>
          <a:noFill/>
        </p:spPr>
        <p:txBody>
          <a:bodyPr wrap="square" rtlCol="0">
            <a:spAutoFit/>
          </a:bodyPr>
          <a:lstStyle>
            <a:defPPr>
              <a:defRPr lang="en-US"/>
            </a:defPPr>
            <a:lvl1pPr>
              <a:defRPr sz="3200">
                <a:solidFill>
                  <a:schemeClr val="bg1"/>
                </a:solidFill>
                <a:latin typeface="Asap" panose="020F0504030102060203" pitchFamily="34" charset="0"/>
              </a:defRPr>
            </a:lvl1pPr>
          </a:lstStyle>
          <a:p>
            <a:r>
              <a:rPr lang="en-US" dirty="0"/>
              <a:t>Analysis of Healthy Snacking needs from Social media</a:t>
            </a:r>
          </a:p>
        </p:txBody>
      </p:sp>
      <p:sp>
        <p:nvSpPr>
          <p:cNvPr id="63" name="TextBox 62"/>
          <p:cNvSpPr txBox="1"/>
          <p:nvPr/>
        </p:nvSpPr>
        <p:spPr>
          <a:xfrm>
            <a:off x="86809" y="216907"/>
            <a:ext cx="9811781" cy="369332"/>
          </a:xfrm>
          <a:prstGeom prst="rect">
            <a:avLst/>
          </a:prstGeom>
          <a:noFill/>
        </p:spPr>
        <p:txBody>
          <a:bodyPr wrap="square" rtlCol="0">
            <a:spAutoFit/>
          </a:bodyPr>
          <a:lstStyle/>
          <a:p>
            <a:r>
              <a:rPr lang="en-IN" dirty="0">
                <a:solidFill>
                  <a:schemeClr val="bg1"/>
                </a:solidFill>
                <a:latin typeface="Asap" panose="020F0504030102060203" pitchFamily="34" charset="0"/>
              </a:rPr>
              <a:t>Case Study</a:t>
            </a:r>
          </a:p>
        </p:txBody>
      </p:sp>
      <p:sp>
        <p:nvSpPr>
          <p:cNvPr id="72" name="TextBox 71"/>
          <p:cNvSpPr txBox="1"/>
          <p:nvPr/>
        </p:nvSpPr>
        <p:spPr>
          <a:xfrm>
            <a:off x="3749103" y="4386401"/>
            <a:ext cx="4793389" cy="338554"/>
          </a:xfrm>
          <a:prstGeom prst="rect">
            <a:avLst/>
          </a:prstGeom>
          <a:noFill/>
        </p:spPr>
        <p:txBody>
          <a:bodyPr wrap="square" rtlCol="0">
            <a:spAutoFit/>
          </a:bodyPr>
          <a:lstStyle>
            <a:defPPr>
              <a:defRPr lang="en-US"/>
            </a:defPPr>
            <a:lvl1pPr algn="just">
              <a:defRPr sz="1600">
                <a:latin typeface="Segoe UI Light" panose="020B0502040204020203" pitchFamily="34" charset="0"/>
              </a:defRPr>
            </a:lvl1pPr>
          </a:lstStyle>
          <a:p>
            <a:pPr algn="ctr"/>
            <a:r>
              <a:rPr lang="en-US" b="1" dirty="0">
                <a:latin typeface="+mn-lt"/>
              </a:rPr>
              <a:t>Key Insights derived for the Consumer Insights team</a:t>
            </a:r>
          </a:p>
        </p:txBody>
      </p:sp>
      <p:grpSp>
        <p:nvGrpSpPr>
          <p:cNvPr id="8" name="Group 7"/>
          <p:cNvGrpSpPr/>
          <p:nvPr/>
        </p:nvGrpSpPr>
        <p:grpSpPr>
          <a:xfrm>
            <a:off x="3798036" y="4739294"/>
            <a:ext cx="4836671" cy="586627"/>
            <a:chOff x="3923810" y="4655787"/>
            <a:chExt cx="4836671" cy="586627"/>
          </a:xfrm>
        </p:grpSpPr>
        <p:pic>
          <p:nvPicPr>
            <p:cNvPr id="76" name="Picture 6" descr="http://png.clipart.me/graphics/thumbs/227/a-symbol-toddler-boy-or-girl-holds-the-hand-of-his-or-her-mom_22723516.jpg"/>
            <p:cNvPicPr>
              <a:picLocks noChangeAspect="1" noChangeArrowheads="1"/>
            </p:cNvPicPr>
            <p:nvPr/>
          </p:nvPicPr>
          <p:blipFill>
            <a:blip r:embed="rId9" cstate="print">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99105" y="4724410"/>
              <a:ext cx="419278" cy="483207"/>
            </a:xfrm>
            <a:prstGeom prst="rect">
              <a:avLst/>
            </a:prstGeom>
            <a:noFill/>
            <a:extLst>
              <a:ext uri="{909E8E84-426E-40DD-AFC4-6F175D3DCCD1}">
                <a14:hiddenFill xmlns:a14="http://schemas.microsoft.com/office/drawing/2010/main">
                  <a:solidFill>
                    <a:srgbClr val="FFFFFF"/>
                  </a:solidFill>
                </a14:hiddenFill>
              </a:ext>
            </a:extLst>
          </p:spPr>
        </p:pic>
        <p:sp>
          <p:nvSpPr>
            <p:cNvPr id="81" name="Rounded Rectangle 80"/>
            <p:cNvSpPr/>
            <p:nvPr/>
          </p:nvSpPr>
          <p:spPr>
            <a:xfrm rot="16200000">
              <a:off x="3718110" y="4875787"/>
              <a:ext cx="572327" cy="160927"/>
            </a:xfrm>
            <a:prstGeom prst="roundRect">
              <a:avLst>
                <a:gd name="adj" fmla="val 11868"/>
              </a:avLst>
            </a:prstGeom>
            <a:noFill/>
            <a:ln w="12700" cap="flat" cmpd="sng" algn="ctr">
              <a:noFill/>
              <a:prstDash val="sysDot"/>
            </a:ln>
            <a:effectLst/>
          </p:spPr>
          <p:txBody>
            <a:bodyPr rtlCol="0" anchor="ctr"/>
            <a:lstStyle/>
            <a:p>
              <a:pPr algn="ctr">
                <a:defRPr/>
              </a:pPr>
              <a:r>
                <a:rPr lang="en-US" sz="1100" b="1" kern="0" dirty="0"/>
                <a:t>Who</a:t>
              </a:r>
            </a:p>
          </p:txBody>
        </p:sp>
        <p:sp>
          <p:nvSpPr>
            <p:cNvPr id="73" name="TextBox 72"/>
            <p:cNvSpPr txBox="1"/>
            <p:nvPr/>
          </p:nvSpPr>
          <p:spPr>
            <a:xfrm>
              <a:off x="4657720" y="4655787"/>
              <a:ext cx="4102761" cy="523220"/>
            </a:xfrm>
            <a:prstGeom prst="rect">
              <a:avLst/>
            </a:prstGeom>
            <a:noFill/>
          </p:spPr>
          <p:txBody>
            <a:bodyPr wrap="square" rtlCol="0">
              <a:spAutoFit/>
            </a:bodyPr>
            <a:lstStyle>
              <a:defPPr>
                <a:defRPr lang="en-US"/>
              </a:defPPr>
              <a:lvl1pPr algn="just">
                <a:defRPr sz="1600">
                  <a:latin typeface="Segoe UI Light" panose="020B0502040204020203" pitchFamily="34" charset="0"/>
                </a:defRPr>
              </a:lvl1pPr>
            </a:lstStyle>
            <a:p>
              <a:pPr algn="l"/>
              <a:r>
                <a:rPr lang="en-US" sz="1400" dirty="0">
                  <a:latin typeface="+mn-lt"/>
                </a:rPr>
                <a:t>Mothers were substituting their kids snacks with healthier options like yoghurt, fruits, nuts</a:t>
              </a:r>
            </a:p>
          </p:txBody>
        </p:sp>
      </p:grpSp>
      <p:grpSp>
        <p:nvGrpSpPr>
          <p:cNvPr id="9" name="Group 8"/>
          <p:cNvGrpSpPr/>
          <p:nvPr/>
        </p:nvGrpSpPr>
        <p:grpSpPr>
          <a:xfrm>
            <a:off x="3925036" y="5332874"/>
            <a:ext cx="4509233" cy="585510"/>
            <a:chOff x="3937925" y="5392344"/>
            <a:chExt cx="4509233" cy="585510"/>
          </a:xfrm>
        </p:grpSpPr>
        <p:pic>
          <p:nvPicPr>
            <p:cNvPr id="77" name="Picture 76"/>
            <p:cNvPicPr>
              <a:picLocks noChangeAspect="1"/>
            </p:cNvPicPr>
            <p:nvPr/>
          </p:nvPicPr>
          <p:blipFill>
            <a:blip r:embed="rId10" cstate="print">
              <a:duotone>
                <a:schemeClr val="accent5">
                  <a:shade val="45000"/>
                  <a:satMod val="135000"/>
                </a:schemeClr>
                <a:prstClr val="white"/>
              </a:duotone>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tretch>
              <a:fillRect/>
            </a:stretch>
          </p:blipFill>
          <p:spPr>
            <a:xfrm>
              <a:off x="4124965" y="5407871"/>
              <a:ext cx="517698" cy="517698"/>
            </a:xfrm>
            <a:prstGeom prst="rect">
              <a:avLst/>
            </a:prstGeom>
          </p:spPr>
        </p:pic>
        <p:sp>
          <p:nvSpPr>
            <p:cNvPr id="80" name="Rounded Rectangle 79"/>
            <p:cNvSpPr/>
            <p:nvPr/>
          </p:nvSpPr>
          <p:spPr>
            <a:xfrm rot="16200000">
              <a:off x="3732225" y="5611227"/>
              <a:ext cx="572327" cy="160927"/>
            </a:xfrm>
            <a:prstGeom prst="roundRect">
              <a:avLst>
                <a:gd name="adj" fmla="val 11868"/>
              </a:avLst>
            </a:prstGeom>
            <a:noFill/>
            <a:ln w="12700" cap="flat" cmpd="sng" algn="ctr">
              <a:noFill/>
              <a:prstDash val="sysDot"/>
            </a:ln>
            <a:effectLst/>
          </p:spPr>
          <p:txBody>
            <a:bodyPr rtlCol="0" anchor="ctr"/>
            <a:lstStyle/>
            <a:p>
              <a:pPr algn="ctr">
                <a:defRPr/>
              </a:pPr>
              <a:r>
                <a:rPr lang="en-US" sz="1100" b="1" kern="0" dirty="0"/>
                <a:t>When</a:t>
              </a:r>
            </a:p>
          </p:txBody>
        </p:sp>
        <p:sp>
          <p:nvSpPr>
            <p:cNvPr id="74" name="TextBox 73"/>
            <p:cNvSpPr txBox="1"/>
            <p:nvPr/>
          </p:nvSpPr>
          <p:spPr>
            <a:xfrm>
              <a:off x="4697058" y="5392344"/>
              <a:ext cx="3750100" cy="523220"/>
            </a:xfrm>
            <a:prstGeom prst="rect">
              <a:avLst/>
            </a:prstGeom>
            <a:noFill/>
          </p:spPr>
          <p:txBody>
            <a:bodyPr wrap="square" rtlCol="0">
              <a:spAutoFit/>
            </a:bodyPr>
            <a:lstStyle>
              <a:defPPr>
                <a:defRPr lang="en-US"/>
              </a:defPPr>
              <a:lvl1pPr algn="just">
                <a:defRPr sz="1600">
                  <a:latin typeface="Segoe UI Light" panose="020B0502040204020203" pitchFamily="34" charset="0"/>
                </a:defRPr>
              </a:lvl1pPr>
            </a:lstStyle>
            <a:p>
              <a:pPr algn="l"/>
              <a:r>
                <a:rPr lang="en-US" sz="1400" dirty="0">
                  <a:latin typeface="+mn-lt"/>
                </a:rPr>
                <a:t>Consumers were discussing how to manage late night ‘guilty snacking’</a:t>
              </a:r>
            </a:p>
          </p:txBody>
        </p:sp>
      </p:grpSp>
      <p:grpSp>
        <p:nvGrpSpPr>
          <p:cNvPr id="11" name="Group 10"/>
          <p:cNvGrpSpPr/>
          <p:nvPr/>
        </p:nvGrpSpPr>
        <p:grpSpPr>
          <a:xfrm>
            <a:off x="3937164" y="5974388"/>
            <a:ext cx="4366022" cy="572327"/>
            <a:chOff x="3935938" y="6017881"/>
            <a:chExt cx="4366022" cy="572327"/>
          </a:xfrm>
        </p:grpSpPr>
        <p:pic>
          <p:nvPicPr>
            <p:cNvPr id="78" name="Picture 77"/>
            <p:cNvPicPr>
              <a:picLocks noChangeAspect="1"/>
            </p:cNvPicPr>
            <p:nvPr/>
          </p:nvPicPr>
          <p:blipFill>
            <a:blip r:embed="rId12" cstate="print">
              <a:duotone>
                <a:schemeClr val="accent4">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208501" y="6154869"/>
              <a:ext cx="345413" cy="345413"/>
            </a:xfrm>
            <a:prstGeom prst="rect">
              <a:avLst/>
            </a:prstGeom>
          </p:spPr>
        </p:pic>
        <p:sp>
          <p:nvSpPr>
            <p:cNvPr id="79" name="Rounded Rectangle 78"/>
            <p:cNvSpPr/>
            <p:nvPr/>
          </p:nvSpPr>
          <p:spPr>
            <a:xfrm rot="16200000">
              <a:off x="3730238" y="6223581"/>
              <a:ext cx="572327" cy="160927"/>
            </a:xfrm>
            <a:prstGeom prst="roundRect">
              <a:avLst>
                <a:gd name="adj" fmla="val 11868"/>
              </a:avLst>
            </a:prstGeom>
            <a:noFill/>
            <a:ln w="12700" cap="flat" cmpd="sng" algn="ctr">
              <a:noFill/>
              <a:prstDash val="sysDot"/>
            </a:ln>
            <a:effectLst/>
          </p:spPr>
          <p:txBody>
            <a:bodyPr rtlCol="0" anchor="ctr"/>
            <a:lstStyle/>
            <a:p>
              <a:pPr algn="ctr">
                <a:defRPr/>
              </a:pPr>
              <a:r>
                <a:rPr lang="en-US" sz="1100" b="1" kern="0" dirty="0"/>
                <a:t>What</a:t>
              </a:r>
            </a:p>
          </p:txBody>
        </p:sp>
        <p:sp>
          <p:nvSpPr>
            <p:cNvPr id="75" name="TextBox 74"/>
            <p:cNvSpPr txBox="1"/>
            <p:nvPr/>
          </p:nvSpPr>
          <p:spPr>
            <a:xfrm>
              <a:off x="4706654" y="6064854"/>
              <a:ext cx="3595306" cy="523220"/>
            </a:xfrm>
            <a:prstGeom prst="rect">
              <a:avLst/>
            </a:prstGeom>
            <a:noFill/>
          </p:spPr>
          <p:txBody>
            <a:bodyPr wrap="square" rtlCol="0">
              <a:spAutoFit/>
            </a:bodyPr>
            <a:lstStyle>
              <a:defPPr>
                <a:defRPr lang="en-US"/>
              </a:defPPr>
              <a:lvl1pPr algn="just">
                <a:defRPr sz="1600">
                  <a:latin typeface="Segoe UI Light" panose="020B0502040204020203" pitchFamily="34" charset="0"/>
                </a:defRPr>
              </a:lvl1pPr>
            </a:lstStyle>
            <a:p>
              <a:pPr algn="l"/>
              <a:r>
                <a:rPr lang="en-US" sz="1400" dirty="0">
                  <a:latin typeface="+mn-lt"/>
                </a:rPr>
                <a:t>Preventing illnesses and improving immunity by consuming appropriate ingredients</a:t>
              </a:r>
            </a:p>
          </p:txBody>
        </p:sp>
      </p:grpSp>
      <p:sp>
        <p:nvSpPr>
          <p:cNvPr id="65" name="TextBox 64"/>
          <p:cNvSpPr txBox="1"/>
          <p:nvPr/>
        </p:nvSpPr>
        <p:spPr>
          <a:xfrm>
            <a:off x="9713740" y="6591328"/>
            <a:ext cx="344244" cy="276999"/>
          </a:xfrm>
          <a:prstGeom prst="rect">
            <a:avLst/>
          </a:prstGeom>
          <a:noFill/>
        </p:spPr>
        <p:txBody>
          <a:bodyPr wrap="square" rtlCol="0">
            <a:spAutoFit/>
          </a:bodyPr>
          <a:lstStyle/>
          <a:p>
            <a:r>
              <a:rPr lang="en-IN" sz="1200" dirty="0">
                <a:solidFill>
                  <a:schemeClr val="bg1">
                    <a:lumMod val="50000"/>
                  </a:schemeClr>
                </a:solidFill>
                <a:latin typeface="Calibri" panose="020F0502020204030204" pitchFamily="34" charset="0"/>
              </a:rPr>
              <a:t>10</a:t>
            </a:r>
          </a:p>
        </p:txBody>
      </p:sp>
      <p:sp>
        <p:nvSpPr>
          <p:cNvPr id="61" name="Rectangle 60"/>
          <p:cNvSpPr/>
          <p:nvPr/>
        </p:nvSpPr>
        <p:spPr>
          <a:xfrm>
            <a:off x="201176" y="1650976"/>
            <a:ext cx="11714590" cy="4889004"/>
          </a:xfrm>
          <a:prstGeom prst="rect">
            <a:avLst/>
          </a:prstGeom>
          <a:ln>
            <a:prstDash val="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Rounded Rectangle 65"/>
          <p:cNvSpPr/>
          <p:nvPr/>
        </p:nvSpPr>
        <p:spPr>
          <a:xfrm>
            <a:off x="364684" y="1716957"/>
            <a:ext cx="2662288" cy="755703"/>
          </a:xfrm>
          <a:prstGeom prst="roundRect">
            <a:avLst/>
          </a:prstGeom>
          <a:solidFill>
            <a:srgbClr val="0049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latin typeface="Asap" panose="020F0504030102060203" pitchFamily="34" charset="0"/>
              </a:rPr>
              <a:t>OBJECTIVE</a:t>
            </a:r>
          </a:p>
        </p:txBody>
      </p:sp>
      <p:sp>
        <p:nvSpPr>
          <p:cNvPr id="67" name="Isosceles Triangle 66"/>
          <p:cNvSpPr>
            <a:spLocks noChangeAspect="1"/>
          </p:cNvSpPr>
          <p:nvPr/>
        </p:nvSpPr>
        <p:spPr>
          <a:xfrm rot="16200000" flipV="1">
            <a:off x="1964748" y="4381493"/>
            <a:ext cx="2924433" cy="298387"/>
          </a:xfrm>
          <a:prstGeom prst="triangle">
            <a:avLst>
              <a:gd name="adj" fmla="val 49432"/>
            </a:avLst>
          </a:prstGeom>
          <a:solidFill>
            <a:srgbClr val="D8E6F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69" name="Rounded Rectangle 68"/>
          <p:cNvSpPr/>
          <p:nvPr/>
        </p:nvSpPr>
        <p:spPr>
          <a:xfrm>
            <a:off x="4725188" y="1714434"/>
            <a:ext cx="2660904" cy="755703"/>
          </a:xfrm>
          <a:prstGeom prst="roundRect">
            <a:avLst/>
          </a:prstGeom>
          <a:solidFill>
            <a:srgbClr val="0049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latin typeface="Asap" panose="020F0504030102060203" pitchFamily="34" charset="0"/>
              </a:rPr>
              <a:t>SOLUTION</a:t>
            </a:r>
          </a:p>
        </p:txBody>
      </p:sp>
      <p:grpSp>
        <p:nvGrpSpPr>
          <p:cNvPr id="3" name="Group 2"/>
          <p:cNvGrpSpPr/>
          <p:nvPr/>
        </p:nvGrpSpPr>
        <p:grpSpPr>
          <a:xfrm>
            <a:off x="4520371" y="3209846"/>
            <a:ext cx="3785671" cy="819386"/>
            <a:chOff x="4512308" y="3364259"/>
            <a:chExt cx="3785671" cy="819386"/>
          </a:xfrm>
        </p:grpSpPr>
        <p:grpSp>
          <p:nvGrpSpPr>
            <p:cNvPr id="41" name="Group 40"/>
            <p:cNvGrpSpPr/>
            <p:nvPr/>
          </p:nvGrpSpPr>
          <p:grpSpPr>
            <a:xfrm>
              <a:off x="4512308" y="3364259"/>
              <a:ext cx="1500359" cy="739785"/>
              <a:chOff x="2076305" y="4001412"/>
              <a:chExt cx="1500359" cy="739785"/>
            </a:xfrm>
          </p:grpSpPr>
          <p:sp>
            <p:nvSpPr>
              <p:cNvPr id="114" name="Rectangle 113"/>
              <p:cNvSpPr/>
              <p:nvPr/>
            </p:nvSpPr>
            <p:spPr>
              <a:xfrm>
                <a:off x="2076305" y="4561140"/>
                <a:ext cx="1500359" cy="180057"/>
              </a:xfrm>
              <a:prstGeom prst="rect">
                <a:avLst/>
              </a:prstGeom>
              <a:noFill/>
              <a:ln w="25400" cap="flat" cmpd="sng" algn="ctr">
                <a:noFill/>
                <a:prstDash val="solid"/>
              </a:ln>
              <a:effectLst/>
            </p:spPr>
            <p:txBody>
              <a:bodyPr rtlCol="0" anchor="ctr"/>
              <a:lstStyle/>
              <a:p>
                <a:pPr algn="ctr">
                  <a:defRPr/>
                </a:pPr>
                <a:r>
                  <a:rPr lang="en-IN" sz="1400" kern="0" dirty="0">
                    <a:cs typeface="Segoe UI" panose="020B0502040204020203" pitchFamily="34" charset="0"/>
                  </a:rPr>
                  <a:t>Healthy</a:t>
                </a:r>
              </a:p>
              <a:p>
                <a:pPr algn="ctr">
                  <a:defRPr/>
                </a:pPr>
                <a:r>
                  <a:rPr lang="en-IN" sz="1400" kern="0" dirty="0">
                    <a:cs typeface="Segoe UI" panose="020B0502040204020203" pitchFamily="34" charset="0"/>
                  </a:rPr>
                  <a:t>Lifestyle</a:t>
                </a:r>
              </a:p>
            </p:txBody>
          </p:sp>
          <p:pic>
            <p:nvPicPr>
              <p:cNvPr id="115" name="Picture 2" descr="http://www.awesomecuisine.com/content_images/1/healthy_heart_foods.jpg"/>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05874" y="4001412"/>
                <a:ext cx="425613" cy="393112"/>
              </a:xfrm>
              <a:prstGeom prst="rect">
                <a:avLst/>
              </a:prstGeom>
              <a:noFill/>
              <a:ln w="12700" cap="flat" cmpd="sng" algn="ctr">
                <a:noFill/>
                <a:prstDash val="sysDot"/>
              </a:ln>
              <a:effectLst/>
              <a:extLst>
                <a:ext uri="{909E8E84-426E-40DD-AFC4-6F175D3DCCD1}">
                  <a14:hiddenFill xmlns:a14="http://schemas.microsoft.com/office/drawing/2010/main">
                    <a:solidFill>
                      <a:srgbClr val="FFFFFF"/>
                    </a:solidFill>
                  </a14:hiddenFill>
                </a:ext>
              </a:extLst>
            </p:spPr>
          </p:pic>
        </p:grpSp>
        <p:grpSp>
          <p:nvGrpSpPr>
            <p:cNvPr id="43" name="Group 42"/>
            <p:cNvGrpSpPr/>
            <p:nvPr/>
          </p:nvGrpSpPr>
          <p:grpSpPr>
            <a:xfrm>
              <a:off x="6335309" y="3396957"/>
              <a:ext cx="1962670" cy="786688"/>
              <a:chOff x="1972149" y="5450679"/>
              <a:chExt cx="1962670" cy="786688"/>
            </a:xfrm>
          </p:grpSpPr>
          <p:sp>
            <p:nvSpPr>
              <p:cNvPr id="121" name="Rectangle 120"/>
              <p:cNvSpPr/>
              <p:nvPr/>
            </p:nvSpPr>
            <p:spPr>
              <a:xfrm>
                <a:off x="1972149" y="5871607"/>
                <a:ext cx="1962670" cy="365760"/>
              </a:xfrm>
              <a:prstGeom prst="rect">
                <a:avLst/>
              </a:prstGeom>
              <a:noFill/>
              <a:ln w="25400" cap="flat" cmpd="sng" algn="ctr">
                <a:noFill/>
                <a:prstDash val="solid"/>
              </a:ln>
              <a:effectLst/>
            </p:spPr>
            <p:txBody>
              <a:bodyPr rtlCol="0" anchor="ctr"/>
              <a:lstStyle/>
              <a:p>
                <a:pPr algn="ctr">
                  <a:defRPr/>
                </a:pPr>
                <a:r>
                  <a:rPr lang="en-IN" sz="1400" kern="0" dirty="0">
                    <a:cs typeface="Segoe UI" panose="020B0502040204020203" pitchFamily="34" charset="0"/>
                  </a:rPr>
                  <a:t>Curb Hunger &amp; Temptation</a:t>
                </a:r>
              </a:p>
            </p:txBody>
          </p:sp>
          <p:pic>
            <p:nvPicPr>
              <p:cNvPr id="124" name="Picture 2" descr="http://cdn1.theodysseyonline.com/files/2015/06/18/635702547466087903-564318322_2.png"/>
              <p:cNvPicPr>
                <a:picLocks noChangeAspect="1" noChangeArrowheads="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80123" y="5450679"/>
                <a:ext cx="367492" cy="365025"/>
              </a:xfrm>
              <a:prstGeom prst="rect">
                <a:avLst/>
              </a:prstGeom>
              <a:noFill/>
              <a:ln w="12700" cap="flat" cmpd="sng" algn="ctr">
                <a:noFill/>
                <a:prstDash val="sysDot"/>
              </a:ln>
              <a:effectLst/>
              <a:extLst>
                <a:ext uri="{909E8E84-426E-40DD-AFC4-6F175D3DCCD1}">
                  <a14:hiddenFill xmlns:a14="http://schemas.microsoft.com/office/drawing/2010/main">
                    <a:solidFill>
                      <a:srgbClr val="FFFFFF"/>
                    </a:solidFill>
                  </a14:hiddenFill>
                </a:ext>
              </a:extLst>
            </p:spPr>
          </p:pic>
        </p:grpSp>
        <p:grpSp>
          <p:nvGrpSpPr>
            <p:cNvPr id="42" name="Group 41"/>
            <p:cNvGrpSpPr/>
            <p:nvPr/>
          </p:nvGrpSpPr>
          <p:grpSpPr>
            <a:xfrm>
              <a:off x="5387674" y="3390277"/>
              <a:ext cx="1584207" cy="784572"/>
              <a:chOff x="2195513" y="4668441"/>
              <a:chExt cx="1584207" cy="784572"/>
            </a:xfrm>
          </p:grpSpPr>
          <p:sp>
            <p:nvSpPr>
              <p:cNvPr id="118" name="Rectangle 117"/>
              <p:cNvSpPr/>
              <p:nvPr/>
            </p:nvSpPr>
            <p:spPr>
              <a:xfrm>
                <a:off x="2195513" y="5087253"/>
                <a:ext cx="1584207" cy="365760"/>
              </a:xfrm>
              <a:prstGeom prst="rect">
                <a:avLst/>
              </a:prstGeom>
              <a:noFill/>
              <a:ln w="25400" cap="flat" cmpd="sng" algn="ctr">
                <a:noFill/>
                <a:prstDash val="solid"/>
              </a:ln>
              <a:effectLst/>
            </p:spPr>
            <p:txBody>
              <a:bodyPr rtlCol="0" anchor="ctr"/>
              <a:lstStyle/>
              <a:p>
                <a:pPr algn="ctr">
                  <a:defRPr/>
                </a:pPr>
                <a:r>
                  <a:rPr lang="en-IN" sz="1400" kern="0" dirty="0">
                    <a:cs typeface="Segoe UI" panose="020B0502040204020203" pitchFamily="34" charset="0"/>
                  </a:rPr>
                  <a:t>Energize &amp; Replenish</a:t>
                </a:r>
              </a:p>
            </p:txBody>
          </p:sp>
          <p:pic>
            <p:nvPicPr>
              <p:cNvPr id="125" name="Picture 124"/>
              <p:cNvPicPr>
                <a:picLocks noChangeAspect="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00444" y="4668441"/>
                <a:ext cx="386191" cy="356725"/>
              </a:xfrm>
              <a:prstGeom prst="rect">
                <a:avLst/>
              </a:prstGeom>
              <a:noFill/>
              <a:ln w="12700" cap="flat" cmpd="sng" algn="ctr">
                <a:noFill/>
                <a:prstDash val="sysDot"/>
              </a:ln>
              <a:effectLst/>
            </p:spPr>
          </p:pic>
        </p:grpSp>
      </p:grpSp>
      <p:sp>
        <p:nvSpPr>
          <p:cNvPr id="104" name="TextBox 103"/>
          <p:cNvSpPr txBox="1"/>
          <p:nvPr/>
        </p:nvSpPr>
        <p:spPr>
          <a:xfrm>
            <a:off x="4616053" y="2624980"/>
            <a:ext cx="3585021" cy="584775"/>
          </a:xfrm>
          <a:prstGeom prst="rect">
            <a:avLst/>
          </a:prstGeom>
          <a:noFill/>
        </p:spPr>
        <p:txBody>
          <a:bodyPr wrap="square" rtlCol="0">
            <a:spAutoFit/>
          </a:bodyPr>
          <a:lstStyle>
            <a:defPPr>
              <a:defRPr lang="en-US"/>
            </a:defPPr>
            <a:lvl1pPr algn="just">
              <a:defRPr sz="1600">
                <a:latin typeface="Segoe UI Light" panose="020B0502040204020203" pitchFamily="34" charset="0"/>
              </a:defRPr>
            </a:lvl1pPr>
          </a:lstStyle>
          <a:p>
            <a:pPr algn="ctr"/>
            <a:r>
              <a:rPr lang="en-US" b="1" dirty="0">
                <a:latin typeface="+mn-lt"/>
              </a:rPr>
              <a:t>Key Needs that were identified from text mining social conversations</a:t>
            </a:r>
          </a:p>
        </p:txBody>
      </p:sp>
      <p:sp>
        <p:nvSpPr>
          <p:cNvPr id="70" name="TextBox 75"/>
          <p:cNvSpPr txBox="1"/>
          <p:nvPr/>
        </p:nvSpPr>
        <p:spPr bwMode="auto">
          <a:xfrm>
            <a:off x="4734901" y="2572572"/>
            <a:ext cx="3378871" cy="1593185"/>
          </a:xfrm>
          <a:prstGeom prst="roundRect">
            <a:avLst/>
          </a:prstGeom>
          <a:noFill/>
          <a:ln w="6350" algn="ctr">
            <a:solidFill>
              <a:schemeClr val="accent3">
                <a:lumMod val="60000"/>
                <a:lumOff val="40000"/>
              </a:schemeClr>
            </a:solidFill>
            <a:prstDash val="sysDash"/>
            <a:miter lim="800000"/>
            <a:headEnd/>
            <a:tailEnd/>
          </a:ln>
          <a:effectLst/>
        </p:spPr>
        <p:txBody>
          <a:bodyPr lIns="9144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200" dirty="0">
              <a:solidFill>
                <a:schemeClr val="tx1">
                  <a:lumMod val="85000"/>
                  <a:lumOff val="15000"/>
                </a:schemeClr>
              </a:solidFill>
              <a:latin typeface="+mn-lt"/>
            </a:endParaRPr>
          </a:p>
        </p:txBody>
      </p:sp>
      <p:sp>
        <p:nvSpPr>
          <p:cNvPr id="71" name="Rounded Rectangle 70"/>
          <p:cNvSpPr/>
          <p:nvPr/>
        </p:nvSpPr>
        <p:spPr>
          <a:xfrm>
            <a:off x="9084309" y="1714434"/>
            <a:ext cx="2662288" cy="755703"/>
          </a:xfrm>
          <a:prstGeom prst="roundRect">
            <a:avLst/>
          </a:prstGeom>
          <a:solidFill>
            <a:srgbClr val="0049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latin typeface="Asap" panose="020F0504030102060203" pitchFamily="34" charset="0"/>
              </a:rPr>
              <a:t>BENEFITS</a:t>
            </a:r>
          </a:p>
        </p:txBody>
      </p:sp>
      <p:sp>
        <p:nvSpPr>
          <p:cNvPr id="84" name="Isosceles Triangle 83"/>
          <p:cNvSpPr>
            <a:spLocks noChangeAspect="1"/>
          </p:cNvSpPr>
          <p:nvPr/>
        </p:nvSpPr>
        <p:spPr>
          <a:xfrm rot="16200000" flipV="1">
            <a:off x="4163249" y="3297041"/>
            <a:ext cx="857328" cy="182060"/>
          </a:xfrm>
          <a:prstGeom prst="triangle">
            <a:avLst>
              <a:gd name="adj" fmla="val 49432"/>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85" name="Isosceles Triangle 84"/>
          <p:cNvSpPr>
            <a:spLocks noChangeAspect="1"/>
          </p:cNvSpPr>
          <p:nvPr/>
        </p:nvSpPr>
        <p:spPr>
          <a:xfrm flipV="1">
            <a:off x="5958195" y="4225285"/>
            <a:ext cx="857328" cy="182060"/>
          </a:xfrm>
          <a:prstGeom prst="triangle">
            <a:avLst>
              <a:gd name="adj" fmla="val 49432"/>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pic>
        <p:nvPicPr>
          <p:cNvPr id="87" name="Picture 86"/>
          <p:cNvPicPr>
            <a:picLocks noChangeAspect="1"/>
          </p:cNvPicPr>
          <p:nvPr/>
        </p:nvPicPr>
        <p:blipFill rotWithShape="1">
          <a:blip r:embed="rId17"/>
          <a:srcRect l="40857"/>
          <a:stretch/>
        </p:blipFill>
        <p:spPr>
          <a:xfrm>
            <a:off x="8975554" y="2491230"/>
            <a:ext cx="2436895" cy="1763504"/>
          </a:xfrm>
          <a:prstGeom prst="rect">
            <a:avLst/>
          </a:prstGeom>
        </p:spPr>
      </p:pic>
      <p:sp>
        <p:nvSpPr>
          <p:cNvPr id="88" name="Rectangle 87"/>
          <p:cNvSpPr/>
          <p:nvPr/>
        </p:nvSpPr>
        <p:spPr>
          <a:xfrm>
            <a:off x="9185042" y="4225311"/>
            <a:ext cx="2487070" cy="261610"/>
          </a:xfrm>
          <a:prstGeom prst="rect">
            <a:avLst/>
          </a:prstGeom>
          <a:noFill/>
        </p:spPr>
        <p:txBody>
          <a:bodyPr wrap="square" rtlCol="0">
            <a:spAutoFit/>
          </a:bodyPr>
          <a:lstStyle/>
          <a:p>
            <a:pPr algn="ctr"/>
            <a:r>
              <a:rPr lang="en-US" sz="1100" b="1" dirty="0">
                <a:solidFill>
                  <a:schemeClr val="tx1">
                    <a:lumMod val="75000"/>
                    <a:lumOff val="25000"/>
                  </a:schemeClr>
                </a:solidFill>
              </a:rPr>
              <a:t>Product Innovation Cues</a:t>
            </a:r>
          </a:p>
        </p:txBody>
      </p:sp>
      <p:sp>
        <p:nvSpPr>
          <p:cNvPr id="89" name="Rectangle 88"/>
          <p:cNvSpPr/>
          <p:nvPr/>
        </p:nvSpPr>
        <p:spPr>
          <a:xfrm>
            <a:off x="9276105" y="6188224"/>
            <a:ext cx="2214318" cy="261610"/>
          </a:xfrm>
          <a:prstGeom prst="rect">
            <a:avLst/>
          </a:prstGeom>
          <a:noFill/>
        </p:spPr>
        <p:txBody>
          <a:bodyPr wrap="square" rtlCol="0">
            <a:spAutoFit/>
          </a:bodyPr>
          <a:lstStyle/>
          <a:p>
            <a:pPr algn="ctr"/>
            <a:r>
              <a:rPr lang="en-US" sz="1100" b="1" dirty="0">
                <a:solidFill>
                  <a:schemeClr val="tx1">
                    <a:lumMod val="75000"/>
                    <a:lumOff val="25000"/>
                  </a:schemeClr>
                </a:solidFill>
                <a:latin typeface="Segoe UI Light" panose="020B0502040204020203" pitchFamily="34" charset="0"/>
              </a:rPr>
              <a:t>Marketing </a:t>
            </a:r>
            <a:r>
              <a:rPr lang="en-US" sz="1100" b="1" dirty="0">
                <a:solidFill>
                  <a:schemeClr val="tx1">
                    <a:lumMod val="75000"/>
                    <a:lumOff val="25000"/>
                  </a:schemeClr>
                </a:solidFill>
              </a:rPr>
              <a:t>Cues</a:t>
            </a:r>
          </a:p>
        </p:txBody>
      </p:sp>
      <p:pic>
        <p:nvPicPr>
          <p:cNvPr id="91" name="Picture 90"/>
          <p:cNvPicPr>
            <a:picLocks noChangeAspect="1"/>
          </p:cNvPicPr>
          <p:nvPr/>
        </p:nvPicPr>
        <p:blipFill rotWithShape="1">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rcRect l="9277" t="10454" r="43591" b="5976"/>
          <a:stretch/>
        </p:blipFill>
        <p:spPr>
          <a:xfrm>
            <a:off x="9167890" y="4486921"/>
            <a:ext cx="2238872" cy="1046992"/>
          </a:xfrm>
          <a:prstGeom prst="rect">
            <a:avLst/>
          </a:prstGeom>
        </p:spPr>
      </p:pic>
      <p:pic>
        <p:nvPicPr>
          <p:cNvPr id="92" name="Picture 91"/>
          <p:cNvPicPr>
            <a:picLocks noChangeAspect="1"/>
          </p:cNvPicPr>
          <p:nvPr/>
        </p:nvPicPr>
        <p:blipFill rotWithShape="1">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rcRect l="56677" t="42358" r="5079" b="5976"/>
          <a:stretch/>
        </p:blipFill>
        <p:spPr>
          <a:xfrm>
            <a:off x="9712939" y="5516244"/>
            <a:ext cx="1939277" cy="690976"/>
          </a:xfrm>
          <a:prstGeom prst="rect">
            <a:avLst/>
          </a:prstGeom>
        </p:spPr>
      </p:pic>
      <p:sp>
        <p:nvSpPr>
          <p:cNvPr id="94" name="Isosceles Triangle 93"/>
          <p:cNvSpPr>
            <a:spLocks noChangeAspect="1"/>
          </p:cNvSpPr>
          <p:nvPr/>
        </p:nvSpPr>
        <p:spPr>
          <a:xfrm rot="16200000" flipV="1">
            <a:off x="7266163" y="4381493"/>
            <a:ext cx="2924433" cy="298387"/>
          </a:xfrm>
          <a:prstGeom prst="triangle">
            <a:avLst>
              <a:gd name="adj" fmla="val 49432"/>
            </a:avLst>
          </a:prstGeom>
          <a:solidFill>
            <a:srgbClr val="D8E6F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spTree>
    <p:extLst>
      <p:ext uri="{BB962C8B-B14F-4D97-AF65-F5344CB8AC3E}">
        <p14:creationId xmlns:p14="http://schemas.microsoft.com/office/powerpoint/2010/main" val="1601973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 Same Side Corner Rectangle 4"/>
          <p:cNvSpPr/>
          <p:nvPr/>
        </p:nvSpPr>
        <p:spPr>
          <a:xfrm flipV="1">
            <a:off x="4326318" y="4527491"/>
            <a:ext cx="3542446" cy="1748346"/>
          </a:xfrm>
          <a:prstGeom prst="round2SameRect">
            <a:avLst>
              <a:gd name="adj1" fmla="val 8093"/>
              <a:gd name="adj2" fmla="val 0"/>
            </a:avLst>
          </a:prstGeom>
          <a:noFill/>
          <a:ln w="3175" cap="flat" cmpd="sng" algn="ctr">
            <a:solidFill>
              <a:schemeClr val="tx1">
                <a:lumMod val="95000"/>
                <a:lumOff val="5000"/>
              </a:schemeClr>
            </a:solidFill>
            <a:prstDash val="sysDash"/>
          </a:ln>
          <a:effectLst/>
        </p:spPr>
        <p:txBody>
          <a:bodyPr rtlCol="0" anchor="ctr"/>
          <a:lstStyle/>
          <a:p>
            <a:pPr algn="ctr"/>
            <a:endParaRPr lang="en-US" sz="1400" kern="0" dirty="0">
              <a:solidFill>
                <a:srgbClr val="FFFFFF"/>
              </a:solidFill>
              <a:latin typeface="Segoe UI Light" panose="020B0502040204020203" pitchFamily="34" charset="0"/>
              <a:ea typeface="Segoe UI" pitchFamily="34" charset="0"/>
              <a:cs typeface="Segoe UI" pitchFamily="34" charset="0"/>
            </a:endParaRPr>
          </a:p>
        </p:txBody>
      </p:sp>
      <p:sp>
        <p:nvSpPr>
          <p:cNvPr id="6" name="Rectangle 5"/>
          <p:cNvSpPr/>
          <p:nvPr/>
        </p:nvSpPr>
        <p:spPr>
          <a:xfrm>
            <a:off x="4326025" y="4268750"/>
            <a:ext cx="3542739"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nchor="ctr">
            <a:spAutoFit/>
          </a:bodyPr>
          <a:lstStyle/>
          <a:p>
            <a:pPr algn="ctr"/>
            <a:r>
              <a:rPr lang="en-US" sz="1400" b="1" dirty="0">
                <a:solidFill>
                  <a:srgbClr val="FFFFFF"/>
                </a:solidFill>
                <a:latin typeface="Segoe UI Light" panose="020B0502040204020203" pitchFamily="34" charset="0"/>
                <a:cs typeface="Segoe UI Light" panose="020B0502040204020203" pitchFamily="34" charset="0"/>
              </a:rPr>
              <a:t>LatentView Solution</a:t>
            </a:r>
          </a:p>
        </p:txBody>
      </p:sp>
      <p:sp>
        <p:nvSpPr>
          <p:cNvPr id="7" name="Round Same Side Corner Rectangle 6"/>
          <p:cNvSpPr/>
          <p:nvPr/>
        </p:nvSpPr>
        <p:spPr>
          <a:xfrm flipV="1">
            <a:off x="8211312" y="4560968"/>
            <a:ext cx="3440066" cy="1748346"/>
          </a:xfrm>
          <a:prstGeom prst="round2SameRect">
            <a:avLst>
              <a:gd name="adj1" fmla="val 9373"/>
              <a:gd name="adj2" fmla="val 0"/>
            </a:avLst>
          </a:prstGeom>
          <a:noFill/>
          <a:ln w="3175" cap="flat" cmpd="sng" algn="ctr">
            <a:solidFill>
              <a:schemeClr val="tx1">
                <a:lumMod val="95000"/>
                <a:lumOff val="5000"/>
              </a:schemeClr>
            </a:solidFill>
            <a:prstDash val="sysDash"/>
          </a:ln>
          <a:effectLst/>
        </p:spPr>
        <p:txBody>
          <a:bodyPr rtlCol="0" anchor="ctr"/>
          <a:lstStyle/>
          <a:p>
            <a:pPr algn="ctr"/>
            <a:endParaRPr lang="en-US" sz="1400" kern="0" dirty="0">
              <a:solidFill>
                <a:srgbClr val="FFFFFF"/>
              </a:solidFill>
              <a:latin typeface="Segoe UI Light" panose="020B0502040204020203" pitchFamily="34" charset="0"/>
              <a:ea typeface="Segoe UI" pitchFamily="34" charset="0"/>
              <a:cs typeface="Segoe UI" pitchFamily="34" charset="0"/>
            </a:endParaRPr>
          </a:p>
        </p:txBody>
      </p:sp>
      <p:sp>
        <p:nvSpPr>
          <p:cNvPr id="8" name="Rectangle 7"/>
          <p:cNvSpPr/>
          <p:nvPr/>
        </p:nvSpPr>
        <p:spPr>
          <a:xfrm>
            <a:off x="8217719" y="4268750"/>
            <a:ext cx="3440066"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nchor="ctr">
            <a:spAutoFit/>
          </a:bodyPr>
          <a:lstStyle/>
          <a:p>
            <a:pPr algn="ctr"/>
            <a:r>
              <a:rPr lang="en-US" sz="1400" b="1" dirty="0">
                <a:solidFill>
                  <a:srgbClr val="FFFFFF"/>
                </a:solidFill>
                <a:latin typeface="Segoe UI Light" panose="020B0502040204020203" pitchFamily="34" charset="0"/>
                <a:cs typeface="Segoe UI Light" panose="020B0502040204020203" pitchFamily="34" charset="0"/>
              </a:rPr>
              <a:t>Business Benefits</a:t>
            </a:r>
          </a:p>
        </p:txBody>
      </p:sp>
      <p:sp>
        <p:nvSpPr>
          <p:cNvPr id="9" name="Round Same Side Corner Rectangle 8"/>
          <p:cNvSpPr/>
          <p:nvPr/>
        </p:nvSpPr>
        <p:spPr>
          <a:xfrm flipV="1">
            <a:off x="359092" y="4514052"/>
            <a:ext cx="3602988" cy="1748346"/>
          </a:xfrm>
          <a:prstGeom prst="round2SameRect">
            <a:avLst>
              <a:gd name="adj1" fmla="val 9101"/>
              <a:gd name="adj2" fmla="val 0"/>
            </a:avLst>
          </a:prstGeom>
          <a:noFill/>
          <a:ln w="3175" cap="flat" cmpd="sng" algn="ctr">
            <a:solidFill>
              <a:schemeClr val="tx1">
                <a:lumMod val="95000"/>
                <a:lumOff val="5000"/>
              </a:schemeClr>
            </a:solidFill>
            <a:prstDash val="sysDash"/>
          </a:ln>
          <a:effectLst/>
        </p:spPr>
        <p:txBody>
          <a:bodyPr rtlCol="0" anchor="ctr"/>
          <a:lstStyle/>
          <a:p>
            <a:pPr algn="ctr"/>
            <a:endParaRPr lang="en-US" sz="1400" kern="0" dirty="0">
              <a:solidFill>
                <a:srgbClr val="FFFFFF"/>
              </a:solidFill>
              <a:latin typeface="Segoe UI Light" panose="020B0502040204020203" pitchFamily="34" charset="0"/>
              <a:ea typeface="Segoe UI" pitchFamily="34" charset="0"/>
              <a:cs typeface="Segoe UI" pitchFamily="34" charset="0"/>
            </a:endParaRPr>
          </a:p>
        </p:txBody>
      </p:sp>
      <p:sp>
        <p:nvSpPr>
          <p:cNvPr id="10" name="Rectangle 9"/>
          <p:cNvSpPr/>
          <p:nvPr/>
        </p:nvSpPr>
        <p:spPr>
          <a:xfrm>
            <a:off x="359092" y="4268750"/>
            <a:ext cx="3602988"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nchor="ctr">
            <a:spAutoFit/>
          </a:bodyPr>
          <a:lstStyle/>
          <a:p>
            <a:pPr algn="ctr"/>
            <a:r>
              <a:rPr lang="en-US" sz="1400" b="1" dirty="0">
                <a:solidFill>
                  <a:srgbClr val="FFFFFF"/>
                </a:solidFill>
                <a:latin typeface="Segoe UI Light" panose="020B0502040204020203" pitchFamily="34" charset="0"/>
                <a:cs typeface="Segoe UI Light" panose="020B0502040204020203" pitchFamily="34" charset="0"/>
              </a:rPr>
              <a:t>Business Objective</a:t>
            </a:r>
          </a:p>
        </p:txBody>
      </p:sp>
      <p:sp>
        <p:nvSpPr>
          <p:cNvPr id="38" name="Rectangle 37"/>
          <p:cNvSpPr/>
          <p:nvPr/>
        </p:nvSpPr>
        <p:spPr>
          <a:xfrm>
            <a:off x="511741" y="4669429"/>
            <a:ext cx="3325741" cy="1384995"/>
          </a:xfrm>
          <a:prstGeom prst="rect">
            <a:avLst/>
          </a:prstGeom>
        </p:spPr>
        <p:txBody>
          <a:bodyPr wrap="square">
            <a:spAutoFit/>
          </a:bodyPr>
          <a:lstStyle/>
          <a:p>
            <a:r>
              <a:rPr lang="en-IN" sz="1200" dirty="0">
                <a:solidFill>
                  <a:prstClr val="black"/>
                </a:solidFill>
                <a:latin typeface="Segoe UI Light" panose="020B0502040204020203" pitchFamily="34" charset="0"/>
                <a:ea typeface="Segoe UI" pitchFamily="34" charset="0"/>
                <a:cs typeface="Segoe UI" pitchFamily="34" charset="0"/>
              </a:rPr>
              <a:t>An e-retailer wanted to:</a:t>
            </a:r>
          </a:p>
          <a:p>
            <a:pPr marL="171450" indent="-171450">
              <a:buFont typeface="Arial" panose="020B0604020202020204" pitchFamily="34" charset="0"/>
              <a:buChar char="•"/>
            </a:pPr>
            <a:r>
              <a:rPr lang="en-IN" sz="1200" dirty="0">
                <a:solidFill>
                  <a:prstClr val="black"/>
                </a:solidFill>
                <a:latin typeface="Segoe UI Light" panose="020B0502040204020203" pitchFamily="34" charset="0"/>
                <a:ea typeface="Segoe UI" pitchFamily="34" charset="0"/>
                <a:cs typeface="Segoe UI" pitchFamily="34" charset="0"/>
              </a:rPr>
              <a:t>Understand different purchase journey paths in an Omni-channel context</a:t>
            </a:r>
          </a:p>
          <a:p>
            <a:pPr marL="171450" indent="-171450">
              <a:buFont typeface="Arial" panose="020B0604020202020204" pitchFamily="34" charset="0"/>
              <a:buChar char="•"/>
            </a:pPr>
            <a:r>
              <a:rPr lang="en-IN" sz="1200" dirty="0">
                <a:solidFill>
                  <a:prstClr val="black"/>
                </a:solidFill>
                <a:latin typeface="Segoe UI Light" panose="020B0502040204020203" pitchFamily="34" charset="0"/>
                <a:ea typeface="Segoe UI" pitchFamily="34" charset="0"/>
                <a:cs typeface="Segoe UI" pitchFamily="34" charset="0"/>
              </a:rPr>
              <a:t>Identify points of influence for different purchase journeys</a:t>
            </a:r>
          </a:p>
          <a:p>
            <a:pPr marL="171450" indent="-171450">
              <a:buFont typeface="Arial" panose="020B0604020202020204" pitchFamily="34" charset="0"/>
              <a:buChar char="•"/>
            </a:pPr>
            <a:r>
              <a:rPr lang="en-IN" sz="1200" dirty="0">
                <a:solidFill>
                  <a:prstClr val="black"/>
                </a:solidFill>
                <a:latin typeface="Segoe UI Light" panose="020B0502040204020203" pitchFamily="34" charset="0"/>
                <a:ea typeface="Segoe UI" pitchFamily="34" charset="0"/>
                <a:cs typeface="Segoe UI" pitchFamily="34" charset="0"/>
              </a:rPr>
              <a:t>Understand the roles of Social, Digital, Email marketing, etc.</a:t>
            </a:r>
          </a:p>
        </p:txBody>
      </p:sp>
      <p:sp>
        <p:nvSpPr>
          <p:cNvPr id="40" name="Rectangle 39"/>
          <p:cNvSpPr/>
          <p:nvPr/>
        </p:nvSpPr>
        <p:spPr>
          <a:xfrm>
            <a:off x="8316858" y="4668327"/>
            <a:ext cx="3163942" cy="830997"/>
          </a:xfrm>
          <a:prstGeom prst="rect">
            <a:avLst/>
          </a:prstGeom>
        </p:spPr>
        <p:txBody>
          <a:bodyPr wrap="square">
            <a:spAutoFit/>
          </a:bodyPr>
          <a:lstStyle/>
          <a:p>
            <a:pPr marL="285750" indent="-285750">
              <a:buFont typeface="Arial" panose="020B0604020202020204" pitchFamily="34" charset="0"/>
              <a:buChar char="•"/>
            </a:pPr>
            <a:r>
              <a:rPr lang="en-IN" sz="1200" noProof="1">
                <a:solidFill>
                  <a:prstClr val="black"/>
                </a:solidFill>
                <a:latin typeface="Segoe UI Light" panose="020B0502040204020203" pitchFamily="34" charset="0"/>
                <a:ea typeface="Segoe UI" pitchFamily="34" charset="0"/>
                <a:cs typeface="Segoe UI" pitchFamily="34" charset="0"/>
              </a:rPr>
              <a:t>Analysis gave an opportunity to study online consumer behavior in order to optimize consumer experience and increase revenue and earnings.</a:t>
            </a:r>
          </a:p>
        </p:txBody>
      </p:sp>
      <p:sp>
        <p:nvSpPr>
          <p:cNvPr id="107" name="Rectangle 106"/>
          <p:cNvSpPr/>
          <p:nvPr/>
        </p:nvSpPr>
        <p:spPr>
          <a:xfrm>
            <a:off x="4398932" y="4648655"/>
            <a:ext cx="3469832" cy="1569660"/>
          </a:xfrm>
          <a:prstGeom prst="rect">
            <a:avLst/>
          </a:prstGeom>
        </p:spPr>
        <p:txBody>
          <a:bodyPr wrap="square">
            <a:spAutoFit/>
          </a:bodyPr>
          <a:lstStyle/>
          <a:p>
            <a:pPr marL="285750" indent="-285750">
              <a:buFont typeface="Arial" panose="020B0604020202020204" pitchFamily="34" charset="0"/>
              <a:buChar char="•"/>
            </a:pPr>
            <a:r>
              <a:rPr lang="en-IN" sz="1200" dirty="0">
                <a:solidFill>
                  <a:prstClr val="black"/>
                </a:solidFill>
                <a:latin typeface="Segoe UI Light" panose="020B0502040204020203" pitchFamily="34" charset="0"/>
                <a:ea typeface="Segoe UI" pitchFamily="34" charset="0"/>
                <a:cs typeface="Segoe UI" pitchFamily="34" charset="0"/>
              </a:rPr>
              <a:t>Build the path to purchase visualization landscape by mapping information from different nodes in the purchase journey </a:t>
            </a:r>
          </a:p>
          <a:p>
            <a:pPr marL="285750" indent="-285750">
              <a:buFont typeface="Arial" panose="020B0604020202020204" pitchFamily="34" charset="0"/>
              <a:buChar char="•"/>
            </a:pPr>
            <a:r>
              <a:rPr lang="en-IN" sz="1200" dirty="0">
                <a:solidFill>
                  <a:prstClr val="black"/>
                </a:solidFill>
                <a:latin typeface="Segoe UI Light" panose="020B0502040204020203" pitchFamily="34" charset="0"/>
                <a:ea typeface="Segoe UI" pitchFamily="34" charset="0"/>
                <a:cs typeface="Segoe UI" pitchFamily="34" charset="0"/>
              </a:rPr>
              <a:t>Measure and analyse channel effectiveness and role in overall purchase ecosystem </a:t>
            </a:r>
          </a:p>
          <a:p>
            <a:pPr marL="285750" indent="-285750">
              <a:buFont typeface="Arial" panose="020B0604020202020204" pitchFamily="34" charset="0"/>
              <a:buChar char="•"/>
            </a:pPr>
            <a:r>
              <a:rPr lang="en-IN" sz="1200" dirty="0">
                <a:solidFill>
                  <a:prstClr val="black"/>
                </a:solidFill>
                <a:latin typeface="Segoe UI Light" panose="020B0502040204020203" pitchFamily="34" charset="0"/>
                <a:ea typeface="Segoe UI" pitchFamily="34" charset="0"/>
                <a:cs typeface="Segoe UI" pitchFamily="34" charset="0"/>
              </a:rPr>
              <a:t>Predict and attribute role of the points of influence to purchase funnel and complete the path to purchase understanding</a:t>
            </a:r>
          </a:p>
        </p:txBody>
      </p:sp>
      <p:sp>
        <p:nvSpPr>
          <p:cNvPr id="35" name="Title 7"/>
          <p:cNvSpPr txBox="1">
            <a:spLocks/>
          </p:cNvSpPr>
          <p:nvPr/>
        </p:nvSpPr>
        <p:spPr>
          <a:xfrm>
            <a:off x="359092" y="137160"/>
            <a:ext cx="11360149" cy="750012"/>
          </a:xfrm>
          <a:prstGeom prst="rect">
            <a:avLst/>
          </a:prstGeom>
        </p:spPr>
        <p:txBody>
          <a:bodyPr vert="horz" lIns="0" tIns="0" rIns="0" bIns="0" rtlCol="0" anchor="ctr">
            <a:normAutofit/>
          </a:bodyPr>
          <a:lstStyle>
            <a:defPPr>
              <a:defRPr lang="en-US"/>
            </a:defPPr>
            <a:lvl1pPr>
              <a:spcBef>
                <a:spcPct val="0"/>
              </a:spcBef>
              <a:buNone/>
              <a:defRPr sz="3200" b="1">
                <a:latin typeface="Segoe UI" pitchFamily="34" charset="0"/>
                <a:ea typeface="Segoe UI" pitchFamily="34" charset="0"/>
                <a:cs typeface="Segoe UI" pitchFamily="34" charset="0"/>
              </a:defRPr>
            </a:lvl1pPr>
          </a:lstStyle>
          <a:p>
            <a:r>
              <a:rPr lang="en-US" sz="2400" dirty="0"/>
              <a:t>Consumer Insights- Online consumer path analysis</a:t>
            </a:r>
          </a:p>
        </p:txBody>
      </p:sp>
      <p:sp>
        <p:nvSpPr>
          <p:cNvPr id="36" name="Slide Number Placeholder 1"/>
          <p:cNvSpPr>
            <a:spLocks noGrp="1"/>
          </p:cNvSpPr>
          <p:nvPr>
            <p:ph type="sldNum" sz="quarter" idx="4294967295"/>
          </p:nvPr>
        </p:nvSpPr>
        <p:spPr>
          <a:xfrm>
            <a:off x="11615936" y="6492875"/>
            <a:ext cx="576064" cy="365125"/>
          </a:xfrm>
          <a:prstGeom prst="rect">
            <a:avLst/>
          </a:prstGeom>
        </p:spPr>
        <p:txBody>
          <a:bodyPr/>
          <a:lstStyle/>
          <a:p>
            <a:pPr algn="ctr"/>
            <a:fld id="{1EB4D6C6-E9DC-4C53-84A2-C6618C29E345}" type="slidenum">
              <a:rPr lang="en-IN" smtClean="0">
                <a:solidFill>
                  <a:srgbClr val="000000">
                    <a:tint val="75000"/>
                  </a:srgbClr>
                </a:solidFill>
                <a:latin typeface="Segoe UI Light" panose="020B0502040204020203" pitchFamily="34" charset="0"/>
                <a:ea typeface="Segoe UI" pitchFamily="34" charset="0"/>
                <a:cs typeface="Segoe UI" pitchFamily="34" charset="0"/>
              </a:rPr>
              <a:pPr algn="ctr"/>
              <a:t>3</a:t>
            </a:fld>
            <a:endParaRPr lang="en-IN" dirty="0">
              <a:solidFill>
                <a:srgbClr val="000000">
                  <a:tint val="75000"/>
                </a:srgbClr>
              </a:solidFill>
              <a:latin typeface="Segoe UI Light" panose="020B0502040204020203" pitchFamily="34" charset="0"/>
              <a:ea typeface="Segoe UI" pitchFamily="34" charset="0"/>
              <a:cs typeface="Segoe UI" pitchFamily="34" charset="0"/>
            </a:endParaRPr>
          </a:p>
        </p:txBody>
      </p:sp>
      <p:grpSp>
        <p:nvGrpSpPr>
          <p:cNvPr id="37" name="Group 36"/>
          <p:cNvGrpSpPr/>
          <p:nvPr/>
        </p:nvGrpSpPr>
        <p:grpSpPr>
          <a:xfrm>
            <a:off x="1382808" y="1727969"/>
            <a:ext cx="1153230" cy="959327"/>
            <a:chOff x="1314734" y="3677001"/>
            <a:chExt cx="1153230" cy="959327"/>
          </a:xfrm>
        </p:grpSpPr>
        <p:pic>
          <p:nvPicPr>
            <p:cNvPr id="3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14734" y="3677001"/>
              <a:ext cx="742689" cy="555758"/>
            </a:xfrm>
            <a:prstGeom prst="rect">
              <a:avLst/>
            </a:prstGeom>
            <a:solidFill>
              <a:srgbClr val="FFFFFF">
                <a:shade val="85000"/>
              </a:srgbClr>
            </a:solidFill>
            <a:ln w="9525">
              <a:solidFill>
                <a:schemeClr val="tx1"/>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4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9285" y="3889798"/>
              <a:ext cx="782444" cy="525278"/>
            </a:xfrm>
            <a:prstGeom prst="rect">
              <a:avLst/>
            </a:prstGeom>
            <a:solidFill>
              <a:srgbClr val="FFFFFF">
                <a:shade val="85000"/>
              </a:srgbClr>
            </a:solidFill>
            <a:ln w="9525">
              <a:solidFill>
                <a:schemeClr val="tx1"/>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4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11444" y="4083841"/>
              <a:ext cx="828979" cy="526292"/>
            </a:xfrm>
            <a:prstGeom prst="rect">
              <a:avLst/>
            </a:prstGeom>
            <a:solidFill>
              <a:srgbClr val="FFFFFF">
                <a:shade val="85000"/>
              </a:srgbClr>
            </a:solidFill>
            <a:ln w="9525">
              <a:solidFill>
                <a:schemeClr val="tx1"/>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43" name="Picture 17"/>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88335" y="4211778"/>
              <a:ext cx="479629" cy="42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4" name="TextBox 43"/>
          <p:cNvSpPr txBox="1"/>
          <p:nvPr/>
        </p:nvSpPr>
        <p:spPr>
          <a:xfrm>
            <a:off x="915402" y="3066596"/>
            <a:ext cx="2352487" cy="646331"/>
          </a:xfrm>
          <a:prstGeom prst="rect">
            <a:avLst/>
          </a:prstGeom>
          <a:noFill/>
        </p:spPr>
        <p:txBody>
          <a:bodyPr wrap="square" rtlCol="0">
            <a:spAutoFit/>
          </a:bodyPr>
          <a:lstStyle/>
          <a:p>
            <a:pPr algn="ctr"/>
            <a:r>
              <a:rPr lang="en-IN" sz="1200" b="1" dirty="0">
                <a:solidFill>
                  <a:prstClr val="black"/>
                </a:solidFill>
                <a:latin typeface="Segoe UI Light" panose="020B0502040204020203" pitchFamily="34" charset="0"/>
                <a:ea typeface="Segoe UI" panose="020B0502040204020203" pitchFamily="34" charset="0"/>
                <a:cs typeface="Segoe UI" panose="020B0502040204020203" pitchFamily="34" charset="0"/>
              </a:rPr>
              <a:t>Data Preparation</a:t>
            </a:r>
          </a:p>
          <a:p>
            <a:pPr algn="ctr"/>
            <a:r>
              <a:rPr lang="en-IN" sz="1200" dirty="0">
                <a:solidFill>
                  <a:prstClr val="black"/>
                </a:solidFill>
                <a:latin typeface="Segoe UI Light" panose="020B0502040204020203" pitchFamily="34" charset="0"/>
                <a:ea typeface="Segoe UI" panose="020B0502040204020203" pitchFamily="34" charset="0"/>
                <a:cs typeface="Segoe UI" panose="020B0502040204020203" pitchFamily="34" charset="0"/>
              </a:rPr>
              <a:t>(Identify sequence of pages leading to a Transaction)</a:t>
            </a:r>
          </a:p>
        </p:txBody>
      </p:sp>
      <p:sp>
        <p:nvSpPr>
          <p:cNvPr id="55" name="TextBox 54"/>
          <p:cNvSpPr txBox="1"/>
          <p:nvPr/>
        </p:nvSpPr>
        <p:spPr>
          <a:xfrm>
            <a:off x="3326944" y="3116594"/>
            <a:ext cx="2954183" cy="646331"/>
          </a:xfrm>
          <a:prstGeom prst="rect">
            <a:avLst/>
          </a:prstGeom>
          <a:noFill/>
        </p:spPr>
        <p:txBody>
          <a:bodyPr wrap="square" rtlCol="0">
            <a:spAutoFit/>
          </a:bodyPr>
          <a:lstStyle/>
          <a:p>
            <a:pPr algn="ctr"/>
            <a:r>
              <a:rPr lang="en-IN" sz="1200" b="1" dirty="0">
                <a:solidFill>
                  <a:prstClr val="black"/>
                </a:solidFill>
                <a:latin typeface="Segoe UI Light" panose="020B0502040204020203" pitchFamily="34" charset="0"/>
                <a:ea typeface="Segoe UI" panose="020B0502040204020203" pitchFamily="34" charset="0"/>
                <a:cs typeface="Segoe UI" panose="020B0502040204020203" pitchFamily="34" charset="0"/>
              </a:rPr>
              <a:t>Dominant Path Identification </a:t>
            </a:r>
          </a:p>
          <a:p>
            <a:pPr algn="ctr"/>
            <a:r>
              <a:rPr lang="en-IN" sz="1200" dirty="0">
                <a:solidFill>
                  <a:prstClr val="black"/>
                </a:solidFill>
                <a:latin typeface="Segoe UI Light" panose="020B0502040204020203" pitchFamily="34" charset="0"/>
                <a:ea typeface="Segoe UI" panose="020B0502040204020203" pitchFamily="34" charset="0"/>
                <a:cs typeface="Segoe UI" panose="020B0502040204020203" pitchFamily="34" charset="0"/>
              </a:rPr>
              <a:t>(using statistical techniques like Markov chains and Levenshtein distance measure)</a:t>
            </a:r>
          </a:p>
        </p:txBody>
      </p:sp>
      <p:grpSp>
        <p:nvGrpSpPr>
          <p:cNvPr id="3" name="Group 2"/>
          <p:cNvGrpSpPr/>
          <p:nvPr/>
        </p:nvGrpSpPr>
        <p:grpSpPr>
          <a:xfrm>
            <a:off x="3605169" y="1169448"/>
            <a:ext cx="1997519" cy="1780215"/>
            <a:chOff x="2371616" y="1070877"/>
            <a:chExt cx="1997519" cy="1780215"/>
          </a:xfrm>
        </p:grpSpPr>
        <p:pic>
          <p:nvPicPr>
            <p:cNvPr id="49" name="Picture 2"/>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36335" y="1070877"/>
              <a:ext cx="532800" cy="258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grpSp>
          <p:nvGrpSpPr>
            <p:cNvPr id="2" name="Group 1"/>
            <p:cNvGrpSpPr/>
            <p:nvPr/>
          </p:nvGrpSpPr>
          <p:grpSpPr>
            <a:xfrm>
              <a:off x="2371616" y="1079570"/>
              <a:ext cx="1719397" cy="1771522"/>
              <a:chOff x="2383339" y="1067847"/>
              <a:chExt cx="1719397" cy="1771522"/>
            </a:xfrm>
          </p:grpSpPr>
          <p:pic>
            <p:nvPicPr>
              <p:cNvPr id="45" name="Picture 4"/>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39970" y="2580694"/>
                <a:ext cx="532800" cy="258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46" name="Picture 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30374" y="1814500"/>
                <a:ext cx="532800" cy="258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47" name="Picture 4"/>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59953" y="1821589"/>
                <a:ext cx="532800" cy="258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48" name="Picture 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16764" y="1076570"/>
                <a:ext cx="532800" cy="258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cxnSp>
            <p:nvCxnSpPr>
              <p:cNvPr id="50" name="Curved Connector 49"/>
              <p:cNvCxnSpPr>
                <a:stCxn id="46" idx="2"/>
                <a:endCxn id="45" idx="0"/>
              </p:cNvCxnSpPr>
              <p:nvPr/>
            </p:nvCxnSpPr>
            <p:spPr>
              <a:xfrm rot="16200000" flipH="1">
                <a:off x="3047813" y="2122136"/>
                <a:ext cx="507519" cy="409596"/>
              </a:xfrm>
              <a:prstGeom prst="curvedConnector3">
                <a:avLst>
                  <a:gd name="adj1" fmla="val 50000"/>
                </a:avLst>
              </a:prstGeom>
              <a:ln w="1905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1" name="Curved Connector 50"/>
              <p:cNvCxnSpPr>
                <a:stCxn id="47" idx="2"/>
                <a:endCxn id="45" idx="0"/>
              </p:cNvCxnSpPr>
              <p:nvPr/>
            </p:nvCxnSpPr>
            <p:spPr>
              <a:xfrm rot="5400000">
                <a:off x="3416147" y="2170488"/>
                <a:ext cx="500430" cy="319983"/>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2" name="Curved Connector 51"/>
              <p:cNvCxnSpPr>
                <a:stCxn id="56" idx="2"/>
                <a:endCxn id="46" idx="0"/>
              </p:cNvCxnSpPr>
              <p:nvPr/>
            </p:nvCxnSpPr>
            <p:spPr>
              <a:xfrm rot="16200000" flipH="1">
                <a:off x="2629267" y="1346993"/>
                <a:ext cx="487978" cy="447035"/>
              </a:xfrm>
              <a:prstGeom prst="curvedConnector3">
                <a:avLst/>
              </a:prstGeom>
              <a:ln w="1905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3" name="Curved Connector 52"/>
              <p:cNvCxnSpPr>
                <a:stCxn id="48" idx="2"/>
                <a:endCxn id="46" idx="0"/>
              </p:cNvCxnSpPr>
              <p:nvPr/>
            </p:nvCxnSpPr>
            <p:spPr>
              <a:xfrm rot="5400000">
                <a:off x="3000342" y="1431677"/>
                <a:ext cx="479255" cy="28639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 name="Curved Connector 53"/>
              <p:cNvCxnSpPr>
                <a:stCxn id="49" idx="2"/>
                <a:endCxn id="47" idx="0"/>
              </p:cNvCxnSpPr>
              <p:nvPr/>
            </p:nvCxnSpPr>
            <p:spPr>
              <a:xfrm rot="5400000">
                <a:off x="3718526" y="1437379"/>
                <a:ext cx="492037" cy="276382"/>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pic>
            <p:nvPicPr>
              <p:cNvPr id="56" name="Picture 2"/>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83339" y="1067847"/>
                <a:ext cx="532800" cy="258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grpSp>
      </p:grpSp>
      <p:sp>
        <p:nvSpPr>
          <p:cNvPr id="57" name="TextBox 56"/>
          <p:cNvSpPr txBox="1"/>
          <p:nvPr/>
        </p:nvSpPr>
        <p:spPr>
          <a:xfrm>
            <a:off x="6375150" y="3007668"/>
            <a:ext cx="2743363" cy="830997"/>
          </a:xfrm>
          <a:prstGeom prst="rect">
            <a:avLst/>
          </a:prstGeom>
          <a:noFill/>
        </p:spPr>
        <p:txBody>
          <a:bodyPr wrap="square" rtlCol="0">
            <a:spAutoFit/>
          </a:bodyPr>
          <a:lstStyle/>
          <a:p>
            <a:pPr algn="ctr"/>
            <a:r>
              <a:rPr lang="en-IN" sz="1200" b="1" dirty="0">
                <a:solidFill>
                  <a:prstClr val="black"/>
                </a:solidFill>
                <a:latin typeface="Segoe UI Light" panose="020B0502040204020203" pitchFamily="34" charset="0"/>
                <a:ea typeface="Segoe UI" panose="020B0502040204020203" pitchFamily="34" charset="0"/>
                <a:cs typeface="Segoe UI" panose="020B0502040204020203" pitchFamily="34" charset="0"/>
              </a:rPr>
              <a:t>Reverse Funnel Analysis</a:t>
            </a:r>
          </a:p>
          <a:p>
            <a:pPr algn="ctr"/>
            <a:r>
              <a:rPr lang="en-IN" sz="1200" dirty="0">
                <a:solidFill>
                  <a:prstClr val="black"/>
                </a:solidFill>
                <a:latin typeface="Segoe UI Light" panose="020B0502040204020203" pitchFamily="34" charset="0"/>
                <a:ea typeface="Segoe UI" panose="020B0502040204020203" pitchFamily="34" charset="0"/>
                <a:cs typeface="Segoe UI" panose="020B0502040204020203" pitchFamily="34" charset="0"/>
              </a:rPr>
              <a:t>(Identify reasons for drop off on the dominant path at an overall as well as Segment level)</a:t>
            </a:r>
          </a:p>
        </p:txBody>
      </p:sp>
      <p:pic>
        <p:nvPicPr>
          <p:cNvPr id="58" name="Picture 2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20959" y="1160004"/>
            <a:ext cx="1904501" cy="1742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1" name="Right Arrow 60"/>
          <p:cNvSpPr/>
          <p:nvPr/>
        </p:nvSpPr>
        <p:spPr>
          <a:xfrm>
            <a:off x="3019729" y="2230072"/>
            <a:ext cx="477171" cy="200080"/>
          </a:xfrm>
          <a:prstGeom prst="rightArrow">
            <a:avLst/>
          </a:prstGeom>
          <a:solidFill>
            <a:srgbClr val="42847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pic>
        <p:nvPicPr>
          <p:cNvPr id="62" name="Picture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56759" y="1583087"/>
            <a:ext cx="936000" cy="923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3" name="Right Arrow 62"/>
          <p:cNvSpPr/>
          <p:nvPr/>
        </p:nvSpPr>
        <p:spPr>
          <a:xfrm>
            <a:off x="5959500" y="2269310"/>
            <a:ext cx="426836" cy="196733"/>
          </a:xfrm>
          <a:prstGeom prst="rightArrow">
            <a:avLst/>
          </a:prstGeom>
          <a:solidFill>
            <a:srgbClr val="42847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64" name="Right Arrow 63"/>
          <p:cNvSpPr/>
          <p:nvPr/>
        </p:nvSpPr>
        <p:spPr>
          <a:xfrm>
            <a:off x="9118513" y="2268841"/>
            <a:ext cx="476248" cy="197201"/>
          </a:xfrm>
          <a:prstGeom prst="rightArrow">
            <a:avLst/>
          </a:prstGeom>
          <a:solidFill>
            <a:srgbClr val="42847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65" name="TextBox 64"/>
          <p:cNvSpPr txBox="1"/>
          <p:nvPr/>
        </p:nvSpPr>
        <p:spPr>
          <a:xfrm>
            <a:off x="9377284" y="3052538"/>
            <a:ext cx="2478101" cy="276999"/>
          </a:xfrm>
          <a:prstGeom prst="rect">
            <a:avLst/>
          </a:prstGeom>
          <a:noFill/>
        </p:spPr>
        <p:txBody>
          <a:bodyPr wrap="square" rtlCol="0">
            <a:spAutoFit/>
          </a:bodyPr>
          <a:lstStyle/>
          <a:p>
            <a:pPr algn="ctr"/>
            <a:r>
              <a:rPr lang="en-IN" sz="1200" b="1" dirty="0">
                <a:solidFill>
                  <a:prstClr val="black"/>
                </a:solidFill>
                <a:latin typeface="Segoe UI Light" panose="020B0502040204020203" pitchFamily="34" charset="0"/>
                <a:ea typeface="Segoe UI" panose="020B0502040204020203" pitchFamily="34" charset="0"/>
                <a:cs typeface="Segoe UI" panose="020B0502040204020203" pitchFamily="34" charset="0"/>
              </a:rPr>
              <a:t>Findings  &amp; Recommendations</a:t>
            </a:r>
            <a:endParaRPr lang="en-IN" sz="1200" dirty="0">
              <a:solidFill>
                <a:prstClr val="black"/>
              </a:solidFill>
              <a:latin typeface="Segoe UI Light" panose="020B0502040204020203" pitchFamily="34" charset="0"/>
              <a:ea typeface="Segoe UI" panose="020B0502040204020203" pitchFamily="34" charset="0"/>
              <a:cs typeface="Segoe UI" panose="020B0502040204020203" pitchFamily="34" charset="0"/>
            </a:endParaRPr>
          </a:p>
        </p:txBody>
      </p:sp>
      <p:sp>
        <p:nvSpPr>
          <p:cNvPr id="59" name="Rectangle 58"/>
          <p:cNvSpPr/>
          <p:nvPr/>
        </p:nvSpPr>
        <p:spPr>
          <a:xfrm>
            <a:off x="333485" y="815585"/>
            <a:ext cx="1201468" cy="252000"/>
          </a:xfrm>
          <a:prstGeom prst="rect">
            <a:avLst/>
          </a:prstGeom>
          <a:solidFill>
            <a:srgbClr val="39455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Segoe UI Light" panose="020B0502040204020203" pitchFamily="34" charset="0"/>
                <a:cs typeface="Calibri" pitchFamily="34" charset="0"/>
              </a:rPr>
              <a:t>Methodology</a:t>
            </a:r>
          </a:p>
        </p:txBody>
      </p:sp>
      <p:sp>
        <p:nvSpPr>
          <p:cNvPr id="60" name="Rectangle 59"/>
          <p:cNvSpPr/>
          <p:nvPr/>
        </p:nvSpPr>
        <p:spPr>
          <a:xfrm>
            <a:off x="328155" y="814146"/>
            <a:ext cx="11408104" cy="3026903"/>
          </a:xfrm>
          <a:prstGeom prst="rect">
            <a:avLst/>
          </a:prstGeom>
          <a:noFill/>
          <a:ln w="635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1876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 Same Side Corner Rectangle 4"/>
          <p:cNvSpPr/>
          <p:nvPr/>
        </p:nvSpPr>
        <p:spPr>
          <a:xfrm flipV="1">
            <a:off x="4326318" y="4527491"/>
            <a:ext cx="3542446" cy="1748346"/>
          </a:xfrm>
          <a:prstGeom prst="round2SameRect">
            <a:avLst>
              <a:gd name="adj1" fmla="val 8093"/>
              <a:gd name="adj2" fmla="val 0"/>
            </a:avLst>
          </a:prstGeom>
          <a:noFill/>
          <a:ln w="3175" cap="flat" cmpd="sng" algn="ctr">
            <a:solidFill>
              <a:schemeClr val="tx1">
                <a:lumMod val="95000"/>
                <a:lumOff val="5000"/>
              </a:schemeClr>
            </a:solidFill>
            <a:prstDash val="sysDash"/>
          </a:ln>
          <a:effectLst/>
        </p:spPr>
        <p:txBody>
          <a:bodyPr rtlCol="0" anchor="ctr"/>
          <a:lstStyle/>
          <a:p>
            <a:pPr algn="ctr"/>
            <a:endParaRPr lang="en-US" sz="1400" kern="0" dirty="0">
              <a:solidFill>
                <a:srgbClr val="FFFFFF"/>
              </a:solidFill>
              <a:latin typeface="Segoe UI Light" panose="020B0502040204020203" pitchFamily="34" charset="0"/>
              <a:ea typeface="Segoe UI" pitchFamily="34" charset="0"/>
              <a:cs typeface="Segoe UI" pitchFamily="34" charset="0"/>
            </a:endParaRPr>
          </a:p>
        </p:txBody>
      </p:sp>
      <p:sp>
        <p:nvSpPr>
          <p:cNvPr id="6" name="Rectangle 5"/>
          <p:cNvSpPr/>
          <p:nvPr/>
        </p:nvSpPr>
        <p:spPr>
          <a:xfrm>
            <a:off x="4326025" y="4268750"/>
            <a:ext cx="3542739"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nchor="ctr">
            <a:spAutoFit/>
          </a:bodyPr>
          <a:lstStyle/>
          <a:p>
            <a:pPr algn="ctr"/>
            <a:r>
              <a:rPr lang="en-US" sz="1400" b="1" dirty="0">
                <a:solidFill>
                  <a:srgbClr val="FFFFFF"/>
                </a:solidFill>
                <a:latin typeface="Segoe UI Light" panose="020B0502040204020203" pitchFamily="34" charset="0"/>
                <a:cs typeface="Segoe UI Light" panose="020B0502040204020203" pitchFamily="34" charset="0"/>
              </a:rPr>
              <a:t>LatentView Solution</a:t>
            </a:r>
          </a:p>
        </p:txBody>
      </p:sp>
      <p:sp>
        <p:nvSpPr>
          <p:cNvPr id="7" name="Round Same Side Corner Rectangle 6"/>
          <p:cNvSpPr/>
          <p:nvPr/>
        </p:nvSpPr>
        <p:spPr>
          <a:xfrm flipV="1">
            <a:off x="8211312" y="4560968"/>
            <a:ext cx="3440066" cy="1748346"/>
          </a:xfrm>
          <a:prstGeom prst="round2SameRect">
            <a:avLst>
              <a:gd name="adj1" fmla="val 9373"/>
              <a:gd name="adj2" fmla="val 0"/>
            </a:avLst>
          </a:prstGeom>
          <a:noFill/>
          <a:ln w="3175" cap="flat" cmpd="sng" algn="ctr">
            <a:solidFill>
              <a:schemeClr val="tx1">
                <a:lumMod val="95000"/>
                <a:lumOff val="5000"/>
              </a:schemeClr>
            </a:solidFill>
            <a:prstDash val="sysDash"/>
          </a:ln>
          <a:effectLst/>
        </p:spPr>
        <p:txBody>
          <a:bodyPr rtlCol="0" anchor="ctr"/>
          <a:lstStyle/>
          <a:p>
            <a:pPr algn="ctr"/>
            <a:endParaRPr lang="en-US" sz="1400" kern="0" dirty="0">
              <a:solidFill>
                <a:srgbClr val="FFFFFF"/>
              </a:solidFill>
              <a:latin typeface="Segoe UI Light" panose="020B0502040204020203" pitchFamily="34" charset="0"/>
              <a:ea typeface="Segoe UI" pitchFamily="34" charset="0"/>
              <a:cs typeface="Segoe UI" pitchFamily="34" charset="0"/>
            </a:endParaRPr>
          </a:p>
        </p:txBody>
      </p:sp>
      <p:sp>
        <p:nvSpPr>
          <p:cNvPr id="8" name="Rectangle 7"/>
          <p:cNvSpPr/>
          <p:nvPr/>
        </p:nvSpPr>
        <p:spPr>
          <a:xfrm>
            <a:off x="8217719" y="4268750"/>
            <a:ext cx="3440066"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nchor="ctr">
            <a:spAutoFit/>
          </a:bodyPr>
          <a:lstStyle/>
          <a:p>
            <a:pPr algn="ctr"/>
            <a:r>
              <a:rPr lang="en-US" sz="1400" b="1" dirty="0">
                <a:solidFill>
                  <a:srgbClr val="FFFFFF"/>
                </a:solidFill>
                <a:latin typeface="Segoe UI Light" panose="020B0502040204020203" pitchFamily="34" charset="0"/>
                <a:cs typeface="Segoe UI Light" panose="020B0502040204020203" pitchFamily="34" charset="0"/>
              </a:rPr>
              <a:t>Business Benefits</a:t>
            </a:r>
          </a:p>
        </p:txBody>
      </p:sp>
      <p:sp>
        <p:nvSpPr>
          <p:cNvPr id="9" name="Round Same Side Corner Rectangle 8"/>
          <p:cNvSpPr/>
          <p:nvPr/>
        </p:nvSpPr>
        <p:spPr>
          <a:xfrm flipV="1">
            <a:off x="359092" y="4514052"/>
            <a:ext cx="3602988" cy="1748346"/>
          </a:xfrm>
          <a:prstGeom prst="round2SameRect">
            <a:avLst>
              <a:gd name="adj1" fmla="val 9101"/>
              <a:gd name="adj2" fmla="val 0"/>
            </a:avLst>
          </a:prstGeom>
          <a:noFill/>
          <a:ln w="3175" cap="flat" cmpd="sng" algn="ctr">
            <a:solidFill>
              <a:schemeClr val="tx1">
                <a:lumMod val="95000"/>
                <a:lumOff val="5000"/>
              </a:schemeClr>
            </a:solidFill>
            <a:prstDash val="sysDash"/>
          </a:ln>
          <a:effectLst/>
        </p:spPr>
        <p:txBody>
          <a:bodyPr rtlCol="0" anchor="ctr"/>
          <a:lstStyle/>
          <a:p>
            <a:pPr algn="ctr"/>
            <a:endParaRPr lang="en-US" sz="1400" kern="0" dirty="0">
              <a:solidFill>
                <a:srgbClr val="FFFFFF"/>
              </a:solidFill>
              <a:latin typeface="Segoe UI Light" panose="020B0502040204020203" pitchFamily="34" charset="0"/>
              <a:ea typeface="Segoe UI" pitchFamily="34" charset="0"/>
              <a:cs typeface="Segoe UI" pitchFamily="34" charset="0"/>
            </a:endParaRPr>
          </a:p>
        </p:txBody>
      </p:sp>
      <p:sp>
        <p:nvSpPr>
          <p:cNvPr id="10" name="Rectangle 9"/>
          <p:cNvSpPr/>
          <p:nvPr/>
        </p:nvSpPr>
        <p:spPr>
          <a:xfrm>
            <a:off x="359092" y="4268750"/>
            <a:ext cx="3602988"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nchor="ctr">
            <a:spAutoFit/>
          </a:bodyPr>
          <a:lstStyle/>
          <a:p>
            <a:pPr algn="ctr"/>
            <a:r>
              <a:rPr lang="en-US" sz="1400" b="1" dirty="0">
                <a:solidFill>
                  <a:srgbClr val="FFFFFF"/>
                </a:solidFill>
                <a:latin typeface="Segoe UI Light" panose="020B0502040204020203" pitchFamily="34" charset="0"/>
                <a:cs typeface="Segoe UI Light" panose="020B0502040204020203" pitchFamily="34" charset="0"/>
              </a:rPr>
              <a:t>Business Objective</a:t>
            </a:r>
          </a:p>
        </p:txBody>
      </p:sp>
      <p:sp>
        <p:nvSpPr>
          <p:cNvPr id="38" name="Rectangle 37"/>
          <p:cNvSpPr/>
          <p:nvPr/>
        </p:nvSpPr>
        <p:spPr>
          <a:xfrm>
            <a:off x="511741" y="4669429"/>
            <a:ext cx="3325741" cy="1015663"/>
          </a:xfrm>
          <a:prstGeom prst="rect">
            <a:avLst/>
          </a:prstGeom>
        </p:spPr>
        <p:txBody>
          <a:bodyPr wrap="square">
            <a:spAutoFit/>
          </a:bodyPr>
          <a:lstStyle/>
          <a:p>
            <a:pPr marL="285750" indent="-285750">
              <a:buFont typeface="Arial" panose="020B0604020202020204" pitchFamily="34" charset="0"/>
              <a:buChar char="•"/>
            </a:pPr>
            <a:r>
              <a:rPr lang="en-US" sz="1200" dirty="0">
                <a:solidFill>
                  <a:prstClr val="black"/>
                </a:solidFill>
                <a:latin typeface="Segoe UI Light" panose="020B0502040204020203" pitchFamily="34" charset="0"/>
                <a:ea typeface="Segoe UI" pitchFamily="34" charset="0"/>
                <a:cs typeface="Segoe UI" pitchFamily="34" charset="0"/>
              </a:rPr>
              <a:t>Client has been incurring huge expenses because of the existing Loyalty program</a:t>
            </a:r>
          </a:p>
          <a:p>
            <a:endParaRPr lang="en-US" sz="1200" dirty="0">
              <a:solidFill>
                <a:prstClr val="black"/>
              </a:solidFill>
              <a:latin typeface="Segoe UI Light" panose="020B0502040204020203" pitchFamily="34" charset="0"/>
              <a:ea typeface="Segoe UI" pitchFamily="34" charset="0"/>
              <a:cs typeface="Segoe UI" pitchFamily="34" charset="0"/>
            </a:endParaRPr>
          </a:p>
          <a:p>
            <a:pPr marL="285750" indent="-285750">
              <a:buFont typeface="Arial" panose="020B0604020202020204" pitchFamily="34" charset="0"/>
              <a:buChar char="•"/>
            </a:pPr>
            <a:r>
              <a:rPr lang="en-US" sz="1200" dirty="0">
                <a:solidFill>
                  <a:prstClr val="black"/>
                </a:solidFill>
                <a:latin typeface="Segoe UI Light" panose="020B0502040204020203" pitchFamily="34" charset="0"/>
                <a:ea typeface="Segoe UI" pitchFamily="34" charset="0"/>
                <a:cs typeface="Segoe UI" pitchFamily="34" charset="0"/>
              </a:rPr>
              <a:t> Measured the monetary impact of enabling/disabling the Rewards Program </a:t>
            </a:r>
          </a:p>
        </p:txBody>
      </p:sp>
      <p:sp>
        <p:nvSpPr>
          <p:cNvPr id="40" name="Rectangle 39"/>
          <p:cNvSpPr/>
          <p:nvPr/>
        </p:nvSpPr>
        <p:spPr>
          <a:xfrm>
            <a:off x="8355781" y="4576527"/>
            <a:ext cx="3163942" cy="1938992"/>
          </a:xfrm>
          <a:prstGeom prst="rect">
            <a:avLst/>
          </a:prstGeom>
        </p:spPr>
        <p:txBody>
          <a:bodyPr wrap="square">
            <a:spAutoFit/>
          </a:bodyPr>
          <a:lstStyle/>
          <a:p>
            <a:pPr marL="285750" indent="-285750">
              <a:buFont typeface="Arial" panose="020B0604020202020204" pitchFamily="34" charset="0"/>
              <a:buChar char="•"/>
            </a:pPr>
            <a:r>
              <a:rPr lang="en-IN" sz="1200" dirty="0">
                <a:solidFill>
                  <a:prstClr val="black"/>
                </a:solidFill>
                <a:latin typeface="Segoe UI Light" panose="020B0502040204020203" pitchFamily="34" charset="0"/>
                <a:ea typeface="Segoe UI" pitchFamily="34" charset="0"/>
                <a:cs typeface="Segoe UI" pitchFamily="34" charset="0"/>
              </a:rPr>
              <a:t>Client would be scraping the Rewards Program for all customers in a phased manner from October 1, 2015.</a:t>
            </a:r>
          </a:p>
          <a:p>
            <a:pPr marL="285750" indent="-285750">
              <a:buFont typeface="Arial" panose="020B0604020202020204" pitchFamily="34" charset="0"/>
              <a:buChar char="•"/>
            </a:pPr>
            <a:r>
              <a:rPr lang="en-IN" sz="1200" dirty="0">
                <a:solidFill>
                  <a:prstClr val="black"/>
                </a:solidFill>
                <a:latin typeface="Segoe UI Light" panose="020B0502040204020203" pitchFamily="34" charset="0"/>
                <a:ea typeface="Segoe UI" pitchFamily="34" charset="0"/>
                <a:cs typeface="Segoe UI" pitchFamily="34" charset="0"/>
              </a:rPr>
              <a:t>Immediate savings due to program shutdown to the tune of $500k in call-centre costs.</a:t>
            </a:r>
          </a:p>
          <a:p>
            <a:pPr marL="285750" indent="-285750">
              <a:buFont typeface="Arial" panose="020B0604020202020204" pitchFamily="34" charset="0"/>
              <a:buChar char="•"/>
            </a:pPr>
            <a:r>
              <a:rPr lang="en-IN" sz="1200" dirty="0">
                <a:solidFill>
                  <a:prstClr val="black"/>
                </a:solidFill>
                <a:latin typeface="Segoe UI Light" panose="020B0502040204020203" pitchFamily="34" charset="0"/>
                <a:ea typeface="Segoe UI" pitchFamily="34" charset="0"/>
                <a:cs typeface="Segoe UI" pitchFamily="34" charset="0"/>
              </a:rPr>
              <a:t>Long Terms Savings to the tune of $2 million as Client wouldn’t have to pay Cancellation Penalties to the Vendors.</a:t>
            </a:r>
          </a:p>
          <a:p>
            <a:endParaRPr lang="en-IN" sz="1200" noProof="1">
              <a:solidFill>
                <a:prstClr val="black"/>
              </a:solidFill>
              <a:latin typeface="Segoe UI Light" panose="020B0502040204020203" pitchFamily="34" charset="0"/>
              <a:ea typeface="Segoe UI" pitchFamily="34" charset="0"/>
              <a:cs typeface="Segoe UI" pitchFamily="34" charset="0"/>
            </a:endParaRPr>
          </a:p>
        </p:txBody>
      </p:sp>
      <p:sp>
        <p:nvSpPr>
          <p:cNvPr id="107" name="Rectangle 106"/>
          <p:cNvSpPr/>
          <p:nvPr/>
        </p:nvSpPr>
        <p:spPr>
          <a:xfrm>
            <a:off x="4398932" y="4648655"/>
            <a:ext cx="3469832" cy="1569660"/>
          </a:xfrm>
          <a:prstGeom prst="rect">
            <a:avLst/>
          </a:prstGeom>
        </p:spPr>
        <p:txBody>
          <a:bodyPr wrap="square">
            <a:spAutoFit/>
          </a:bodyPr>
          <a:lstStyle/>
          <a:p>
            <a:pPr marL="285750" indent="-285750">
              <a:buFont typeface="Arial" panose="020B0604020202020204" pitchFamily="34" charset="0"/>
              <a:buChar char="•"/>
            </a:pPr>
            <a:r>
              <a:rPr lang="en-US" sz="1200" dirty="0">
                <a:solidFill>
                  <a:prstClr val="black"/>
                </a:solidFill>
                <a:latin typeface="Segoe UI Light" panose="020B0502040204020203" pitchFamily="34" charset="0"/>
                <a:ea typeface="Segoe UI" pitchFamily="34" charset="0"/>
                <a:cs typeface="Segoe UI" pitchFamily="34" charset="0"/>
              </a:rPr>
              <a:t>Stratified Sampling was performed on the eligible set of customers (for Loyalty Program) to arrive at a test &amp; control sets.</a:t>
            </a:r>
          </a:p>
          <a:p>
            <a:pPr marL="285750" indent="-285750">
              <a:buFont typeface="Arial" panose="020B0604020202020204" pitchFamily="34" charset="0"/>
              <a:buChar char="•"/>
            </a:pPr>
            <a:r>
              <a:rPr lang="en-US" sz="1200" dirty="0">
                <a:solidFill>
                  <a:prstClr val="black"/>
                </a:solidFill>
                <a:latin typeface="Segoe UI Light" panose="020B0502040204020203" pitchFamily="34" charset="0"/>
                <a:ea typeface="Segoe UI" pitchFamily="34" charset="0"/>
                <a:cs typeface="Segoe UI" pitchFamily="34" charset="0"/>
              </a:rPr>
              <a:t>Provided Loyalty Program features &amp; benefits to Test group for couple of Months</a:t>
            </a:r>
          </a:p>
          <a:p>
            <a:pPr marL="285750" indent="-285750">
              <a:buFont typeface="Arial" panose="020B0604020202020204" pitchFamily="34" charset="0"/>
              <a:buChar char="•"/>
            </a:pPr>
            <a:r>
              <a:rPr lang="en-US" sz="1200" dirty="0">
                <a:solidFill>
                  <a:prstClr val="black"/>
                </a:solidFill>
                <a:latin typeface="Segoe UI Light" panose="020B0502040204020203" pitchFamily="34" charset="0"/>
                <a:ea typeface="Segoe UI" pitchFamily="34" charset="0"/>
                <a:cs typeface="Segoe UI" pitchFamily="34" charset="0"/>
              </a:rPr>
              <a:t>Pre – Post period revenue numbers and the corresponding cost incurred by the test and control groups were analyzed.</a:t>
            </a:r>
          </a:p>
        </p:txBody>
      </p:sp>
      <p:sp>
        <p:nvSpPr>
          <p:cNvPr id="35" name="Title 7"/>
          <p:cNvSpPr txBox="1">
            <a:spLocks/>
          </p:cNvSpPr>
          <p:nvPr/>
        </p:nvSpPr>
        <p:spPr>
          <a:xfrm>
            <a:off x="359092" y="137160"/>
            <a:ext cx="11360149" cy="750012"/>
          </a:xfrm>
          <a:prstGeom prst="rect">
            <a:avLst/>
          </a:prstGeom>
        </p:spPr>
        <p:txBody>
          <a:bodyPr vert="horz" lIns="0" tIns="0" rIns="0" bIns="0" rtlCol="0" anchor="ctr">
            <a:noAutofit/>
          </a:bodyPr>
          <a:lstStyle>
            <a:defPPr>
              <a:defRPr lang="en-US"/>
            </a:defPPr>
            <a:lvl1pPr>
              <a:spcBef>
                <a:spcPct val="0"/>
              </a:spcBef>
              <a:buNone/>
              <a:defRPr sz="3200" b="1">
                <a:latin typeface="Segoe UI" pitchFamily="34" charset="0"/>
                <a:ea typeface="Segoe UI" pitchFamily="34" charset="0"/>
                <a:cs typeface="Segoe UI" pitchFamily="34" charset="0"/>
              </a:defRPr>
            </a:lvl1pPr>
          </a:lstStyle>
          <a:p>
            <a:r>
              <a:rPr lang="en-US" sz="2400" dirty="0"/>
              <a:t>Revenue Management- Rewards Program Analysis</a:t>
            </a:r>
          </a:p>
        </p:txBody>
      </p:sp>
      <p:sp>
        <p:nvSpPr>
          <p:cNvPr id="36" name="Slide Number Placeholder 1"/>
          <p:cNvSpPr>
            <a:spLocks noGrp="1"/>
          </p:cNvSpPr>
          <p:nvPr>
            <p:ph type="sldNum" sz="quarter" idx="4294967295"/>
          </p:nvPr>
        </p:nvSpPr>
        <p:spPr>
          <a:xfrm>
            <a:off x="11615936" y="6492875"/>
            <a:ext cx="576064" cy="365125"/>
          </a:xfrm>
          <a:prstGeom prst="rect">
            <a:avLst/>
          </a:prstGeom>
        </p:spPr>
        <p:txBody>
          <a:bodyPr/>
          <a:lstStyle/>
          <a:p>
            <a:pPr algn="ctr"/>
            <a:fld id="{1EB4D6C6-E9DC-4C53-84A2-C6618C29E345}" type="slidenum">
              <a:rPr lang="en-IN" smtClean="0">
                <a:solidFill>
                  <a:srgbClr val="000000">
                    <a:tint val="75000"/>
                  </a:srgbClr>
                </a:solidFill>
                <a:latin typeface="Segoe UI Light" panose="020B0502040204020203" pitchFamily="34" charset="0"/>
                <a:ea typeface="Segoe UI" pitchFamily="34" charset="0"/>
                <a:cs typeface="Segoe UI" pitchFamily="34" charset="0"/>
              </a:rPr>
              <a:pPr algn="ctr"/>
              <a:t>4</a:t>
            </a:fld>
            <a:endParaRPr lang="en-IN" dirty="0">
              <a:solidFill>
                <a:srgbClr val="000000">
                  <a:tint val="75000"/>
                </a:srgbClr>
              </a:solidFill>
              <a:latin typeface="Segoe UI Light" panose="020B0502040204020203" pitchFamily="34" charset="0"/>
              <a:ea typeface="Segoe UI" pitchFamily="34" charset="0"/>
              <a:cs typeface="Segoe UI" pitchFamily="34" charset="0"/>
            </a:endParaRPr>
          </a:p>
        </p:txBody>
      </p:sp>
      <p:sp>
        <p:nvSpPr>
          <p:cNvPr id="59" name="Rectangle 58"/>
          <p:cNvSpPr/>
          <p:nvPr/>
        </p:nvSpPr>
        <p:spPr>
          <a:xfrm>
            <a:off x="333485" y="815585"/>
            <a:ext cx="1201468" cy="252000"/>
          </a:xfrm>
          <a:prstGeom prst="rect">
            <a:avLst/>
          </a:prstGeom>
          <a:solidFill>
            <a:srgbClr val="39455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Segoe UI Light" panose="020B0502040204020203" pitchFamily="34" charset="0"/>
                <a:cs typeface="Calibri" pitchFamily="34" charset="0"/>
              </a:rPr>
              <a:t>Insights</a:t>
            </a:r>
          </a:p>
        </p:txBody>
      </p:sp>
      <p:sp>
        <p:nvSpPr>
          <p:cNvPr id="60" name="Rectangle 59"/>
          <p:cNvSpPr/>
          <p:nvPr/>
        </p:nvSpPr>
        <p:spPr>
          <a:xfrm>
            <a:off x="328155" y="814146"/>
            <a:ext cx="11408104" cy="3026903"/>
          </a:xfrm>
          <a:prstGeom prst="rect">
            <a:avLst/>
          </a:prstGeom>
          <a:noFill/>
          <a:ln w="635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65"/>
          <p:cNvPicPr>
            <a:picLocks noChangeAspect="1"/>
          </p:cNvPicPr>
          <p:nvPr/>
        </p:nvPicPr>
        <p:blipFill>
          <a:blip r:embed="rId2"/>
          <a:stretch>
            <a:fillRect/>
          </a:stretch>
        </p:blipFill>
        <p:spPr>
          <a:xfrm>
            <a:off x="6320379" y="1313252"/>
            <a:ext cx="3838409" cy="1577376"/>
          </a:xfrm>
          <a:prstGeom prst="rect">
            <a:avLst/>
          </a:prstGeom>
        </p:spPr>
      </p:pic>
      <p:sp>
        <p:nvSpPr>
          <p:cNvPr id="67" name="Rectangle 66"/>
          <p:cNvSpPr/>
          <p:nvPr/>
        </p:nvSpPr>
        <p:spPr>
          <a:xfrm>
            <a:off x="531437" y="3095636"/>
            <a:ext cx="4572000" cy="523220"/>
          </a:xfrm>
          <a:prstGeom prst="rect">
            <a:avLst/>
          </a:prstGeom>
        </p:spPr>
        <p:txBody>
          <a:bodyPr>
            <a:spAutoFit/>
          </a:bodyPr>
          <a:lstStyle/>
          <a:p>
            <a:pPr indent="292100" algn="ctr"/>
            <a:r>
              <a:rPr lang="en-US" sz="1400" i="1" dirty="0">
                <a:solidFill>
                  <a:schemeClr val="bg1">
                    <a:lumMod val="65000"/>
                  </a:schemeClr>
                </a:solidFill>
                <a:latin typeface="Calibri" pitchFamily="34" charset="0"/>
                <a:cs typeface="Calibri" pitchFamily="34" charset="0"/>
              </a:rPr>
              <a:t>“ Client incurred close to $2.5 million due to customers abusing the existing rewards program.”</a:t>
            </a:r>
          </a:p>
        </p:txBody>
      </p:sp>
      <p:pic>
        <p:nvPicPr>
          <p:cNvPr id="68" name="Picture 67"/>
          <p:cNvPicPr>
            <a:picLocks noChangeAspect="1"/>
          </p:cNvPicPr>
          <p:nvPr/>
        </p:nvPicPr>
        <p:blipFill>
          <a:blip r:embed="rId3"/>
          <a:stretch>
            <a:fillRect/>
          </a:stretch>
        </p:blipFill>
        <p:spPr>
          <a:xfrm>
            <a:off x="643843" y="1330525"/>
            <a:ext cx="3755089" cy="1558645"/>
          </a:xfrm>
          <a:prstGeom prst="rect">
            <a:avLst/>
          </a:prstGeom>
        </p:spPr>
      </p:pic>
      <p:pic>
        <p:nvPicPr>
          <p:cNvPr id="69" name="Picture 68"/>
          <p:cNvPicPr>
            <a:picLocks noChangeAspect="1"/>
          </p:cNvPicPr>
          <p:nvPr/>
        </p:nvPicPr>
        <p:blipFill>
          <a:blip r:embed="rId4"/>
          <a:stretch>
            <a:fillRect/>
          </a:stretch>
        </p:blipFill>
        <p:spPr>
          <a:xfrm>
            <a:off x="4398932" y="1373854"/>
            <a:ext cx="1379782" cy="1363813"/>
          </a:xfrm>
          <a:prstGeom prst="rect">
            <a:avLst/>
          </a:prstGeom>
        </p:spPr>
      </p:pic>
      <p:pic>
        <p:nvPicPr>
          <p:cNvPr id="70" name="Picture 69"/>
          <p:cNvPicPr>
            <a:picLocks noChangeAspect="1"/>
          </p:cNvPicPr>
          <p:nvPr/>
        </p:nvPicPr>
        <p:blipFill>
          <a:blip r:embed="rId5"/>
          <a:stretch>
            <a:fillRect/>
          </a:stretch>
        </p:blipFill>
        <p:spPr>
          <a:xfrm>
            <a:off x="10216763" y="1220138"/>
            <a:ext cx="1502478" cy="1485089"/>
          </a:xfrm>
          <a:prstGeom prst="rect">
            <a:avLst/>
          </a:prstGeom>
        </p:spPr>
      </p:pic>
      <p:sp>
        <p:nvSpPr>
          <p:cNvPr id="71" name="Rectangle 70"/>
          <p:cNvSpPr/>
          <p:nvPr/>
        </p:nvSpPr>
        <p:spPr>
          <a:xfrm>
            <a:off x="6097394" y="3108212"/>
            <a:ext cx="4572000" cy="523220"/>
          </a:xfrm>
          <a:prstGeom prst="rect">
            <a:avLst/>
          </a:prstGeom>
        </p:spPr>
        <p:txBody>
          <a:bodyPr>
            <a:spAutoFit/>
          </a:bodyPr>
          <a:lstStyle/>
          <a:p>
            <a:pPr indent="292100" algn="ctr"/>
            <a:r>
              <a:rPr lang="en-US" sz="1400" i="1" dirty="0">
                <a:solidFill>
                  <a:schemeClr val="bg1">
                    <a:lumMod val="65000"/>
                  </a:schemeClr>
                </a:solidFill>
                <a:latin typeface="Calibri" pitchFamily="34" charset="0"/>
                <a:cs typeface="Calibri" pitchFamily="34" charset="0"/>
              </a:rPr>
              <a:t>“ Scraping of the existing Loyalty program in a phased manner till coming up with new one”</a:t>
            </a:r>
          </a:p>
        </p:txBody>
      </p:sp>
    </p:spTree>
    <p:extLst>
      <p:ext uri="{BB962C8B-B14F-4D97-AF65-F5344CB8AC3E}">
        <p14:creationId xmlns:p14="http://schemas.microsoft.com/office/powerpoint/2010/main" val="45061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 Same Side Corner Rectangle 4"/>
          <p:cNvSpPr/>
          <p:nvPr/>
        </p:nvSpPr>
        <p:spPr>
          <a:xfrm flipV="1">
            <a:off x="4337590" y="4431307"/>
            <a:ext cx="3603046" cy="2024629"/>
          </a:xfrm>
          <a:prstGeom prst="round2SameRect">
            <a:avLst>
              <a:gd name="adj1" fmla="val 8093"/>
              <a:gd name="adj2" fmla="val 0"/>
            </a:avLst>
          </a:prstGeom>
          <a:noFill/>
          <a:ln w="3175" cap="flat" cmpd="sng" algn="ctr">
            <a:solidFill>
              <a:schemeClr val="tx1">
                <a:lumMod val="95000"/>
                <a:lumOff val="5000"/>
              </a:schemeClr>
            </a:solidFill>
            <a:prstDash val="sysDash"/>
          </a:ln>
          <a:effectLst/>
        </p:spPr>
        <p:txBody>
          <a:bodyPr rtlCol="0" anchor="ctr"/>
          <a:lstStyle/>
          <a:p>
            <a:pPr algn="ctr"/>
            <a:endParaRPr lang="en-US" sz="1400" kern="0" dirty="0">
              <a:solidFill>
                <a:srgbClr val="FFFFFF"/>
              </a:solidFill>
              <a:latin typeface="Segoe UI Light" panose="020B0502040204020203" pitchFamily="34" charset="0"/>
              <a:ea typeface="Segoe UI" pitchFamily="34" charset="0"/>
              <a:cs typeface="Segoe UI" pitchFamily="34" charset="0"/>
            </a:endParaRPr>
          </a:p>
        </p:txBody>
      </p:sp>
      <p:sp>
        <p:nvSpPr>
          <p:cNvPr id="6" name="Rectangle 5"/>
          <p:cNvSpPr/>
          <p:nvPr/>
        </p:nvSpPr>
        <p:spPr>
          <a:xfrm>
            <a:off x="4324514" y="4186019"/>
            <a:ext cx="3616122"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nchor="ctr">
            <a:spAutoFit/>
          </a:bodyPr>
          <a:lstStyle/>
          <a:p>
            <a:pPr algn="ctr"/>
            <a:r>
              <a:rPr lang="en-US" sz="1400" b="1" dirty="0">
                <a:solidFill>
                  <a:srgbClr val="FFFFFF"/>
                </a:solidFill>
                <a:latin typeface="Segoe UI Light" panose="020B0502040204020203" pitchFamily="34" charset="0"/>
                <a:cs typeface="Segoe UI Light" panose="020B0502040204020203" pitchFamily="34" charset="0"/>
              </a:rPr>
              <a:t>LatentView Solution</a:t>
            </a:r>
          </a:p>
        </p:txBody>
      </p:sp>
      <p:sp>
        <p:nvSpPr>
          <p:cNvPr id="7" name="Round Same Side Corner Rectangle 6"/>
          <p:cNvSpPr/>
          <p:nvPr/>
        </p:nvSpPr>
        <p:spPr>
          <a:xfrm flipV="1">
            <a:off x="8211312" y="4446546"/>
            <a:ext cx="3510665" cy="1982429"/>
          </a:xfrm>
          <a:prstGeom prst="round2SameRect">
            <a:avLst>
              <a:gd name="adj1" fmla="val 9373"/>
              <a:gd name="adj2" fmla="val 0"/>
            </a:avLst>
          </a:prstGeom>
          <a:noFill/>
          <a:ln w="3175" cap="flat" cmpd="sng" algn="ctr">
            <a:solidFill>
              <a:schemeClr val="tx1">
                <a:lumMod val="95000"/>
                <a:lumOff val="5000"/>
              </a:schemeClr>
            </a:solidFill>
            <a:prstDash val="sysDash"/>
          </a:ln>
          <a:effectLst/>
        </p:spPr>
        <p:txBody>
          <a:bodyPr rtlCol="0" anchor="ctr"/>
          <a:lstStyle/>
          <a:p>
            <a:pPr algn="ctr"/>
            <a:endParaRPr lang="en-US" sz="1400" kern="0" dirty="0">
              <a:solidFill>
                <a:srgbClr val="FFFFFF"/>
              </a:solidFill>
              <a:latin typeface="Segoe UI Light" panose="020B0502040204020203" pitchFamily="34" charset="0"/>
              <a:ea typeface="Segoe UI" pitchFamily="34" charset="0"/>
              <a:cs typeface="Segoe UI" pitchFamily="34" charset="0"/>
            </a:endParaRPr>
          </a:p>
        </p:txBody>
      </p:sp>
      <p:sp>
        <p:nvSpPr>
          <p:cNvPr id="8" name="Rectangle 7"/>
          <p:cNvSpPr/>
          <p:nvPr/>
        </p:nvSpPr>
        <p:spPr>
          <a:xfrm>
            <a:off x="8224929" y="4175400"/>
            <a:ext cx="3491836"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nchor="ctr">
            <a:spAutoFit/>
          </a:bodyPr>
          <a:lstStyle/>
          <a:p>
            <a:pPr algn="ctr"/>
            <a:r>
              <a:rPr lang="en-US" sz="1400" b="1" dirty="0">
                <a:solidFill>
                  <a:srgbClr val="FFFFFF"/>
                </a:solidFill>
                <a:latin typeface="Segoe UI Light" panose="020B0502040204020203" pitchFamily="34" charset="0"/>
                <a:cs typeface="Segoe UI Light" panose="020B0502040204020203" pitchFamily="34" charset="0"/>
              </a:rPr>
              <a:t>Business Benefits</a:t>
            </a:r>
          </a:p>
        </p:txBody>
      </p:sp>
      <p:sp>
        <p:nvSpPr>
          <p:cNvPr id="9" name="Round Same Side Corner Rectangle 8"/>
          <p:cNvSpPr/>
          <p:nvPr/>
        </p:nvSpPr>
        <p:spPr>
          <a:xfrm flipV="1">
            <a:off x="533515" y="4431320"/>
            <a:ext cx="3506489" cy="2024629"/>
          </a:xfrm>
          <a:prstGeom prst="round2SameRect">
            <a:avLst>
              <a:gd name="adj1" fmla="val 9101"/>
              <a:gd name="adj2" fmla="val 0"/>
            </a:avLst>
          </a:prstGeom>
          <a:noFill/>
          <a:ln w="3175" cap="flat" cmpd="sng" algn="ctr">
            <a:solidFill>
              <a:schemeClr val="tx1">
                <a:lumMod val="95000"/>
                <a:lumOff val="5000"/>
              </a:schemeClr>
            </a:solidFill>
            <a:prstDash val="sysDash"/>
          </a:ln>
          <a:effectLst/>
        </p:spPr>
        <p:txBody>
          <a:bodyPr rtlCol="0" anchor="ctr"/>
          <a:lstStyle/>
          <a:p>
            <a:pPr algn="ctr"/>
            <a:endParaRPr lang="en-US" sz="1400" kern="0" dirty="0">
              <a:solidFill>
                <a:srgbClr val="FFFFFF"/>
              </a:solidFill>
              <a:latin typeface="Segoe UI Light" panose="020B0502040204020203" pitchFamily="34" charset="0"/>
              <a:ea typeface="Segoe UI" pitchFamily="34" charset="0"/>
              <a:cs typeface="Segoe UI" pitchFamily="34" charset="0"/>
            </a:endParaRPr>
          </a:p>
        </p:txBody>
      </p:sp>
      <p:sp>
        <p:nvSpPr>
          <p:cNvPr id="10" name="Rectangle 9"/>
          <p:cNvSpPr/>
          <p:nvPr/>
        </p:nvSpPr>
        <p:spPr>
          <a:xfrm>
            <a:off x="533515" y="4186019"/>
            <a:ext cx="3506706"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nchor="ctr">
            <a:spAutoFit/>
          </a:bodyPr>
          <a:lstStyle/>
          <a:p>
            <a:pPr algn="ctr"/>
            <a:r>
              <a:rPr lang="en-US" sz="1400" b="1" dirty="0">
                <a:solidFill>
                  <a:srgbClr val="FFFFFF"/>
                </a:solidFill>
                <a:latin typeface="Segoe UI Light" panose="020B0502040204020203" pitchFamily="34" charset="0"/>
                <a:cs typeface="Segoe UI Light" panose="020B0502040204020203" pitchFamily="34" charset="0"/>
              </a:rPr>
              <a:t>Business Objective</a:t>
            </a:r>
          </a:p>
        </p:txBody>
      </p:sp>
      <p:sp>
        <p:nvSpPr>
          <p:cNvPr id="38" name="Rectangle 37"/>
          <p:cNvSpPr/>
          <p:nvPr/>
        </p:nvSpPr>
        <p:spPr>
          <a:xfrm>
            <a:off x="638790" y="4581849"/>
            <a:ext cx="3295937" cy="1692771"/>
          </a:xfrm>
          <a:prstGeom prst="rect">
            <a:avLst/>
          </a:prstGeom>
        </p:spPr>
        <p:txBody>
          <a:bodyPr wrap="square">
            <a:spAutoFit/>
          </a:bodyPr>
          <a:lstStyle/>
          <a:p>
            <a:pPr marL="109527" indent="-109527" algn="just">
              <a:spcAft>
                <a:spcPts val="1200"/>
              </a:spcAft>
              <a:buFont typeface="Arial" pitchFamily="34" charset="0"/>
              <a:buChar char="•"/>
            </a:pPr>
            <a:r>
              <a:rPr lang="en-US" sz="1200" dirty="0">
                <a:solidFill>
                  <a:srgbClr val="000000"/>
                </a:solidFill>
                <a:latin typeface="Segoe UI Light" panose="020B0502040204020203" pitchFamily="34" charset="0"/>
                <a:ea typeface="Segoe UI" pitchFamily="34" charset="0"/>
                <a:cs typeface="Segoe UI" pitchFamily="34" charset="0"/>
              </a:rPr>
              <a:t>Client is a retail giant based out of USA and Canada.</a:t>
            </a:r>
          </a:p>
          <a:p>
            <a:pPr marL="109527" indent="-109527" algn="just">
              <a:spcAft>
                <a:spcPts val="1200"/>
              </a:spcAft>
              <a:buFont typeface="Arial" pitchFamily="34" charset="0"/>
              <a:buChar char="•"/>
            </a:pPr>
            <a:r>
              <a:rPr lang="en-US" sz="1200" dirty="0">
                <a:solidFill>
                  <a:srgbClr val="000000"/>
                </a:solidFill>
                <a:latin typeface="Segoe UI Light" panose="020B0502040204020203" pitchFamily="34" charset="0"/>
                <a:ea typeface="Segoe UI" pitchFamily="34" charset="0"/>
                <a:cs typeface="Segoe UI" pitchFamily="34" charset="0"/>
              </a:rPr>
              <a:t>Maximize the total portfolio margin by varying the prices of different products across different brands. </a:t>
            </a:r>
          </a:p>
          <a:p>
            <a:pPr marL="109527" indent="-109527" algn="just">
              <a:spcAft>
                <a:spcPts val="1200"/>
              </a:spcAft>
              <a:buFont typeface="Arial" pitchFamily="34" charset="0"/>
              <a:buChar char="•"/>
            </a:pPr>
            <a:r>
              <a:rPr lang="en-US" sz="1200" dirty="0">
                <a:solidFill>
                  <a:srgbClr val="000000"/>
                </a:solidFill>
                <a:latin typeface="Segoe UI Light" panose="020B0502040204020203" pitchFamily="34" charset="0"/>
                <a:ea typeface="Segoe UI" pitchFamily="34" charset="0"/>
                <a:cs typeface="Segoe UI" pitchFamily="34" charset="0"/>
              </a:rPr>
              <a:t>Understand the elasticity of all the products under a division.</a:t>
            </a:r>
          </a:p>
        </p:txBody>
      </p:sp>
      <p:sp>
        <p:nvSpPr>
          <p:cNvPr id="39" name="Rectangle 38"/>
          <p:cNvSpPr/>
          <p:nvPr/>
        </p:nvSpPr>
        <p:spPr>
          <a:xfrm>
            <a:off x="4337590" y="4520761"/>
            <a:ext cx="3414054" cy="1723549"/>
          </a:xfrm>
          <a:prstGeom prst="rect">
            <a:avLst/>
          </a:prstGeom>
        </p:spPr>
        <p:txBody>
          <a:bodyPr wrap="square">
            <a:spAutoFit/>
          </a:bodyPr>
          <a:lstStyle/>
          <a:p>
            <a:pPr marL="109527" indent="-109527" algn="just">
              <a:spcAft>
                <a:spcPts val="1200"/>
              </a:spcAft>
              <a:buFont typeface="Arial" pitchFamily="34" charset="0"/>
              <a:buChar char="•"/>
            </a:pPr>
            <a:r>
              <a:rPr lang="en-US" sz="1200" dirty="0">
                <a:solidFill>
                  <a:srgbClr val="000000"/>
                </a:solidFill>
                <a:latin typeface="Segoe UI Light" panose="020B0502040204020203" pitchFamily="34" charset="0"/>
                <a:ea typeface="Segoe UI" pitchFamily="34" charset="0"/>
                <a:cs typeface="Segoe UI" pitchFamily="34" charset="0"/>
              </a:rPr>
              <a:t>LatentView adopted the K-means clustering to group similar products with in competition. Linear regression was used to model for each brand.</a:t>
            </a:r>
          </a:p>
          <a:p>
            <a:pPr marL="109527" indent="-109527" algn="just">
              <a:spcAft>
                <a:spcPts val="1200"/>
              </a:spcAft>
              <a:buFont typeface="Arial" pitchFamily="34" charset="0"/>
              <a:buChar char="•"/>
            </a:pPr>
            <a:r>
              <a:rPr lang="en-US" sz="1200" dirty="0">
                <a:solidFill>
                  <a:srgbClr val="000000"/>
                </a:solidFill>
                <a:latin typeface="Segoe UI Light" panose="020B0502040204020203" pitchFamily="34" charset="0"/>
                <a:ea typeface="Segoe UI" pitchFamily="34" charset="0"/>
                <a:cs typeface="Segoe UI" pitchFamily="34" charset="0"/>
              </a:rPr>
              <a:t>A tool was created in excel in order to help the client understand the relation between price and demand. The client can vary the prices and find the change in demand and margin.</a:t>
            </a:r>
          </a:p>
        </p:txBody>
      </p:sp>
      <p:sp>
        <p:nvSpPr>
          <p:cNvPr id="40" name="Rectangle 39"/>
          <p:cNvSpPr/>
          <p:nvPr/>
        </p:nvSpPr>
        <p:spPr>
          <a:xfrm>
            <a:off x="8248897" y="4526486"/>
            <a:ext cx="3139061" cy="1985159"/>
          </a:xfrm>
          <a:prstGeom prst="rect">
            <a:avLst/>
          </a:prstGeom>
        </p:spPr>
        <p:txBody>
          <a:bodyPr wrap="square">
            <a:spAutoFit/>
          </a:bodyPr>
          <a:lstStyle/>
          <a:p>
            <a:pPr marL="109527" indent="-109527" algn="just">
              <a:spcAft>
                <a:spcPts val="600"/>
              </a:spcAft>
              <a:buFont typeface="Arial" pitchFamily="34" charset="0"/>
              <a:buChar char="•"/>
            </a:pPr>
            <a:r>
              <a:rPr lang="en-US" sz="1200" dirty="0">
                <a:solidFill>
                  <a:srgbClr val="000000"/>
                </a:solidFill>
                <a:latin typeface="Segoe UI Light" panose="020B0502040204020203" pitchFamily="34" charset="0"/>
                <a:ea typeface="Segoe UI" pitchFamily="34" charset="0"/>
                <a:cs typeface="Segoe UI" pitchFamily="34" charset="0"/>
              </a:rPr>
              <a:t>Helped the client to understand the major competitors to the home brand within a cluster from cross price elasticities.</a:t>
            </a:r>
          </a:p>
          <a:p>
            <a:pPr marL="109527" indent="-109527" algn="just">
              <a:spcAft>
                <a:spcPts val="600"/>
              </a:spcAft>
              <a:buFont typeface="Arial" pitchFamily="34" charset="0"/>
              <a:buChar char="•"/>
            </a:pPr>
            <a:r>
              <a:rPr lang="en-US" sz="1200" dirty="0">
                <a:solidFill>
                  <a:srgbClr val="000000"/>
                </a:solidFill>
                <a:latin typeface="Segoe UI Light" panose="020B0502040204020203" pitchFamily="34" charset="0"/>
                <a:ea typeface="Segoe UI" pitchFamily="34" charset="0"/>
                <a:cs typeface="Segoe UI" pitchFamily="34" charset="0"/>
              </a:rPr>
              <a:t>Helped the client to understand the cannibalization of home brand products among themselves.</a:t>
            </a:r>
          </a:p>
          <a:p>
            <a:pPr marL="109527" indent="-109527" algn="just">
              <a:spcAft>
                <a:spcPts val="600"/>
              </a:spcAft>
              <a:buFont typeface="Arial" pitchFamily="34" charset="0"/>
              <a:buChar char="•"/>
            </a:pPr>
            <a:r>
              <a:rPr lang="en-US" sz="1200" dirty="0">
                <a:solidFill>
                  <a:srgbClr val="000000"/>
                </a:solidFill>
                <a:latin typeface="Segoe UI Light" panose="020B0502040204020203" pitchFamily="34" charset="0"/>
                <a:ea typeface="Segoe UI" pitchFamily="34" charset="0"/>
                <a:cs typeface="Segoe UI" pitchFamily="34" charset="0"/>
              </a:rPr>
              <a:t>Helped the client to maximize the margin as a result of change in prices.</a:t>
            </a:r>
          </a:p>
          <a:p>
            <a:pPr marL="109527" indent="-109527" algn="just">
              <a:spcAft>
                <a:spcPts val="600"/>
              </a:spcAft>
              <a:buFont typeface="Arial" pitchFamily="34" charset="0"/>
              <a:buChar char="•"/>
            </a:pPr>
            <a:endParaRPr lang="en-US" sz="1200" dirty="0">
              <a:solidFill>
                <a:srgbClr val="000000"/>
              </a:solidFill>
              <a:latin typeface="Segoe UI Light" panose="020B0502040204020203" pitchFamily="34" charset="0"/>
              <a:ea typeface="Segoe UI" pitchFamily="34" charset="0"/>
              <a:cs typeface="Segoe UI" pitchFamily="34" charset="0"/>
            </a:endParaRPr>
          </a:p>
        </p:txBody>
      </p:sp>
      <p:sp>
        <p:nvSpPr>
          <p:cNvPr id="25" name="Title 7"/>
          <p:cNvSpPr txBox="1">
            <a:spLocks/>
          </p:cNvSpPr>
          <p:nvPr/>
        </p:nvSpPr>
        <p:spPr>
          <a:xfrm>
            <a:off x="356616" y="137160"/>
            <a:ext cx="11360149" cy="750012"/>
          </a:xfrm>
          <a:prstGeom prst="rect">
            <a:avLst/>
          </a:prstGeom>
        </p:spPr>
        <p:txBody>
          <a:bodyPr vert="horz" lIns="0" tIns="0" rIns="0" bIns="0" rtlCol="0" anchor="ctr">
            <a:normAutofit/>
          </a:bodyPr>
          <a:lstStyle>
            <a:defPPr>
              <a:defRPr lang="en-US"/>
            </a:defPPr>
            <a:lvl1pPr>
              <a:spcBef>
                <a:spcPct val="0"/>
              </a:spcBef>
              <a:buNone/>
              <a:defRPr sz="3200" b="1">
                <a:latin typeface="Segoe UI" pitchFamily="34" charset="0"/>
                <a:ea typeface="Segoe UI" pitchFamily="34" charset="0"/>
                <a:cs typeface="Segoe UI" pitchFamily="34" charset="0"/>
              </a:defRPr>
            </a:lvl1pPr>
          </a:lstStyle>
          <a:p>
            <a:r>
              <a:rPr lang="en-IN" sz="2400" dirty="0"/>
              <a:t>Pricing Optimization</a:t>
            </a:r>
            <a:endParaRPr lang="en-US" sz="2400" dirty="0"/>
          </a:p>
        </p:txBody>
      </p:sp>
      <p:sp>
        <p:nvSpPr>
          <p:cNvPr id="23" name="Slide Number Placeholder 1"/>
          <p:cNvSpPr txBox="1">
            <a:spLocks/>
          </p:cNvSpPr>
          <p:nvPr/>
        </p:nvSpPr>
        <p:spPr>
          <a:xfrm>
            <a:off x="11615936" y="6492875"/>
            <a:ext cx="576064" cy="365125"/>
          </a:xfrm>
          <a:prstGeom prst="rect">
            <a:avLst/>
          </a:prstGeom>
          <a:noFill/>
          <a:ln>
            <a:noFill/>
          </a:ln>
        </p:spPr>
        <p:txBody>
          <a:bodyPr lIns="91425" tIns="45700" rIns="91425" bIns="45700" anchor="ctr" anchorCtr="0">
            <a:noAutofit/>
          </a:bodyPr>
          <a:lstStyle>
            <a:defPPr>
              <a:defRPr lang="en-US"/>
            </a:defPPr>
            <a:lvl1pPr marL="0" marR="0" indent="0" algn="r" defTabSz="914400" rtl="0" eaLnBrk="1" latinLnBrk="0" hangingPunct="1">
              <a:spcBef>
                <a:spcPts val="0"/>
              </a:spcBef>
              <a:buNone/>
              <a:defRPr sz="1200" b="0" i="0" u="none" strike="noStrike" kern="1200" cap="none" baseline="0">
                <a:solidFill>
                  <a:srgbClr val="888888"/>
                </a:solidFill>
                <a:latin typeface="Calibri"/>
                <a:ea typeface="Calibri"/>
                <a:cs typeface="Calibri"/>
                <a:sym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EB4D6C6-E9DC-4C53-84A2-C6618C29E345}" type="slidenum">
              <a:rPr lang="en-IN" smtClean="0">
                <a:solidFill>
                  <a:srgbClr val="000000">
                    <a:tint val="75000"/>
                  </a:srgbClr>
                </a:solidFill>
                <a:latin typeface="Segoe UI Light" panose="020B0502040204020203" pitchFamily="34" charset="0"/>
                <a:ea typeface="Segoe UI" pitchFamily="34" charset="0"/>
                <a:cs typeface="Segoe UI" pitchFamily="34" charset="0"/>
              </a:rPr>
              <a:pPr algn="ctr"/>
              <a:t>5</a:t>
            </a:fld>
            <a:endParaRPr lang="en-IN" dirty="0">
              <a:solidFill>
                <a:srgbClr val="000000">
                  <a:tint val="75000"/>
                </a:srgbClr>
              </a:solidFill>
              <a:latin typeface="Segoe UI Light" panose="020B0502040204020203" pitchFamily="34" charset="0"/>
              <a:ea typeface="Segoe UI" pitchFamily="34" charset="0"/>
              <a:cs typeface="Segoe UI" pitchFamily="34" charset="0"/>
            </a:endParaRPr>
          </a:p>
        </p:txBody>
      </p:sp>
      <p:graphicFrame>
        <p:nvGraphicFramePr>
          <p:cNvPr id="35" name="Chart 34"/>
          <p:cNvGraphicFramePr>
            <a:graphicFrameLocks/>
          </p:cNvGraphicFramePr>
          <p:nvPr>
            <p:extLst/>
          </p:nvPr>
        </p:nvGraphicFramePr>
        <p:xfrm>
          <a:off x="8342499" y="1158318"/>
          <a:ext cx="3374266" cy="2106422"/>
        </p:xfrm>
        <a:graphic>
          <a:graphicData uri="http://schemas.openxmlformats.org/drawingml/2006/chart">
            <c:chart xmlns:c="http://schemas.openxmlformats.org/drawingml/2006/chart" xmlns:r="http://schemas.openxmlformats.org/officeDocument/2006/relationships" r:id="rId2"/>
          </a:graphicData>
        </a:graphic>
      </p:graphicFrame>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920" y="1378038"/>
            <a:ext cx="1422243" cy="1809749"/>
          </a:xfrm>
          <a:prstGeom prst="rect">
            <a:avLst/>
          </a:prstGeom>
        </p:spPr>
      </p:pic>
      <p:sp>
        <p:nvSpPr>
          <p:cNvPr id="20" name="Right Arrow 19"/>
          <p:cNvSpPr/>
          <p:nvPr/>
        </p:nvSpPr>
        <p:spPr>
          <a:xfrm>
            <a:off x="2253803" y="2099255"/>
            <a:ext cx="553791" cy="3090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1" name="Table 20"/>
          <p:cNvGraphicFramePr>
            <a:graphicFrameLocks noGrp="1"/>
          </p:cNvGraphicFramePr>
          <p:nvPr>
            <p:extLst/>
          </p:nvPr>
        </p:nvGraphicFramePr>
        <p:xfrm>
          <a:off x="2923503" y="1909640"/>
          <a:ext cx="1906075" cy="714371"/>
        </p:xfrm>
        <a:graphic>
          <a:graphicData uri="http://schemas.openxmlformats.org/drawingml/2006/table">
            <a:tbl>
              <a:tblPr firstRow="1" bandRow="1">
                <a:tableStyleId>{2D5ABB26-0587-4C30-8999-92F81FD0307C}</a:tableStyleId>
              </a:tblPr>
              <a:tblGrid>
                <a:gridCol w="1906075">
                  <a:extLst>
                    <a:ext uri="{9D8B030D-6E8A-4147-A177-3AD203B41FA5}">
                      <a16:colId xmlns:a16="http://schemas.microsoft.com/office/drawing/2014/main" val="20000"/>
                    </a:ext>
                  </a:extLst>
                </a:gridCol>
              </a:tblGrid>
              <a:tr h="343531">
                <a:tc>
                  <a:txBody>
                    <a:bodyPr/>
                    <a:lstStyle/>
                    <a:p>
                      <a:pPr algn="ctr"/>
                      <a:r>
                        <a:rPr lang="en-US" dirty="0">
                          <a:latin typeface="Segoe UI Light" panose="020B0502040204020203" pitchFamily="34" charset="0"/>
                        </a:rPr>
                        <a:t>K</a:t>
                      </a:r>
                      <a:r>
                        <a:rPr lang="en-US" baseline="0" dirty="0">
                          <a:latin typeface="Segoe UI Light" panose="020B0502040204020203" pitchFamily="34" charset="0"/>
                        </a:rPr>
                        <a:t>-means Clustering</a:t>
                      </a:r>
                      <a:endParaRPr lang="en-US" dirty="0">
                        <a:latin typeface="Segoe UI Light"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dirty="0">
                          <a:latin typeface="Segoe UI Light" panose="020B0502040204020203" pitchFamily="34" charset="0"/>
                        </a:rPr>
                        <a:t>Linear</a:t>
                      </a:r>
                      <a:r>
                        <a:rPr lang="en-US" baseline="0" dirty="0">
                          <a:latin typeface="Segoe UI Light" panose="020B0502040204020203" pitchFamily="34" charset="0"/>
                        </a:rPr>
                        <a:t> Regression</a:t>
                      </a:r>
                      <a:endParaRPr lang="en-US" dirty="0">
                        <a:latin typeface="Segoe UI Light"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8" name="Rectangle 47"/>
          <p:cNvSpPr/>
          <p:nvPr/>
        </p:nvSpPr>
        <p:spPr>
          <a:xfrm>
            <a:off x="2929937" y="3432221"/>
            <a:ext cx="1873881" cy="36704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latin typeface="Segoe UI Light" panose="020B0502040204020203" pitchFamily="34" charset="0"/>
              </a:rPr>
              <a:t>R</a:t>
            </a:r>
          </a:p>
        </p:txBody>
      </p:sp>
      <p:sp>
        <p:nvSpPr>
          <p:cNvPr id="24" name="TextBox 23"/>
          <p:cNvSpPr txBox="1"/>
          <p:nvPr/>
        </p:nvSpPr>
        <p:spPr>
          <a:xfrm>
            <a:off x="759853" y="1122872"/>
            <a:ext cx="1493950" cy="307777"/>
          </a:xfrm>
          <a:prstGeom prst="rect">
            <a:avLst/>
          </a:prstGeom>
          <a:noFill/>
        </p:spPr>
        <p:txBody>
          <a:bodyPr wrap="square" rtlCol="0">
            <a:spAutoFit/>
          </a:bodyPr>
          <a:lstStyle/>
          <a:p>
            <a:pPr algn="ctr"/>
            <a:r>
              <a:rPr lang="en-US" sz="1400" dirty="0">
                <a:latin typeface="Segoe UI Light" panose="020B0502040204020203" pitchFamily="34" charset="0"/>
              </a:rPr>
              <a:t>Data Preparation</a:t>
            </a:r>
          </a:p>
        </p:txBody>
      </p:sp>
      <p:sp>
        <p:nvSpPr>
          <p:cNvPr id="49" name="Right Arrow 48"/>
          <p:cNvSpPr/>
          <p:nvPr/>
        </p:nvSpPr>
        <p:spPr>
          <a:xfrm>
            <a:off x="4943342" y="2071351"/>
            <a:ext cx="581695" cy="2983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22469" y="3442953"/>
            <a:ext cx="1811637" cy="38636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latin typeface="Segoe UI Light" panose="020B0502040204020203" pitchFamily="34" charset="0"/>
              </a:rPr>
              <a:t>Teradata</a:t>
            </a:r>
          </a:p>
        </p:txBody>
      </p:sp>
      <p:sp>
        <p:nvSpPr>
          <p:cNvPr id="54" name="Rectangle 53"/>
          <p:cNvSpPr/>
          <p:nvPr/>
        </p:nvSpPr>
        <p:spPr>
          <a:xfrm>
            <a:off x="5666703" y="3415046"/>
            <a:ext cx="1983347" cy="38636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latin typeface="Segoe UI Light" panose="020B0502040204020203" pitchFamily="34" charset="0"/>
              </a:rPr>
              <a:t>Optimization Tool</a:t>
            </a:r>
          </a:p>
        </p:txBody>
      </p:sp>
      <p:sp>
        <p:nvSpPr>
          <p:cNvPr id="55" name="Rectangle 54"/>
          <p:cNvSpPr/>
          <p:nvPr/>
        </p:nvSpPr>
        <p:spPr>
          <a:xfrm>
            <a:off x="9066725" y="3425779"/>
            <a:ext cx="1738650" cy="38636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latin typeface="Segoe UI Light" panose="020B0502040204020203" pitchFamily="34" charset="0"/>
              </a:rPr>
              <a:t>Sample Result</a:t>
            </a:r>
          </a:p>
        </p:txBody>
      </p:sp>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1017" y="1615135"/>
            <a:ext cx="1594718" cy="1303379"/>
          </a:xfrm>
          <a:prstGeom prst="rect">
            <a:avLst/>
          </a:prstGeom>
        </p:spPr>
      </p:pic>
      <p:sp>
        <p:nvSpPr>
          <p:cNvPr id="56" name="Right Arrow 55"/>
          <p:cNvSpPr/>
          <p:nvPr/>
        </p:nvSpPr>
        <p:spPr>
          <a:xfrm>
            <a:off x="7665571" y="2017689"/>
            <a:ext cx="581695" cy="2983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33485" y="815584"/>
            <a:ext cx="1201468" cy="262217"/>
          </a:xfrm>
          <a:prstGeom prst="rect">
            <a:avLst/>
          </a:prstGeom>
          <a:solidFill>
            <a:srgbClr val="39455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Segoe UI Light" panose="020B0502040204020203" pitchFamily="34" charset="0"/>
                <a:cs typeface="Calibri" pitchFamily="34" charset="0"/>
              </a:rPr>
              <a:t>Methodology</a:t>
            </a:r>
          </a:p>
        </p:txBody>
      </p:sp>
      <p:sp>
        <p:nvSpPr>
          <p:cNvPr id="27" name="Rectangle 26"/>
          <p:cNvSpPr/>
          <p:nvPr/>
        </p:nvSpPr>
        <p:spPr>
          <a:xfrm>
            <a:off x="328155" y="814146"/>
            <a:ext cx="11408104" cy="3149628"/>
          </a:xfrm>
          <a:prstGeom prst="rect">
            <a:avLst/>
          </a:prstGeom>
          <a:noFill/>
          <a:ln w="635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7992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 Same Side Corner Rectangle 5"/>
          <p:cNvSpPr/>
          <p:nvPr/>
        </p:nvSpPr>
        <p:spPr>
          <a:xfrm flipV="1">
            <a:off x="4052391" y="4155025"/>
            <a:ext cx="4433941" cy="2160000"/>
          </a:xfrm>
          <a:prstGeom prst="round2SameRect">
            <a:avLst>
              <a:gd name="adj1" fmla="val 9630"/>
              <a:gd name="adj2" fmla="val 0"/>
            </a:avLst>
          </a:prstGeom>
          <a:noFill/>
          <a:ln w="9525" cap="flat" cmpd="sng" algn="ctr">
            <a:solidFill>
              <a:srgbClr val="969696"/>
            </a:solidFill>
            <a:prstDash val="solid"/>
          </a:ln>
          <a:effectLst/>
        </p:spPr>
        <p:txBody>
          <a:bodyPr rtlCol="0" anchor="ctr"/>
          <a:lstStyle/>
          <a:p>
            <a:pPr algn="ctr">
              <a:defRPr/>
            </a:pPr>
            <a:endParaRPr lang="en-US" sz="1200" kern="0" dirty="0">
              <a:solidFill>
                <a:srgbClr val="FFFFFF"/>
              </a:solidFill>
            </a:endParaRPr>
          </a:p>
        </p:txBody>
      </p:sp>
      <p:sp>
        <p:nvSpPr>
          <p:cNvPr id="8" name="Round Same Side Corner Rectangle 7"/>
          <p:cNvSpPr/>
          <p:nvPr/>
        </p:nvSpPr>
        <p:spPr>
          <a:xfrm flipV="1">
            <a:off x="368130" y="4155025"/>
            <a:ext cx="3527930" cy="2160000"/>
          </a:xfrm>
          <a:prstGeom prst="round2SameRect">
            <a:avLst>
              <a:gd name="adj1" fmla="val 11998"/>
              <a:gd name="adj2" fmla="val 0"/>
            </a:avLst>
          </a:prstGeom>
          <a:noFill/>
          <a:ln w="9525" cap="flat" cmpd="sng" algn="ctr">
            <a:solidFill>
              <a:srgbClr val="394555"/>
            </a:solidFill>
            <a:prstDash val="solid"/>
          </a:ln>
          <a:effectLst/>
        </p:spPr>
        <p:txBody>
          <a:bodyPr rtlCol="0" anchor="ctr"/>
          <a:lstStyle/>
          <a:p>
            <a:pPr algn="ctr">
              <a:defRPr/>
            </a:pPr>
            <a:endParaRPr lang="en-US" sz="1200" kern="0" dirty="0">
              <a:solidFill>
                <a:srgbClr val="FFFFFF"/>
              </a:solidFill>
            </a:endParaRPr>
          </a:p>
        </p:txBody>
      </p:sp>
      <p:sp>
        <p:nvSpPr>
          <p:cNvPr id="11" name="Round Same Side Corner Rectangle 10"/>
          <p:cNvSpPr/>
          <p:nvPr/>
        </p:nvSpPr>
        <p:spPr>
          <a:xfrm flipV="1">
            <a:off x="8642663" y="4155025"/>
            <a:ext cx="3160555" cy="2160000"/>
          </a:xfrm>
          <a:prstGeom prst="round2SameRect">
            <a:avLst>
              <a:gd name="adj1" fmla="val 7867"/>
              <a:gd name="adj2" fmla="val 0"/>
            </a:avLst>
          </a:prstGeom>
          <a:noFill/>
          <a:ln w="9525" cap="flat" cmpd="sng" algn="ctr">
            <a:solidFill>
              <a:srgbClr val="A6A6A6"/>
            </a:solidFill>
            <a:prstDash val="solid"/>
          </a:ln>
          <a:effectLst/>
        </p:spPr>
        <p:txBody>
          <a:bodyPr rtlCol="0" anchor="ctr"/>
          <a:lstStyle/>
          <a:p>
            <a:pPr algn="ctr">
              <a:defRPr/>
            </a:pPr>
            <a:endParaRPr lang="en-US" sz="1200" kern="0" dirty="0">
              <a:solidFill>
                <a:srgbClr val="FFFFFF"/>
              </a:solidFill>
            </a:endParaRPr>
          </a:p>
        </p:txBody>
      </p:sp>
      <p:sp>
        <p:nvSpPr>
          <p:cNvPr id="12" name="Rectangle 11"/>
          <p:cNvSpPr/>
          <p:nvPr/>
        </p:nvSpPr>
        <p:spPr>
          <a:xfrm>
            <a:off x="8655253" y="4240397"/>
            <a:ext cx="3177413" cy="1930272"/>
          </a:xfrm>
          <a:prstGeom prst="rect">
            <a:avLst/>
          </a:prstGeom>
        </p:spPr>
        <p:txBody>
          <a:bodyPr wrap="square">
            <a:spAutoFit/>
          </a:bodyPr>
          <a:lstStyle/>
          <a:p>
            <a:pPr marL="190500" indent="-190500">
              <a:lnSpc>
                <a:spcPct val="114000"/>
              </a:lnSpc>
              <a:spcAft>
                <a:spcPts val="600"/>
              </a:spcAft>
              <a:buFont typeface="Wingdings" pitchFamily="2" charset="2"/>
              <a:buChar char="§"/>
              <a:defRPr/>
            </a:pPr>
            <a:r>
              <a:rPr lang="en-IN" sz="1200" kern="0" dirty="0">
                <a:solidFill>
                  <a:sysClr val="windowText" lastClr="000000"/>
                </a:solidFill>
                <a:latin typeface="Segoe UI Light" panose="020B0502040204020203" pitchFamily="34" charset="0"/>
              </a:rPr>
              <a:t>The Marketing team could use the predictive models to optimally allocate budgets to maximize ROI</a:t>
            </a:r>
          </a:p>
          <a:p>
            <a:pPr marL="190500" indent="-190500">
              <a:lnSpc>
                <a:spcPct val="114000"/>
              </a:lnSpc>
              <a:spcAft>
                <a:spcPts val="600"/>
              </a:spcAft>
              <a:buFont typeface="Wingdings" pitchFamily="2" charset="2"/>
              <a:buChar char="§"/>
              <a:defRPr/>
            </a:pPr>
            <a:r>
              <a:rPr lang="en-IN" sz="1200" kern="0" dirty="0">
                <a:solidFill>
                  <a:sysClr val="windowText" lastClr="000000"/>
                </a:solidFill>
                <a:latin typeface="Segoe UI Light" panose="020B0502040204020203" pitchFamily="34" charset="0"/>
              </a:rPr>
              <a:t>Seasonality trends were identified to optimise spends</a:t>
            </a:r>
          </a:p>
          <a:p>
            <a:pPr marL="190500" indent="-190500">
              <a:lnSpc>
                <a:spcPct val="114000"/>
              </a:lnSpc>
              <a:spcAft>
                <a:spcPts val="600"/>
              </a:spcAft>
              <a:buFont typeface="Wingdings" pitchFamily="2" charset="2"/>
              <a:buChar char="§"/>
              <a:defRPr/>
            </a:pPr>
            <a:r>
              <a:rPr lang="en-IN" sz="1200" kern="0" dirty="0">
                <a:solidFill>
                  <a:sysClr val="windowText" lastClr="000000"/>
                </a:solidFill>
                <a:latin typeface="Segoe UI Light" panose="020B0502040204020203" pitchFamily="34" charset="0"/>
              </a:rPr>
              <a:t>Customer attribution analysis help reallocate revenue to the first interaction channels</a:t>
            </a:r>
          </a:p>
        </p:txBody>
      </p:sp>
      <p:sp>
        <p:nvSpPr>
          <p:cNvPr id="14" name="Rectangle 13"/>
          <p:cNvSpPr/>
          <p:nvPr/>
        </p:nvSpPr>
        <p:spPr>
          <a:xfrm>
            <a:off x="398363" y="4266276"/>
            <a:ext cx="3521108" cy="2191882"/>
          </a:xfrm>
          <a:prstGeom prst="rect">
            <a:avLst/>
          </a:prstGeom>
        </p:spPr>
        <p:txBody>
          <a:bodyPr wrap="square">
            <a:spAutoFit/>
          </a:bodyPr>
          <a:lstStyle/>
          <a:p>
            <a:pPr marL="190500" indent="-190500">
              <a:lnSpc>
                <a:spcPct val="114000"/>
              </a:lnSpc>
              <a:spcAft>
                <a:spcPts val="600"/>
              </a:spcAft>
              <a:buClr>
                <a:schemeClr val="tx1"/>
              </a:buClr>
              <a:buFont typeface="Wingdings" pitchFamily="2" charset="2"/>
              <a:buChar char="§"/>
              <a:defRPr/>
            </a:pPr>
            <a:r>
              <a:rPr lang="en-US" sz="1200" kern="0" dirty="0">
                <a:solidFill>
                  <a:schemeClr val="bg2">
                    <a:lumMod val="25000"/>
                  </a:schemeClr>
                </a:solidFill>
                <a:latin typeface="Segoe UI Light" panose="020B0502040204020203" pitchFamily="34" charset="0"/>
              </a:rPr>
              <a:t> </a:t>
            </a:r>
            <a:r>
              <a:rPr lang="en-US" sz="1200" kern="0" noProof="1">
                <a:solidFill>
                  <a:sysClr val="windowText" lastClr="000000"/>
                </a:solidFill>
                <a:latin typeface="Segoe UI Light" panose="020B0502040204020203" pitchFamily="34" charset="0"/>
              </a:rPr>
              <a:t>The Client is a leading home appliances and repair services provider and needed an analytical solution to develop a media strategy in the digital space. The repair market was the key target area</a:t>
            </a:r>
          </a:p>
          <a:p>
            <a:pPr marL="190500" indent="-190500">
              <a:lnSpc>
                <a:spcPct val="114000"/>
              </a:lnSpc>
              <a:spcAft>
                <a:spcPts val="600"/>
              </a:spcAft>
              <a:buClr>
                <a:schemeClr val="tx1"/>
              </a:buClr>
              <a:buFont typeface="Wingdings" pitchFamily="2" charset="2"/>
              <a:buChar char="§"/>
              <a:defRPr/>
            </a:pPr>
            <a:r>
              <a:rPr lang="en-US" sz="1200" kern="0" noProof="1">
                <a:solidFill>
                  <a:sysClr val="windowText" lastClr="000000"/>
                </a:solidFill>
                <a:latin typeface="Segoe UI Light" panose="020B0502040204020203" pitchFamily="34" charset="0"/>
              </a:rPr>
              <a:t>The objective was to o</a:t>
            </a:r>
            <a:r>
              <a:rPr lang="en-US" sz="1200" kern="0" dirty="0" err="1">
                <a:solidFill>
                  <a:sysClr val="windowText" lastClr="000000"/>
                </a:solidFill>
                <a:latin typeface="Segoe UI Light" panose="020B0502040204020203" pitchFamily="34" charset="0"/>
              </a:rPr>
              <a:t>ptimize</a:t>
            </a:r>
            <a:r>
              <a:rPr lang="en-US" sz="1200" kern="0" dirty="0">
                <a:solidFill>
                  <a:sysClr val="windowText" lastClr="000000"/>
                </a:solidFill>
                <a:latin typeface="Segoe UI Light" panose="020B0502040204020203" pitchFamily="34" charset="0"/>
              </a:rPr>
              <a:t> marketing spend by allocating dollars to different marketing channels in order to maximize revenue</a:t>
            </a:r>
          </a:p>
          <a:p>
            <a:pPr fontAlgn="base">
              <a:spcBef>
                <a:spcPts val="600"/>
              </a:spcBef>
              <a:spcAft>
                <a:spcPct val="0"/>
              </a:spcAft>
              <a:buFont typeface="Wingdings" pitchFamily="2" charset="2"/>
              <a:buChar char="§"/>
              <a:defRPr/>
            </a:pPr>
            <a:endParaRPr lang="en-US" sz="1200" kern="0" dirty="0">
              <a:solidFill>
                <a:schemeClr val="bg2">
                  <a:lumMod val="25000"/>
                </a:schemeClr>
              </a:solidFill>
              <a:latin typeface="Segoe UI Light" panose="020B0502040204020203" pitchFamily="34" charset="0"/>
              <a:cs typeface="Calibri" pitchFamily="34" charset="0"/>
            </a:endParaRPr>
          </a:p>
        </p:txBody>
      </p:sp>
      <p:sp>
        <p:nvSpPr>
          <p:cNvPr id="5" name="Rectangle 4"/>
          <p:cNvSpPr/>
          <p:nvPr/>
        </p:nvSpPr>
        <p:spPr>
          <a:xfrm>
            <a:off x="4165347" y="4252829"/>
            <a:ext cx="4320985" cy="1707840"/>
          </a:xfrm>
          <a:prstGeom prst="rect">
            <a:avLst/>
          </a:prstGeom>
        </p:spPr>
        <p:txBody>
          <a:bodyPr wrap="square">
            <a:spAutoFit/>
          </a:bodyPr>
          <a:lstStyle/>
          <a:p>
            <a:pPr marL="190500" indent="-190500">
              <a:lnSpc>
                <a:spcPct val="114000"/>
              </a:lnSpc>
              <a:spcAft>
                <a:spcPts val="600"/>
              </a:spcAft>
              <a:buFont typeface="Wingdings" pitchFamily="2" charset="2"/>
              <a:buChar char="§"/>
              <a:defRPr/>
            </a:pPr>
            <a:r>
              <a:rPr lang="en-US" sz="1200" kern="0" noProof="1">
                <a:solidFill>
                  <a:sysClr val="windowText" lastClr="000000"/>
                </a:solidFill>
                <a:latin typeface="Segoe UI Light" panose="020B0502040204020203" pitchFamily="34" charset="0"/>
              </a:rPr>
              <a:t>LatentView built a regression model</a:t>
            </a:r>
            <a:r>
              <a:rPr lang="en-US" sz="1200" dirty="0">
                <a:solidFill>
                  <a:srgbClr val="000000"/>
                </a:solidFill>
                <a:latin typeface="Segoe UI Light" panose="020B0502040204020203" pitchFamily="34" charset="0"/>
                <a:cs typeface="Calibri" pitchFamily="34" charset="0"/>
              </a:rPr>
              <a:t> for different channels using clicks as IDV to determine the equation that best defines the relation</a:t>
            </a:r>
          </a:p>
          <a:p>
            <a:pPr marL="190500" indent="-190500">
              <a:lnSpc>
                <a:spcPct val="114000"/>
              </a:lnSpc>
              <a:spcAft>
                <a:spcPts val="600"/>
              </a:spcAft>
              <a:buFont typeface="Wingdings" pitchFamily="2" charset="2"/>
              <a:buChar char="§"/>
              <a:defRPr/>
            </a:pPr>
            <a:r>
              <a:rPr lang="en-US" sz="1200" kern="0" noProof="1">
                <a:solidFill>
                  <a:sysClr val="windowText" lastClr="000000"/>
                </a:solidFill>
                <a:latin typeface="Segoe UI Light" panose="020B0502040204020203" pitchFamily="34" charset="0"/>
              </a:rPr>
              <a:t>Solution included finding optimized spends across all channels</a:t>
            </a:r>
          </a:p>
          <a:p>
            <a:pPr marL="190500" indent="-190500">
              <a:lnSpc>
                <a:spcPct val="114000"/>
              </a:lnSpc>
              <a:spcAft>
                <a:spcPts val="600"/>
              </a:spcAft>
              <a:buFont typeface="Wingdings" pitchFamily="2" charset="2"/>
              <a:buChar char="§"/>
              <a:defRPr/>
            </a:pPr>
            <a:r>
              <a:rPr lang="en-US" sz="1200" kern="0" noProof="1">
                <a:solidFill>
                  <a:sysClr val="windowText" lastClr="000000"/>
                </a:solidFill>
                <a:latin typeface="Segoe UI Light" panose="020B0502040204020203" pitchFamily="34" charset="0"/>
              </a:rPr>
              <a:t>The data was then analyzed and various Key insights and Recommendations were presented</a:t>
            </a:r>
          </a:p>
        </p:txBody>
      </p:sp>
      <p:sp>
        <p:nvSpPr>
          <p:cNvPr id="32" name="Rectangle 31"/>
          <p:cNvSpPr/>
          <p:nvPr/>
        </p:nvSpPr>
        <p:spPr>
          <a:xfrm>
            <a:off x="4049032" y="3851723"/>
            <a:ext cx="4447686"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nchor="ctr">
            <a:spAutoFit/>
          </a:bodyPr>
          <a:lstStyle/>
          <a:p>
            <a:pPr algn="ctr"/>
            <a:r>
              <a:rPr lang="en-US" sz="1400" b="1" dirty="0">
                <a:solidFill>
                  <a:srgbClr val="FFFFFF"/>
                </a:solidFill>
                <a:latin typeface="Segoe UI Light" panose="020B0502040204020203" pitchFamily="34" charset="0"/>
                <a:cs typeface="Segoe UI Light" panose="020B0502040204020203" pitchFamily="34" charset="0"/>
              </a:rPr>
              <a:t>LatentView’s Solution</a:t>
            </a:r>
          </a:p>
        </p:txBody>
      </p:sp>
      <p:sp>
        <p:nvSpPr>
          <p:cNvPr id="33" name="Rectangle 32"/>
          <p:cNvSpPr/>
          <p:nvPr/>
        </p:nvSpPr>
        <p:spPr>
          <a:xfrm>
            <a:off x="376680" y="3874116"/>
            <a:ext cx="3556849"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nchor="ctr">
            <a:spAutoFit/>
          </a:bodyPr>
          <a:lstStyle/>
          <a:p>
            <a:pPr algn="ctr"/>
            <a:r>
              <a:rPr lang="en-US" sz="1400" b="1" dirty="0">
                <a:solidFill>
                  <a:srgbClr val="FFFFFF"/>
                </a:solidFill>
                <a:latin typeface="Segoe UI Light" panose="020B0502040204020203" pitchFamily="34" charset="0"/>
                <a:cs typeface="Segoe UI Light" panose="020B0502040204020203" pitchFamily="34" charset="0"/>
              </a:rPr>
              <a:t>Business Objective</a:t>
            </a:r>
          </a:p>
        </p:txBody>
      </p:sp>
      <p:sp>
        <p:nvSpPr>
          <p:cNvPr id="34" name="Rectangle 33"/>
          <p:cNvSpPr/>
          <p:nvPr/>
        </p:nvSpPr>
        <p:spPr>
          <a:xfrm>
            <a:off x="8639030" y="3860669"/>
            <a:ext cx="3170356"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nchor="ctr">
            <a:spAutoFit/>
          </a:bodyPr>
          <a:lstStyle/>
          <a:p>
            <a:pPr algn="ctr"/>
            <a:r>
              <a:rPr lang="en-US" sz="1400" b="1" dirty="0">
                <a:solidFill>
                  <a:srgbClr val="FFFFFF"/>
                </a:solidFill>
                <a:latin typeface="Segoe UI Light" panose="020B0502040204020203" pitchFamily="34" charset="0"/>
                <a:cs typeface="Segoe UI Light" panose="020B0502040204020203" pitchFamily="34" charset="0"/>
              </a:rPr>
              <a:t>Business Benefits</a:t>
            </a:r>
          </a:p>
        </p:txBody>
      </p:sp>
      <p:sp>
        <p:nvSpPr>
          <p:cNvPr id="41" name="Title 1"/>
          <p:cNvSpPr>
            <a:spLocks noGrp="1"/>
          </p:cNvSpPr>
          <p:nvPr>
            <p:ph type="title"/>
          </p:nvPr>
        </p:nvSpPr>
        <p:spPr>
          <a:xfrm>
            <a:off x="293687" y="190319"/>
            <a:ext cx="11898313" cy="512762"/>
          </a:xfrm>
        </p:spPr>
        <p:txBody>
          <a:bodyPr vert="horz" lIns="0" tIns="0" rIns="0" bIns="0" rtlCol="0" anchor="ctr">
            <a:noAutofit/>
          </a:bodyPr>
          <a:lstStyle/>
          <a:p>
            <a:pPr>
              <a:spcBef>
                <a:spcPct val="0"/>
              </a:spcBef>
            </a:pPr>
            <a:r>
              <a:rPr lang="en-IN" sz="2400" b="1" kern="1200" dirty="0">
                <a:solidFill>
                  <a:schemeClr val="tx1"/>
                </a:solidFill>
                <a:latin typeface="Segoe UI" pitchFamily="34" charset="0"/>
                <a:ea typeface="Segoe UI" pitchFamily="34" charset="0"/>
                <a:cs typeface="Segoe UI" pitchFamily="34" charset="0"/>
              </a:rPr>
              <a:t>Marketing Spend Optimization- Media Mix Modelling</a:t>
            </a:r>
          </a:p>
        </p:txBody>
      </p:sp>
      <p:sp>
        <p:nvSpPr>
          <p:cNvPr id="30" name="Rectangle 29"/>
          <p:cNvSpPr/>
          <p:nvPr/>
        </p:nvSpPr>
        <p:spPr>
          <a:xfrm>
            <a:off x="8299569" y="1371681"/>
            <a:ext cx="2366629" cy="33206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Reallocation of Budget</a:t>
            </a:r>
          </a:p>
        </p:txBody>
      </p:sp>
      <p:pic>
        <p:nvPicPr>
          <p:cNvPr id="31" name="Picture 30"/>
          <p:cNvPicPr>
            <a:picLocks noChangeAspect="1"/>
          </p:cNvPicPr>
          <p:nvPr/>
        </p:nvPicPr>
        <p:blipFill>
          <a:blip r:embed="rId2"/>
          <a:stretch>
            <a:fillRect/>
          </a:stretch>
        </p:blipFill>
        <p:spPr>
          <a:xfrm>
            <a:off x="8299569" y="1836692"/>
            <a:ext cx="2535103" cy="1503229"/>
          </a:xfrm>
          <a:prstGeom prst="rect">
            <a:avLst/>
          </a:prstGeom>
        </p:spPr>
      </p:pic>
      <p:pic>
        <p:nvPicPr>
          <p:cNvPr id="35" name="Picture 34"/>
          <p:cNvPicPr>
            <a:picLocks noChangeAspect="1"/>
          </p:cNvPicPr>
          <p:nvPr/>
        </p:nvPicPr>
        <p:blipFill>
          <a:blip r:embed="rId3"/>
          <a:stretch>
            <a:fillRect/>
          </a:stretch>
        </p:blipFill>
        <p:spPr>
          <a:xfrm>
            <a:off x="1397158" y="1780525"/>
            <a:ext cx="2712973" cy="1567982"/>
          </a:xfrm>
          <a:prstGeom prst="rect">
            <a:avLst/>
          </a:prstGeom>
        </p:spPr>
      </p:pic>
      <p:sp>
        <p:nvSpPr>
          <p:cNvPr id="36" name="Rectangle 35"/>
          <p:cNvSpPr/>
          <p:nvPr/>
        </p:nvSpPr>
        <p:spPr>
          <a:xfrm>
            <a:off x="4683630" y="1367790"/>
            <a:ext cx="3060744" cy="33503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Optimal  Spends across Channels</a:t>
            </a:r>
          </a:p>
        </p:txBody>
      </p:sp>
      <p:sp>
        <p:nvSpPr>
          <p:cNvPr id="39" name="Rectangle 38"/>
          <p:cNvSpPr/>
          <p:nvPr/>
        </p:nvSpPr>
        <p:spPr>
          <a:xfrm>
            <a:off x="1533951" y="1370367"/>
            <a:ext cx="2208386" cy="33206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Redistribution of Revenue</a:t>
            </a:r>
          </a:p>
        </p:txBody>
      </p:sp>
      <p:grpSp>
        <p:nvGrpSpPr>
          <p:cNvPr id="42" name="Group 41"/>
          <p:cNvGrpSpPr/>
          <p:nvPr/>
        </p:nvGrpSpPr>
        <p:grpSpPr>
          <a:xfrm>
            <a:off x="4831499" y="1780525"/>
            <a:ext cx="2746702" cy="1567982"/>
            <a:chOff x="4279405" y="4848213"/>
            <a:chExt cx="2900215" cy="1538375"/>
          </a:xfrm>
        </p:grpSpPr>
        <p:pic>
          <p:nvPicPr>
            <p:cNvPr id="43" name="Picture 42"/>
            <p:cNvPicPr>
              <a:picLocks noChangeAspect="1"/>
            </p:cNvPicPr>
            <p:nvPr/>
          </p:nvPicPr>
          <p:blipFill>
            <a:blip r:embed="rId4"/>
            <a:stretch>
              <a:fillRect/>
            </a:stretch>
          </p:blipFill>
          <p:spPr>
            <a:xfrm>
              <a:off x="4279405" y="4848213"/>
              <a:ext cx="2900215" cy="1538375"/>
            </a:xfrm>
            <a:prstGeom prst="rect">
              <a:avLst/>
            </a:prstGeom>
          </p:spPr>
        </p:pic>
        <p:sp>
          <p:nvSpPr>
            <p:cNvPr id="44" name="Rounded Rectangle 43"/>
            <p:cNvSpPr/>
            <p:nvPr/>
          </p:nvSpPr>
          <p:spPr>
            <a:xfrm rot="21358454">
              <a:off x="4337670" y="5603918"/>
              <a:ext cx="2801545" cy="20465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Sample Results</a:t>
              </a:r>
            </a:p>
          </p:txBody>
        </p:sp>
      </p:grpSp>
      <p:sp>
        <p:nvSpPr>
          <p:cNvPr id="45" name="Rectangle 44"/>
          <p:cNvSpPr/>
          <p:nvPr/>
        </p:nvSpPr>
        <p:spPr>
          <a:xfrm>
            <a:off x="333485" y="815585"/>
            <a:ext cx="1201468" cy="240871"/>
          </a:xfrm>
          <a:prstGeom prst="rect">
            <a:avLst/>
          </a:prstGeom>
          <a:solidFill>
            <a:srgbClr val="39455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Segoe UI Light" panose="020B0502040204020203" pitchFamily="34" charset="0"/>
                <a:cs typeface="Calibri" pitchFamily="34" charset="0"/>
              </a:rPr>
              <a:t>Insights</a:t>
            </a:r>
          </a:p>
        </p:txBody>
      </p:sp>
      <p:sp>
        <p:nvSpPr>
          <p:cNvPr id="46" name="Rectangle 45"/>
          <p:cNvSpPr/>
          <p:nvPr/>
        </p:nvSpPr>
        <p:spPr>
          <a:xfrm>
            <a:off x="328155" y="814146"/>
            <a:ext cx="11408104" cy="2893221"/>
          </a:xfrm>
          <a:prstGeom prst="rect">
            <a:avLst/>
          </a:prstGeom>
          <a:noFill/>
          <a:ln w="635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135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 Same Side Corner Rectangle 5"/>
          <p:cNvSpPr/>
          <p:nvPr/>
        </p:nvSpPr>
        <p:spPr>
          <a:xfrm flipV="1">
            <a:off x="4052391" y="4155025"/>
            <a:ext cx="4433941" cy="2160000"/>
          </a:xfrm>
          <a:prstGeom prst="round2SameRect">
            <a:avLst>
              <a:gd name="adj1" fmla="val 9630"/>
              <a:gd name="adj2" fmla="val 0"/>
            </a:avLst>
          </a:prstGeom>
          <a:noFill/>
          <a:ln w="9525" cap="flat" cmpd="sng" algn="ctr">
            <a:solidFill>
              <a:srgbClr val="969696"/>
            </a:solidFill>
            <a:prstDash val="solid"/>
          </a:ln>
          <a:effectLst/>
        </p:spPr>
        <p:txBody>
          <a:bodyPr rtlCol="0" anchor="ctr"/>
          <a:lstStyle/>
          <a:p>
            <a:pPr algn="ctr">
              <a:defRPr/>
            </a:pPr>
            <a:endParaRPr lang="en-US" sz="1200" kern="0" dirty="0">
              <a:solidFill>
                <a:srgbClr val="FFFFFF"/>
              </a:solidFill>
            </a:endParaRPr>
          </a:p>
        </p:txBody>
      </p:sp>
      <p:sp>
        <p:nvSpPr>
          <p:cNvPr id="8" name="Round Same Side Corner Rectangle 7"/>
          <p:cNvSpPr/>
          <p:nvPr/>
        </p:nvSpPr>
        <p:spPr>
          <a:xfrm flipV="1">
            <a:off x="368130" y="4155025"/>
            <a:ext cx="3527930" cy="2160000"/>
          </a:xfrm>
          <a:prstGeom prst="round2SameRect">
            <a:avLst>
              <a:gd name="adj1" fmla="val 11998"/>
              <a:gd name="adj2" fmla="val 0"/>
            </a:avLst>
          </a:prstGeom>
          <a:noFill/>
          <a:ln w="9525" cap="flat" cmpd="sng" algn="ctr">
            <a:solidFill>
              <a:srgbClr val="394555"/>
            </a:solidFill>
            <a:prstDash val="solid"/>
          </a:ln>
          <a:effectLst/>
        </p:spPr>
        <p:txBody>
          <a:bodyPr rtlCol="0" anchor="ctr"/>
          <a:lstStyle/>
          <a:p>
            <a:pPr algn="ctr">
              <a:defRPr/>
            </a:pPr>
            <a:endParaRPr lang="en-US" sz="1200" kern="0" dirty="0">
              <a:solidFill>
                <a:srgbClr val="FFFFFF"/>
              </a:solidFill>
            </a:endParaRPr>
          </a:p>
        </p:txBody>
      </p:sp>
      <p:sp>
        <p:nvSpPr>
          <p:cNvPr id="11" name="Round Same Side Corner Rectangle 10"/>
          <p:cNvSpPr/>
          <p:nvPr/>
        </p:nvSpPr>
        <p:spPr>
          <a:xfrm flipV="1">
            <a:off x="8642663" y="4155025"/>
            <a:ext cx="3160555" cy="2160000"/>
          </a:xfrm>
          <a:prstGeom prst="round2SameRect">
            <a:avLst>
              <a:gd name="adj1" fmla="val 7867"/>
              <a:gd name="adj2" fmla="val 0"/>
            </a:avLst>
          </a:prstGeom>
          <a:noFill/>
          <a:ln w="9525" cap="flat" cmpd="sng" algn="ctr">
            <a:solidFill>
              <a:srgbClr val="A6A6A6"/>
            </a:solidFill>
            <a:prstDash val="solid"/>
          </a:ln>
          <a:effectLst/>
        </p:spPr>
        <p:txBody>
          <a:bodyPr rtlCol="0" anchor="ctr"/>
          <a:lstStyle/>
          <a:p>
            <a:pPr algn="ctr">
              <a:defRPr/>
            </a:pPr>
            <a:endParaRPr lang="en-US" sz="1200" kern="0" dirty="0">
              <a:solidFill>
                <a:srgbClr val="FFFFFF"/>
              </a:solidFill>
            </a:endParaRPr>
          </a:p>
        </p:txBody>
      </p:sp>
      <p:sp>
        <p:nvSpPr>
          <p:cNvPr id="12" name="Rectangle 11"/>
          <p:cNvSpPr/>
          <p:nvPr/>
        </p:nvSpPr>
        <p:spPr>
          <a:xfrm>
            <a:off x="8655253" y="4240397"/>
            <a:ext cx="3177413" cy="2063835"/>
          </a:xfrm>
          <a:prstGeom prst="rect">
            <a:avLst/>
          </a:prstGeom>
        </p:spPr>
        <p:txBody>
          <a:bodyPr wrap="square">
            <a:spAutoFit/>
          </a:bodyPr>
          <a:lstStyle/>
          <a:p>
            <a:pPr marL="190500" indent="-190500">
              <a:lnSpc>
                <a:spcPct val="114000"/>
              </a:lnSpc>
              <a:spcAft>
                <a:spcPts val="600"/>
              </a:spcAft>
              <a:buFont typeface="Wingdings" pitchFamily="2" charset="2"/>
              <a:buChar char="§"/>
            </a:pPr>
            <a:r>
              <a:rPr lang="en-IN" sz="1200" kern="0" dirty="0">
                <a:solidFill>
                  <a:sysClr val="windowText" lastClr="000000"/>
                </a:solidFill>
                <a:latin typeface="Segoe UI Light" panose="020B0502040204020203" pitchFamily="34" charset="0"/>
              </a:rPr>
              <a:t>The Marketing team could use the predictive models to optimally allocate budgets to maximize subscriptions and increase engagement at a lower cost</a:t>
            </a:r>
          </a:p>
          <a:p>
            <a:pPr marL="190500" indent="-190500">
              <a:lnSpc>
                <a:spcPct val="114000"/>
              </a:lnSpc>
              <a:spcAft>
                <a:spcPts val="600"/>
              </a:spcAft>
              <a:buFont typeface="Wingdings" pitchFamily="2" charset="2"/>
              <a:buChar char="§"/>
            </a:pPr>
            <a:r>
              <a:rPr lang="en-IN" sz="1200" kern="0" dirty="0">
                <a:solidFill>
                  <a:sysClr val="windowText" lastClr="000000"/>
                </a:solidFill>
                <a:latin typeface="Segoe UI Light" panose="020B0502040204020203" pitchFamily="34" charset="0"/>
              </a:rPr>
              <a:t>The predictive models have been embedded in an user-friendly Excel Optimization Interface that will help the client to obtain the optimal spend allocation for a specific time period</a:t>
            </a:r>
          </a:p>
        </p:txBody>
      </p:sp>
      <p:sp>
        <p:nvSpPr>
          <p:cNvPr id="14" name="Rectangle 13"/>
          <p:cNvSpPr/>
          <p:nvPr/>
        </p:nvSpPr>
        <p:spPr>
          <a:xfrm>
            <a:off x="398363" y="4266276"/>
            <a:ext cx="3521108" cy="1930272"/>
          </a:xfrm>
          <a:prstGeom prst="rect">
            <a:avLst/>
          </a:prstGeom>
        </p:spPr>
        <p:txBody>
          <a:bodyPr wrap="square">
            <a:spAutoFit/>
          </a:bodyPr>
          <a:lstStyle/>
          <a:p>
            <a:pPr marL="190500" indent="-190500">
              <a:lnSpc>
                <a:spcPct val="114000"/>
              </a:lnSpc>
              <a:spcAft>
                <a:spcPts val="600"/>
              </a:spcAft>
              <a:buClr>
                <a:schemeClr val="tx1"/>
              </a:buClr>
              <a:buFont typeface="Wingdings" pitchFamily="2" charset="2"/>
              <a:buChar char="§"/>
            </a:pPr>
            <a:r>
              <a:rPr lang="en-IN" sz="1200" kern="0" dirty="0">
                <a:solidFill>
                  <a:schemeClr val="bg2">
                    <a:lumMod val="25000"/>
                  </a:schemeClr>
                </a:solidFill>
                <a:latin typeface="Segoe UI Light" panose="020B0502040204020203" pitchFamily="34" charset="0"/>
              </a:rPr>
              <a:t>Client is a top Professional Football League </a:t>
            </a:r>
          </a:p>
          <a:p>
            <a:pPr marL="190500" indent="-190500">
              <a:lnSpc>
                <a:spcPct val="114000"/>
              </a:lnSpc>
              <a:spcAft>
                <a:spcPts val="600"/>
              </a:spcAft>
              <a:buClr>
                <a:schemeClr val="tx1"/>
              </a:buClr>
              <a:buFont typeface="Wingdings" pitchFamily="2" charset="2"/>
              <a:buChar char="§"/>
            </a:pPr>
            <a:r>
              <a:rPr lang="en-IN" sz="1200" kern="0" dirty="0">
                <a:solidFill>
                  <a:schemeClr val="bg2">
                    <a:lumMod val="25000"/>
                  </a:schemeClr>
                </a:solidFill>
                <a:latin typeface="Segoe UI Light" panose="020B0502040204020203" pitchFamily="34" charset="0"/>
              </a:rPr>
              <a:t>Client’s advertising spends are spread across media vehicles to acquire more fans for their fantasy league</a:t>
            </a:r>
          </a:p>
          <a:p>
            <a:pPr marL="190500" indent="-190500">
              <a:lnSpc>
                <a:spcPct val="114000"/>
              </a:lnSpc>
              <a:spcAft>
                <a:spcPts val="600"/>
              </a:spcAft>
              <a:buClr>
                <a:schemeClr val="tx1"/>
              </a:buClr>
              <a:buFont typeface="Wingdings" pitchFamily="2" charset="2"/>
              <a:buChar char="§"/>
            </a:pPr>
            <a:r>
              <a:rPr lang="en-US" sz="1200" kern="0" dirty="0">
                <a:solidFill>
                  <a:schemeClr val="bg2">
                    <a:lumMod val="25000"/>
                  </a:schemeClr>
                </a:solidFill>
                <a:latin typeface="Segoe UI Light" panose="020B0502040204020203" pitchFamily="34" charset="0"/>
              </a:rPr>
              <a:t>Identify the drivers of subscription at each subscription level, media wise saturation levels and build a model to optimally allocate media to maximize subscriptions</a:t>
            </a:r>
            <a:endParaRPr lang="en-IN" sz="1200" kern="0" dirty="0">
              <a:solidFill>
                <a:schemeClr val="bg2">
                  <a:lumMod val="25000"/>
                </a:schemeClr>
              </a:solidFill>
              <a:latin typeface="Segoe UI Light" panose="020B0502040204020203" pitchFamily="34" charset="0"/>
            </a:endParaRPr>
          </a:p>
        </p:txBody>
      </p:sp>
      <p:sp>
        <p:nvSpPr>
          <p:cNvPr id="5" name="Rectangle 4"/>
          <p:cNvSpPr/>
          <p:nvPr/>
        </p:nvSpPr>
        <p:spPr>
          <a:xfrm>
            <a:off x="4165347" y="4252829"/>
            <a:ext cx="4320985" cy="1719766"/>
          </a:xfrm>
          <a:prstGeom prst="rect">
            <a:avLst/>
          </a:prstGeom>
        </p:spPr>
        <p:txBody>
          <a:bodyPr wrap="square">
            <a:spAutoFit/>
          </a:bodyPr>
          <a:lstStyle/>
          <a:p>
            <a:pPr marL="190500" indent="-190500">
              <a:lnSpc>
                <a:spcPct val="114000"/>
              </a:lnSpc>
              <a:spcAft>
                <a:spcPts val="600"/>
              </a:spcAft>
              <a:buFont typeface="Wingdings" pitchFamily="2" charset="2"/>
              <a:buChar char="§"/>
            </a:pPr>
            <a:r>
              <a:rPr lang="en-IN" sz="1200" kern="0" dirty="0">
                <a:solidFill>
                  <a:sysClr val="windowText" lastClr="000000"/>
                </a:solidFill>
                <a:latin typeface="Segoe UI Light" panose="020B0502040204020203" pitchFamily="34" charset="0"/>
              </a:rPr>
              <a:t>Attribute direct impact to each Ad spend.</a:t>
            </a:r>
          </a:p>
          <a:p>
            <a:pPr marL="190500" indent="-190500">
              <a:lnSpc>
                <a:spcPct val="114000"/>
              </a:lnSpc>
              <a:spcAft>
                <a:spcPts val="600"/>
              </a:spcAft>
              <a:buFont typeface="Wingdings" pitchFamily="2" charset="2"/>
              <a:buChar char="§"/>
            </a:pPr>
            <a:r>
              <a:rPr lang="en-IN" sz="1200" kern="0" dirty="0">
                <a:solidFill>
                  <a:sysClr val="windowText" lastClr="000000"/>
                </a:solidFill>
                <a:latin typeface="Segoe UI Light" panose="020B0502040204020203" pitchFamily="34" charset="0"/>
              </a:rPr>
              <a:t>Regression models were built across media using the IDV as the Transformed spends and subscriptions as the Dependent Variable (DV).</a:t>
            </a:r>
          </a:p>
          <a:p>
            <a:pPr marL="190500" indent="-190500">
              <a:lnSpc>
                <a:spcPct val="114000"/>
              </a:lnSpc>
              <a:spcAft>
                <a:spcPts val="600"/>
              </a:spcAft>
              <a:buFont typeface="Wingdings" pitchFamily="2" charset="2"/>
              <a:buChar char="§"/>
            </a:pPr>
            <a:r>
              <a:rPr lang="en-IN" sz="1200" kern="0" dirty="0">
                <a:solidFill>
                  <a:sysClr val="windowText" lastClr="000000"/>
                </a:solidFill>
                <a:latin typeface="Segoe UI Light" panose="020B0502040204020203" pitchFamily="34" charset="0"/>
              </a:rPr>
              <a:t>Optimizer would then iteratively allocate advertising dollars across different media vehicle based on the maximum subscriptions at each iteration</a:t>
            </a:r>
            <a:endParaRPr lang="en-US" sz="1200" kern="0" dirty="0">
              <a:solidFill>
                <a:sysClr val="windowText" lastClr="000000"/>
              </a:solidFill>
              <a:latin typeface="Segoe UI Light" panose="020B0502040204020203" pitchFamily="34" charset="0"/>
            </a:endParaRPr>
          </a:p>
        </p:txBody>
      </p:sp>
      <p:sp>
        <p:nvSpPr>
          <p:cNvPr id="32" name="Rectangle 31"/>
          <p:cNvSpPr/>
          <p:nvPr/>
        </p:nvSpPr>
        <p:spPr>
          <a:xfrm>
            <a:off x="4049032" y="3851723"/>
            <a:ext cx="4447686"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nchor="ctr">
            <a:spAutoFit/>
          </a:bodyPr>
          <a:lstStyle/>
          <a:p>
            <a:pPr algn="ctr"/>
            <a:r>
              <a:rPr lang="en-US" sz="1400" b="1" dirty="0">
                <a:solidFill>
                  <a:srgbClr val="FFFFFF"/>
                </a:solidFill>
                <a:latin typeface="Segoe UI Light" panose="020B0502040204020203" pitchFamily="34" charset="0"/>
                <a:cs typeface="Segoe UI Light" panose="020B0502040204020203" pitchFamily="34" charset="0"/>
              </a:rPr>
              <a:t>LatentView’s Solution</a:t>
            </a:r>
          </a:p>
        </p:txBody>
      </p:sp>
      <p:sp>
        <p:nvSpPr>
          <p:cNvPr id="33" name="Rectangle 32"/>
          <p:cNvSpPr/>
          <p:nvPr/>
        </p:nvSpPr>
        <p:spPr>
          <a:xfrm>
            <a:off x="376680" y="3874116"/>
            <a:ext cx="3556849"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nchor="ctr">
            <a:spAutoFit/>
          </a:bodyPr>
          <a:lstStyle/>
          <a:p>
            <a:pPr algn="ctr"/>
            <a:r>
              <a:rPr lang="en-US" sz="1400" b="1" dirty="0">
                <a:solidFill>
                  <a:srgbClr val="FFFFFF"/>
                </a:solidFill>
                <a:latin typeface="Segoe UI Light" panose="020B0502040204020203" pitchFamily="34" charset="0"/>
                <a:cs typeface="Segoe UI Light" panose="020B0502040204020203" pitchFamily="34" charset="0"/>
              </a:rPr>
              <a:t>Business Objective</a:t>
            </a:r>
          </a:p>
        </p:txBody>
      </p:sp>
      <p:sp>
        <p:nvSpPr>
          <p:cNvPr id="34" name="Rectangle 33"/>
          <p:cNvSpPr/>
          <p:nvPr/>
        </p:nvSpPr>
        <p:spPr>
          <a:xfrm>
            <a:off x="8639030" y="3860669"/>
            <a:ext cx="3170356"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nchor="ctr">
            <a:spAutoFit/>
          </a:bodyPr>
          <a:lstStyle/>
          <a:p>
            <a:pPr algn="ctr"/>
            <a:r>
              <a:rPr lang="en-US" sz="1400" b="1" dirty="0">
                <a:solidFill>
                  <a:srgbClr val="FFFFFF"/>
                </a:solidFill>
                <a:latin typeface="Segoe UI Light" panose="020B0502040204020203" pitchFamily="34" charset="0"/>
                <a:cs typeface="Segoe UI Light" panose="020B0502040204020203" pitchFamily="34" charset="0"/>
              </a:rPr>
              <a:t>Business Benefits</a:t>
            </a:r>
          </a:p>
        </p:txBody>
      </p:sp>
      <p:sp>
        <p:nvSpPr>
          <p:cNvPr id="41" name="Title 1"/>
          <p:cNvSpPr>
            <a:spLocks noGrp="1"/>
          </p:cNvSpPr>
          <p:nvPr>
            <p:ph type="title"/>
          </p:nvPr>
        </p:nvSpPr>
        <p:spPr>
          <a:xfrm>
            <a:off x="320204" y="258698"/>
            <a:ext cx="11898313" cy="512762"/>
          </a:xfrm>
        </p:spPr>
        <p:txBody>
          <a:bodyPr vert="horz" lIns="0" tIns="0" rIns="0" bIns="0" rtlCol="0" anchor="ctr">
            <a:noAutofit/>
          </a:bodyPr>
          <a:lstStyle/>
          <a:p>
            <a:pPr>
              <a:spcBef>
                <a:spcPct val="0"/>
              </a:spcBef>
            </a:pPr>
            <a:r>
              <a:rPr lang="en-IN" sz="2400" b="1" kern="1200" dirty="0">
                <a:solidFill>
                  <a:schemeClr val="tx1"/>
                </a:solidFill>
                <a:latin typeface="Segoe UI" pitchFamily="34" charset="0"/>
                <a:ea typeface="Segoe UI" pitchFamily="34" charset="0"/>
                <a:cs typeface="Segoe UI" pitchFamily="34" charset="0"/>
              </a:rPr>
              <a:t>Marketing Spend Optimization- Media Mix Modelling</a:t>
            </a:r>
          </a:p>
        </p:txBody>
      </p:sp>
      <p:sp>
        <p:nvSpPr>
          <p:cNvPr id="45" name="Rectangle 44"/>
          <p:cNvSpPr/>
          <p:nvPr/>
        </p:nvSpPr>
        <p:spPr>
          <a:xfrm>
            <a:off x="333485" y="815585"/>
            <a:ext cx="1201468" cy="240871"/>
          </a:xfrm>
          <a:prstGeom prst="rect">
            <a:avLst/>
          </a:prstGeom>
          <a:solidFill>
            <a:srgbClr val="39455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Segoe UI Light" panose="020B0502040204020203" pitchFamily="34" charset="0"/>
                <a:cs typeface="Calibri" pitchFamily="34" charset="0"/>
              </a:rPr>
              <a:t>Insights</a:t>
            </a:r>
          </a:p>
        </p:txBody>
      </p:sp>
      <p:sp>
        <p:nvSpPr>
          <p:cNvPr id="46" name="Rectangle 45"/>
          <p:cNvSpPr/>
          <p:nvPr/>
        </p:nvSpPr>
        <p:spPr>
          <a:xfrm>
            <a:off x="328155" y="814146"/>
            <a:ext cx="11408104" cy="2893221"/>
          </a:xfrm>
          <a:prstGeom prst="rect">
            <a:avLst/>
          </a:prstGeom>
          <a:noFill/>
          <a:ln w="635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 descr="C:\Users\shalabh\Desktop\Extras\Clorox\ad_1.PNG"/>
          <p:cNvPicPr>
            <a:picLocks noChangeAspect="1" noChangeArrowheads="1"/>
          </p:cNvPicPr>
          <p:nvPr/>
        </p:nvPicPr>
        <p:blipFill>
          <a:blip r:embed="rId2" cstate="print"/>
          <a:srcRect/>
          <a:stretch>
            <a:fillRect/>
          </a:stretch>
        </p:blipFill>
        <p:spPr bwMode="auto">
          <a:xfrm>
            <a:off x="1669847" y="908855"/>
            <a:ext cx="4991000" cy="2736304"/>
          </a:xfrm>
          <a:prstGeom prst="rect">
            <a:avLst/>
          </a:prstGeom>
          <a:noFill/>
        </p:spPr>
      </p:pic>
      <p:pic>
        <p:nvPicPr>
          <p:cNvPr id="23" name="Picture 4" descr="C:\Users\shalabh\Desktop\Extras\Clorox\ad_2.PNG"/>
          <p:cNvPicPr>
            <a:picLocks noChangeAspect="1" noChangeArrowheads="1"/>
          </p:cNvPicPr>
          <p:nvPr/>
        </p:nvPicPr>
        <p:blipFill>
          <a:blip r:embed="rId3" cstate="print"/>
          <a:srcRect/>
          <a:stretch>
            <a:fillRect/>
          </a:stretch>
        </p:blipFill>
        <p:spPr bwMode="auto">
          <a:xfrm>
            <a:off x="6714277" y="916883"/>
            <a:ext cx="4968551" cy="2736304"/>
          </a:xfrm>
          <a:prstGeom prst="rect">
            <a:avLst/>
          </a:prstGeom>
          <a:noFill/>
        </p:spPr>
      </p:pic>
    </p:spTree>
    <p:extLst>
      <p:ext uri="{BB962C8B-B14F-4D97-AF65-F5344CB8AC3E}">
        <p14:creationId xmlns:p14="http://schemas.microsoft.com/office/powerpoint/2010/main" val="3075733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9732555" y="6498244"/>
            <a:ext cx="2134800" cy="360000"/>
          </a:xfrm>
        </p:spPr>
        <p:txBody>
          <a:bodyPr/>
          <a:lstStyle/>
          <a:p>
            <a:fld id="{9DC1E638-3F78-4E0D-883A-B278700C48C0}" type="slidenum">
              <a:rPr lang="de-DE" smtClean="0">
                <a:solidFill>
                  <a:prstClr val="black">
                    <a:tint val="75000"/>
                  </a:prstClr>
                </a:solidFill>
              </a:rPr>
              <a:pPr/>
              <a:t>8</a:t>
            </a:fld>
            <a:endParaRPr lang="de-DE" dirty="0">
              <a:solidFill>
                <a:prstClr val="black">
                  <a:tint val="75000"/>
                </a:prstClr>
              </a:solidFill>
            </a:endParaRPr>
          </a:p>
        </p:txBody>
      </p:sp>
      <p:sp>
        <p:nvSpPr>
          <p:cNvPr id="4" name="Rectangle 3"/>
          <p:cNvSpPr/>
          <p:nvPr/>
        </p:nvSpPr>
        <p:spPr>
          <a:xfrm>
            <a:off x="342341" y="3560892"/>
            <a:ext cx="11528044" cy="45719"/>
          </a:xfrm>
          <a:prstGeom prst="rect">
            <a:avLst/>
          </a:prstGeom>
          <a:solidFill>
            <a:srgbClr val="FFFFFF">
              <a:lumMod val="85000"/>
            </a:srgbClr>
          </a:solidFill>
          <a:ln w="25400" cap="flat" cmpd="sng" algn="ctr">
            <a:noFill/>
            <a:prstDash val="solid"/>
          </a:ln>
          <a:effectLst/>
        </p:spPr>
        <p:txBody>
          <a:bodyPr rtlCol="0" anchor="ctr"/>
          <a:lstStyle/>
          <a:p>
            <a:pPr algn="ctr">
              <a:defRPr/>
            </a:pPr>
            <a:endParaRPr lang="en-US" kern="0">
              <a:solidFill>
                <a:srgbClr val="FFFFFF"/>
              </a:solidFill>
            </a:endParaRPr>
          </a:p>
        </p:txBody>
      </p:sp>
      <p:sp>
        <p:nvSpPr>
          <p:cNvPr id="12" name="Round Same Side Corner Rectangle 11"/>
          <p:cNvSpPr/>
          <p:nvPr/>
        </p:nvSpPr>
        <p:spPr>
          <a:xfrm flipV="1">
            <a:off x="342342" y="3798481"/>
            <a:ext cx="3568301" cy="2758654"/>
          </a:xfrm>
          <a:prstGeom prst="round2SameRect">
            <a:avLst/>
          </a:prstGeom>
          <a:noFill/>
          <a:ln w="25400" cap="flat" cmpd="sng" algn="ctr">
            <a:solidFill>
              <a:srgbClr val="FEA501"/>
            </a:solidFill>
            <a:prstDash val="solid"/>
          </a:ln>
          <a:effectLst/>
        </p:spPr>
        <p:txBody>
          <a:bodyPr rtlCol="0" anchor="ctr"/>
          <a:lstStyle/>
          <a:p>
            <a:pPr algn="ctr">
              <a:defRPr/>
            </a:pPr>
            <a:endParaRPr lang="en-US" kern="0">
              <a:solidFill>
                <a:srgbClr val="FFFFFF"/>
              </a:solidFill>
            </a:endParaRPr>
          </a:p>
        </p:txBody>
      </p:sp>
      <p:sp>
        <p:nvSpPr>
          <p:cNvPr id="13" name="Round Same Side Corner Rectangle 12"/>
          <p:cNvSpPr/>
          <p:nvPr/>
        </p:nvSpPr>
        <p:spPr>
          <a:xfrm flipV="1">
            <a:off x="4068763" y="3798480"/>
            <a:ext cx="4484680" cy="2745391"/>
          </a:xfrm>
          <a:prstGeom prst="round2SameRect">
            <a:avLst/>
          </a:prstGeom>
          <a:noFill/>
          <a:ln w="25400" cap="flat" cmpd="sng" algn="ctr">
            <a:solidFill>
              <a:srgbClr val="FEA501"/>
            </a:solidFill>
            <a:prstDash val="solid"/>
          </a:ln>
          <a:effectLst/>
        </p:spPr>
        <p:txBody>
          <a:bodyPr rtlCol="0" anchor="ctr"/>
          <a:lstStyle/>
          <a:p>
            <a:pPr algn="ctr">
              <a:defRPr/>
            </a:pPr>
            <a:endParaRPr lang="en-US" kern="0">
              <a:solidFill>
                <a:srgbClr val="FFFFFF"/>
              </a:solidFill>
            </a:endParaRPr>
          </a:p>
        </p:txBody>
      </p:sp>
      <p:sp>
        <p:nvSpPr>
          <p:cNvPr id="15" name="Rounded Rectangle 14"/>
          <p:cNvSpPr/>
          <p:nvPr/>
        </p:nvSpPr>
        <p:spPr>
          <a:xfrm>
            <a:off x="4194360" y="5408797"/>
            <a:ext cx="4181418" cy="994851"/>
          </a:xfrm>
          <a:prstGeom prst="roundRect">
            <a:avLst>
              <a:gd name="adj" fmla="val 10328"/>
            </a:avLst>
          </a:prstGeom>
          <a:solidFill>
            <a:srgbClr val="FFFFFF"/>
          </a:solidFill>
          <a:ln w="25400" cap="flat" cmpd="sng" algn="ctr">
            <a:solidFill>
              <a:srgbClr val="FFFFFF">
                <a:shade val="50000"/>
              </a:srgbClr>
            </a:solidFill>
            <a:prstDash val="solid"/>
          </a:ln>
          <a:effectLst>
            <a:outerShdw blurRad="50800" dist="38100" dir="5400000" algn="t" rotWithShape="0">
              <a:prstClr val="black">
                <a:alpha val="40000"/>
              </a:prstClr>
            </a:outerShdw>
          </a:effectLst>
        </p:spPr>
        <p:txBody>
          <a:bodyPr rtlCol="0" anchor="ctr"/>
          <a:lstStyle/>
          <a:p>
            <a:pPr marL="171433" indent="-171433">
              <a:buClr>
                <a:srgbClr val="FEA501"/>
              </a:buClr>
              <a:buFont typeface="Wingdings" pitchFamily="2" charset="2"/>
              <a:buChar char="§"/>
              <a:defRPr/>
            </a:pPr>
            <a:r>
              <a:rPr lang="en-US" sz="1400" b="1" kern="0" dirty="0">
                <a:solidFill>
                  <a:srgbClr val="000000"/>
                </a:solidFill>
              </a:rPr>
              <a:t>Key Drivers &amp; Characteristics</a:t>
            </a:r>
            <a:r>
              <a:rPr lang="en-US" sz="1400" kern="0" dirty="0">
                <a:solidFill>
                  <a:srgbClr val="000000"/>
                </a:solidFill>
              </a:rPr>
              <a:t> of the Trend</a:t>
            </a:r>
          </a:p>
          <a:p>
            <a:pPr marL="171433" indent="-171433">
              <a:buClr>
                <a:srgbClr val="FEA501"/>
              </a:buClr>
              <a:buFont typeface="Wingdings" pitchFamily="2" charset="2"/>
              <a:buChar char="§"/>
              <a:defRPr/>
            </a:pPr>
            <a:r>
              <a:rPr lang="en-US" sz="1400" b="1" kern="0" dirty="0">
                <a:solidFill>
                  <a:srgbClr val="000000"/>
                </a:solidFill>
              </a:rPr>
              <a:t>Most associated food/snacks </a:t>
            </a:r>
            <a:r>
              <a:rPr lang="en-US" sz="1400" kern="0" dirty="0">
                <a:solidFill>
                  <a:srgbClr val="000000"/>
                </a:solidFill>
              </a:rPr>
              <a:t>with the flavor/ingredient/packaging/processing style trend</a:t>
            </a:r>
          </a:p>
          <a:p>
            <a:pPr marL="171433" indent="-171433">
              <a:buClr>
                <a:srgbClr val="FEA501"/>
              </a:buClr>
              <a:buFont typeface="Wingdings" pitchFamily="2" charset="2"/>
              <a:buChar char="§"/>
              <a:defRPr/>
            </a:pPr>
            <a:r>
              <a:rPr lang="en-US" sz="1400" b="1" kern="0" dirty="0">
                <a:solidFill>
                  <a:srgbClr val="000000"/>
                </a:solidFill>
              </a:rPr>
              <a:t>Sentiments attached </a:t>
            </a:r>
            <a:r>
              <a:rPr lang="en-US" sz="1400" kern="0" dirty="0">
                <a:solidFill>
                  <a:srgbClr val="000000"/>
                </a:solidFill>
              </a:rPr>
              <a:t>with the trends</a:t>
            </a:r>
          </a:p>
        </p:txBody>
      </p:sp>
      <p:sp>
        <p:nvSpPr>
          <p:cNvPr id="23" name="Rectangle 22"/>
          <p:cNvSpPr/>
          <p:nvPr/>
        </p:nvSpPr>
        <p:spPr>
          <a:xfrm>
            <a:off x="4066227" y="3600802"/>
            <a:ext cx="4504655" cy="182856"/>
          </a:xfrm>
          <a:prstGeom prst="rect">
            <a:avLst/>
          </a:prstGeom>
          <a:solidFill>
            <a:srgbClr val="FFFFFF">
              <a:lumMod val="50000"/>
            </a:srgbClr>
          </a:solidFill>
          <a:ln w="25400" cap="flat" cmpd="sng" algn="ctr">
            <a:noFill/>
            <a:prstDash val="solid"/>
          </a:ln>
          <a:effectLst>
            <a:outerShdw blurRad="50800" dist="38100" dir="5400000" algn="t" rotWithShape="0">
              <a:prstClr val="black">
                <a:alpha val="40000"/>
              </a:prstClr>
            </a:outerShdw>
          </a:effectLst>
        </p:spPr>
        <p:txBody>
          <a:bodyPr rtlCol="0" anchor="ctr"/>
          <a:lstStyle/>
          <a:p>
            <a:pPr algn="ctr">
              <a:defRPr/>
            </a:pPr>
            <a:r>
              <a:rPr lang="en-US" sz="1400" kern="0" dirty="0" err="1">
                <a:solidFill>
                  <a:srgbClr val="FFFFFF"/>
                </a:solidFill>
              </a:rPr>
              <a:t>LatentView’s</a:t>
            </a:r>
            <a:r>
              <a:rPr lang="en-US" sz="1400" kern="0" dirty="0">
                <a:solidFill>
                  <a:srgbClr val="FFFFFF"/>
                </a:solidFill>
              </a:rPr>
              <a:t> Solution</a:t>
            </a:r>
          </a:p>
        </p:txBody>
      </p:sp>
      <p:sp>
        <p:nvSpPr>
          <p:cNvPr id="24" name="Rectangle 23"/>
          <p:cNvSpPr/>
          <p:nvPr/>
        </p:nvSpPr>
        <p:spPr>
          <a:xfrm>
            <a:off x="328914" y="3600802"/>
            <a:ext cx="3581728" cy="150636"/>
          </a:xfrm>
          <a:prstGeom prst="rect">
            <a:avLst/>
          </a:prstGeom>
          <a:solidFill>
            <a:srgbClr val="FFFFFF">
              <a:lumMod val="50000"/>
            </a:srgbClr>
          </a:solidFill>
          <a:ln w="25400" cap="flat" cmpd="sng" algn="ctr">
            <a:noFill/>
            <a:prstDash val="solid"/>
          </a:ln>
          <a:effectLst>
            <a:outerShdw blurRad="50800" dist="38100" dir="5400000" algn="t" rotWithShape="0">
              <a:prstClr val="black">
                <a:alpha val="40000"/>
              </a:prstClr>
            </a:outerShdw>
          </a:effectLst>
        </p:spPr>
        <p:txBody>
          <a:bodyPr rtlCol="0" anchor="ctr"/>
          <a:lstStyle/>
          <a:p>
            <a:pPr algn="ctr">
              <a:defRPr/>
            </a:pPr>
            <a:r>
              <a:rPr lang="en-US" sz="1400" kern="0" dirty="0">
                <a:solidFill>
                  <a:srgbClr val="FFFFFF"/>
                </a:solidFill>
              </a:rPr>
              <a:t>Business Objective</a:t>
            </a:r>
          </a:p>
        </p:txBody>
      </p:sp>
      <p:sp>
        <p:nvSpPr>
          <p:cNvPr id="25" name="Rectangle 24"/>
          <p:cNvSpPr/>
          <p:nvPr/>
        </p:nvSpPr>
        <p:spPr>
          <a:xfrm>
            <a:off x="4232621" y="5165891"/>
            <a:ext cx="4190455" cy="276999"/>
          </a:xfrm>
          <a:prstGeom prst="rect">
            <a:avLst/>
          </a:prstGeom>
        </p:spPr>
        <p:txBody>
          <a:bodyPr wrap="square">
            <a:spAutoFit/>
          </a:bodyPr>
          <a:lstStyle/>
          <a:p>
            <a:pPr>
              <a:defRPr/>
            </a:pPr>
            <a:r>
              <a:rPr lang="en-US" sz="1200" b="1" kern="0" dirty="0">
                <a:solidFill>
                  <a:srgbClr val="339933"/>
                </a:solidFill>
              </a:rPr>
              <a:t>Deep Dive Analysis of Trends </a:t>
            </a:r>
          </a:p>
        </p:txBody>
      </p:sp>
      <p:sp>
        <p:nvSpPr>
          <p:cNvPr id="26" name="Round Same Side Corner Rectangle 25"/>
          <p:cNvSpPr/>
          <p:nvPr/>
        </p:nvSpPr>
        <p:spPr>
          <a:xfrm flipV="1">
            <a:off x="8711564" y="3801849"/>
            <a:ext cx="3196722" cy="2755726"/>
          </a:xfrm>
          <a:prstGeom prst="round2SameRect">
            <a:avLst/>
          </a:prstGeom>
          <a:noFill/>
          <a:ln w="25400" cap="flat" cmpd="sng" algn="ctr">
            <a:solidFill>
              <a:srgbClr val="62CA9B"/>
            </a:solidFill>
            <a:prstDash val="solid"/>
          </a:ln>
          <a:effectLst/>
        </p:spPr>
        <p:txBody>
          <a:bodyPr rtlCol="0" anchor="ctr"/>
          <a:lstStyle/>
          <a:p>
            <a:pPr algn="ctr">
              <a:defRPr/>
            </a:pPr>
            <a:endParaRPr lang="en-US" kern="0">
              <a:solidFill>
                <a:srgbClr val="FFFFFF"/>
              </a:solidFill>
            </a:endParaRPr>
          </a:p>
        </p:txBody>
      </p:sp>
      <p:sp>
        <p:nvSpPr>
          <p:cNvPr id="27" name="Rectangle 26"/>
          <p:cNvSpPr/>
          <p:nvPr/>
        </p:nvSpPr>
        <p:spPr>
          <a:xfrm>
            <a:off x="8772672" y="3760969"/>
            <a:ext cx="3213775" cy="2569934"/>
          </a:xfrm>
          <a:prstGeom prst="rect">
            <a:avLst/>
          </a:prstGeom>
        </p:spPr>
        <p:txBody>
          <a:bodyPr wrap="square">
            <a:spAutoFit/>
          </a:bodyPr>
          <a:lstStyle/>
          <a:p>
            <a:pPr fontAlgn="base">
              <a:spcBef>
                <a:spcPts val="600"/>
              </a:spcBef>
              <a:spcAft>
                <a:spcPct val="0"/>
              </a:spcAft>
              <a:buClr>
                <a:srgbClr val="FFC000"/>
              </a:buClr>
            </a:pPr>
            <a:endParaRPr lang="en-IN" sz="700" dirty="0">
              <a:solidFill>
                <a:prstClr val="black"/>
              </a:solidFill>
            </a:endParaRPr>
          </a:p>
          <a:p>
            <a:pPr marL="285750" indent="-285750">
              <a:buClr>
                <a:srgbClr val="FFC000"/>
              </a:buClr>
              <a:buFont typeface="Wingdings" panose="05000000000000000000" pitchFamily="2" charset="2"/>
              <a:buChar char="ü"/>
            </a:pPr>
            <a:r>
              <a:rPr lang="en-IN" sz="1400" dirty="0">
                <a:solidFill>
                  <a:prstClr val="black"/>
                </a:solidFill>
              </a:rPr>
              <a:t>Stay close to the emotions and excitement of consumers</a:t>
            </a:r>
          </a:p>
          <a:p>
            <a:pPr marL="285750" indent="-285750">
              <a:buClr>
                <a:srgbClr val="FFC000"/>
              </a:buClr>
              <a:buFont typeface="Wingdings" panose="05000000000000000000" pitchFamily="2" charset="2"/>
              <a:buChar char="ü"/>
            </a:pPr>
            <a:r>
              <a:rPr lang="en-IN" sz="1400" dirty="0">
                <a:solidFill>
                  <a:prstClr val="black"/>
                </a:solidFill>
              </a:rPr>
              <a:t>Early indication of bubbling trends to increase competitive advantage</a:t>
            </a:r>
          </a:p>
          <a:p>
            <a:pPr marL="285750" indent="-285750">
              <a:buClr>
                <a:srgbClr val="FFC000"/>
              </a:buClr>
              <a:buFont typeface="Wingdings" panose="05000000000000000000" pitchFamily="2" charset="2"/>
              <a:buChar char="ü"/>
            </a:pPr>
            <a:r>
              <a:rPr lang="en-IN" sz="1400" dirty="0">
                <a:solidFill>
                  <a:prstClr val="black"/>
                </a:solidFill>
              </a:rPr>
              <a:t>Sharpen the focus for Primary Research just on the </a:t>
            </a:r>
            <a:r>
              <a:rPr lang="en-IN" sz="1400" dirty="0" err="1">
                <a:solidFill>
                  <a:prstClr val="black"/>
                </a:solidFill>
              </a:rPr>
              <a:t>flavors</a:t>
            </a:r>
            <a:r>
              <a:rPr lang="en-IN" sz="1400" dirty="0">
                <a:solidFill>
                  <a:prstClr val="black"/>
                </a:solidFill>
              </a:rPr>
              <a:t> which has an increasing trend of buzz</a:t>
            </a:r>
          </a:p>
          <a:p>
            <a:pPr marL="285750" indent="-285750">
              <a:buClr>
                <a:srgbClr val="FFC000"/>
              </a:buClr>
              <a:buFont typeface="Wingdings" panose="05000000000000000000" pitchFamily="2" charset="2"/>
              <a:buChar char="ü"/>
            </a:pPr>
            <a:r>
              <a:rPr lang="en-IN" sz="1400" dirty="0">
                <a:solidFill>
                  <a:prstClr val="black"/>
                </a:solidFill>
              </a:rPr>
              <a:t>Time to market is shortened</a:t>
            </a:r>
          </a:p>
          <a:p>
            <a:pPr marL="285750" indent="-285750">
              <a:buClr>
                <a:srgbClr val="FFC000"/>
              </a:buClr>
              <a:buFont typeface="Wingdings" panose="05000000000000000000" pitchFamily="2" charset="2"/>
              <a:buChar char="ü"/>
            </a:pPr>
            <a:r>
              <a:rPr lang="en-IN" sz="1400" dirty="0">
                <a:solidFill>
                  <a:prstClr val="black"/>
                </a:solidFill>
              </a:rPr>
              <a:t>There is very little geographical or demographic bias as compared to traditional methods </a:t>
            </a:r>
          </a:p>
        </p:txBody>
      </p:sp>
      <p:sp>
        <p:nvSpPr>
          <p:cNvPr id="28" name="Rectangle 27"/>
          <p:cNvSpPr/>
          <p:nvPr/>
        </p:nvSpPr>
        <p:spPr>
          <a:xfrm>
            <a:off x="8712107" y="3600806"/>
            <a:ext cx="3210963" cy="186221"/>
          </a:xfrm>
          <a:prstGeom prst="rect">
            <a:avLst/>
          </a:prstGeom>
          <a:solidFill>
            <a:srgbClr val="FFFFFF">
              <a:lumMod val="50000"/>
            </a:srgbClr>
          </a:solidFill>
          <a:ln w="25400" cap="flat" cmpd="sng" algn="ctr">
            <a:noFill/>
            <a:prstDash val="solid"/>
          </a:ln>
          <a:effectLst>
            <a:outerShdw blurRad="50800" dist="38100" dir="5400000" algn="t" rotWithShape="0">
              <a:prstClr val="black">
                <a:alpha val="40000"/>
              </a:prstClr>
            </a:outerShdw>
          </a:effectLst>
        </p:spPr>
        <p:txBody>
          <a:bodyPr rtlCol="0" anchor="ctr"/>
          <a:lstStyle/>
          <a:p>
            <a:pPr algn="ctr">
              <a:defRPr/>
            </a:pPr>
            <a:r>
              <a:rPr lang="en-US" sz="1400" kern="0" dirty="0">
                <a:solidFill>
                  <a:srgbClr val="FFFFFF"/>
                </a:solidFill>
              </a:rPr>
              <a:t>Benefits</a:t>
            </a:r>
          </a:p>
        </p:txBody>
      </p:sp>
      <p:sp>
        <p:nvSpPr>
          <p:cNvPr id="48" name="Rectangle 47"/>
          <p:cNvSpPr/>
          <p:nvPr/>
        </p:nvSpPr>
        <p:spPr>
          <a:xfrm>
            <a:off x="463604" y="3830895"/>
            <a:ext cx="3729332" cy="1600438"/>
          </a:xfrm>
          <a:prstGeom prst="rect">
            <a:avLst/>
          </a:prstGeom>
        </p:spPr>
        <p:txBody>
          <a:bodyPr wrap="square">
            <a:spAutoFit/>
          </a:bodyPr>
          <a:lstStyle/>
          <a:p>
            <a:r>
              <a:rPr lang="en-US" sz="1400" dirty="0">
                <a:solidFill>
                  <a:sysClr val="windowText" lastClr="000000"/>
                </a:solidFill>
                <a:cs typeface="Calibri" pitchFamily="34" charset="0"/>
              </a:rPr>
              <a:t>For  leading CPG client,</a:t>
            </a:r>
          </a:p>
          <a:p>
            <a:endParaRPr lang="en-US" sz="1400" i="1" dirty="0">
              <a:solidFill>
                <a:prstClr val="black"/>
              </a:solidFill>
            </a:endParaRPr>
          </a:p>
          <a:p>
            <a:pPr marL="285750" indent="-285750">
              <a:buFont typeface="Arial" panose="020B0604020202020204" pitchFamily="34" charset="0"/>
              <a:buChar char="•"/>
            </a:pPr>
            <a:r>
              <a:rPr lang="en-US" sz="1400" dirty="0">
                <a:solidFill>
                  <a:prstClr val="black"/>
                </a:solidFill>
              </a:rPr>
              <a:t>To identify the “Snack Trends” worth pursuing from Social media buzz</a:t>
            </a:r>
          </a:p>
          <a:p>
            <a:pPr marL="285750" indent="-285750">
              <a:buFont typeface="Arial" panose="020B0604020202020204" pitchFamily="34" charset="0"/>
              <a:buChar char="•"/>
            </a:pPr>
            <a:endParaRPr lang="en-US" sz="1400" dirty="0">
              <a:solidFill>
                <a:prstClr val="black"/>
              </a:solidFill>
            </a:endParaRPr>
          </a:p>
          <a:p>
            <a:pPr marL="285750" indent="-285750">
              <a:buFont typeface="Arial" panose="020B0604020202020204" pitchFamily="34" charset="0"/>
              <a:buChar char="•"/>
            </a:pPr>
            <a:r>
              <a:rPr lang="en-US" sz="1400" dirty="0">
                <a:solidFill>
                  <a:prstClr val="black"/>
                </a:solidFill>
              </a:rPr>
              <a:t>Dimensions of Snack Trends :</a:t>
            </a:r>
          </a:p>
          <a:p>
            <a:endParaRPr lang="en-US" sz="1400" dirty="0">
              <a:solidFill>
                <a:sysClr val="windowText" lastClr="000000"/>
              </a:solidFill>
              <a:cs typeface="Calibri" pitchFamily="34" charset="0"/>
            </a:endParaRPr>
          </a:p>
        </p:txBody>
      </p:sp>
      <p:grpSp>
        <p:nvGrpSpPr>
          <p:cNvPr id="91" name="Group 90"/>
          <p:cNvGrpSpPr/>
          <p:nvPr/>
        </p:nvGrpSpPr>
        <p:grpSpPr>
          <a:xfrm>
            <a:off x="1065553" y="5348802"/>
            <a:ext cx="2157998" cy="748769"/>
            <a:chOff x="1064759" y="5191141"/>
            <a:chExt cx="2157998" cy="748769"/>
          </a:xfrm>
        </p:grpSpPr>
        <p:sp>
          <p:nvSpPr>
            <p:cNvPr id="58" name="Rounded Rectangle 57"/>
            <p:cNvSpPr/>
            <p:nvPr/>
          </p:nvSpPr>
          <p:spPr>
            <a:xfrm>
              <a:off x="1064759" y="5191141"/>
              <a:ext cx="901058" cy="278278"/>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prstClr val="black">
                      <a:lumMod val="75000"/>
                      <a:lumOff val="25000"/>
                    </a:prstClr>
                  </a:solidFill>
                </a:rPr>
                <a:t>Flavors</a:t>
              </a:r>
            </a:p>
          </p:txBody>
        </p:sp>
        <p:sp>
          <p:nvSpPr>
            <p:cNvPr id="59" name="Rounded Rectangle 58"/>
            <p:cNvSpPr/>
            <p:nvPr/>
          </p:nvSpPr>
          <p:spPr>
            <a:xfrm>
              <a:off x="2321699" y="5661632"/>
              <a:ext cx="901058" cy="278278"/>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prstClr val="black">
                      <a:lumMod val="75000"/>
                      <a:lumOff val="25000"/>
                    </a:prstClr>
                  </a:solidFill>
                </a:rPr>
                <a:t>Packaging</a:t>
              </a:r>
            </a:p>
          </p:txBody>
        </p:sp>
        <p:sp>
          <p:nvSpPr>
            <p:cNvPr id="60" name="Rounded Rectangle 59"/>
            <p:cNvSpPr/>
            <p:nvPr/>
          </p:nvSpPr>
          <p:spPr>
            <a:xfrm>
              <a:off x="2321699" y="5191141"/>
              <a:ext cx="901058" cy="278278"/>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prstClr val="black">
                      <a:lumMod val="75000"/>
                      <a:lumOff val="25000"/>
                    </a:prstClr>
                  </a:solidFill>
                </a:rPr>
                <a:t>Ingredients</a:t>
              </a:r>
            </a:p>
          </p:txBody>
        </p:sp>
        <p:sp>
          <p:nvSpPr>
            <p:cNvPr id="63" name="Rounded Rectangle 62"/>
            <p:cNvSpPr/>
            <p:nvPr/>
          </p:nvSpPr>
          <p:spPr>
            <a:xfrm>
              <a:off x="1064759" y="5634331"/>
              <a:ext cx="901058" cy="305579"/>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prstClr val="black">
                      <a:lumMod val="75000"/>
                      <a:lumOff val="25000"/>
                    </a:prstClr>
                  </a:solidFill>
                </a:rPr>
                <a:t>Processing Style</a:t>
              </a:r>
            </a:p>
          </p:txBody>
        </p:sp>
      </p:grpSp>
      <p:grpSp>
        <p:nvGrpSpPr>
          <p:cNvPr id="92" name="Group 91"/>
          <p:cNvGrpSpPr/>
          <p:nvPr/>
        </p:nvGrpSpPr>
        <p:grpSpPr>
          <a:xfrm>
            <a:off x="313334" y="928554"/>
            <a:ext cx="12051464" cy="2506949"/>
            <a:chOff x="312540" y="928553"/>
            <a:chExt cx="12051464" cy="2506949"/>
          </a:xfrm>
        </p:grpSpPr>
        <p:sp>
          <p:nvSpPr>
            <p:cNvPr id="88" name="TextBox 87"/>
            <p:cNvSpPr txBox="1"/>
            <p:nvPr/>
          </p:nvSpPr>
          <p:spPr>
            <a:xfrm>
              <a:off x="3318361" y="1486884"/>
              <a:ext cx="2342443" cy="1292662"/>
            </a:xfrm>
            <a:prstGeom prst="rect">
              <a:avLst/>
            </a:prstGeom>
            <a:noFill/>
          </p:spPr>
          <p:txBody>
            <a:bodyPr wrap="square" rtlCol="0">
              <a:spAutoFit/>
            </a:bodyPr>
            <a:lstStyle/>
            <a:p>
              <a:pPr marL="285750" indent="-285750">
                <a:buClr>
                  <a:srgbClr val="FFC000"/>
                </a:buClr>
                <a:buFont typeface="Arial" panose="020B0604020202020204" pitchFamily="34" charset="0"/>
                <a:buChar char="•"/>
              </a:pPr>
              <a:r>
                <a:rPr lang="en-US" sz="1300" b="1" dirty="0">
                  <a:solidFill>
                    <a:srgbClr val="00B050"/>
                  </a:solidFill>
                </a:rPr>
                <a:t>BUZZ VOLUME</a:t>
              </a:r>
            </a:p>
            <a:p>
              <a:pPr marL="285750" indent="-285750">
                <a:buClr>
                  <a:srgbClr val="FFC000"/>
                </a:buClr>
                <a:buFont typeface="Arial" panose="020B0604020202020204" pitchFamily="34" charset="0"/>
                <a:buChar char="•"/>
              </a:pPr>
              <a:endParaRPr lang="en-US" sz="1300" b="1" dirty="0">
                <a:solidFill>
                  <a:srgbClr val="00B050"/>
                </a:solidFill>
              </a:endParaRPr>
            </a:p>
            <a:p>
              <a:pPr marL="285750" indent="-285750">
                <a:buClr>
                  <a:srgbClr val="FFC000"/>
                </a:buClr>
                <a:buFont typeface="Arial" panose="020B0604020202020204" pitchFamily="34" charset="0"/>
                <a:buChar char="•"/>
              </a:pPr>
              <a:r>
                <a:rPr lang="en-US" sz="1300" b="1" dirty="0">
                  <a:solidFill>
                    <a:srgbClr val="00B050"/>
                  </a:solidFill>
                </a:rPr>
                <a:t>SEARCH TREND</a:t>
              </a:r>
            </a:p>
            <a:p>
              <a:pPr marL="285750" indent="-285750">
                <a:buClr>
                  <a:srgbClr val="FFC000"/>
                </a:buClr>
                <a:buFont typeface="Arial" panose="020B0604020202020204" pitchFamily="34" charset="0"/>
                <a:buChar char="•"/>
              </a:pPr>
              <a:endParaRPr lang="en-US" sz="1300" b="1" dirty="0">
                <a:solidFill>
                  <a:srgbClr val="00B050"/>
                </a:solidFill>
              </a:endParaRPr>
            </a:p>
            <a:p>
              <a:pPr marL="285750" indent="-285750">
                <a:buClr>
                  <a:srgbClr val="FFC000"/>
                </a:buClr>
                <a:buFont typeface="Arial" panose="020B0604020202020204" pitchFamily="34" charset="0"/>
                <a:buChar char="•"/>
              </a:pPr>
              <a:r>
                <a:rPr lang="en-US" sz="1300" b="1" dirty="0">
                  <a:solidFill>
                    <a:srgbClr val="00B050"/>
                  </a:solidFill>
                </a:rPr>
                <a:t>POPULARITY INCREASE (conversation trend)</a:t>
              </a:r>
            </a:p>
          </p:txBody>
        </p:sp>
        <p:grpSp>
          <p:nvGrpSpPr>
            <p:cNvPr id="56" name="Group 55"/>
            <p:cNvGrpSpPr/>
            <p:nvPr/>
          </p:nvGrpSpPr>
          <p:grpSpPr>
            <a:xfrm>
              <a:off x="312540" y="928553"/>
              <a:ext cx="2342443" cy="2078455"/>
              <a:chOff x="265242" y="755128"/>
              <a:chExt cx="2342443" cy="2078455"/>
            </a:xfrm>
          </p:grpSpPr>
          <p:sp>
            <p:nvSpPr>
              <p:cNvPr id="14" name="Rounded Rectangle 13"/>
              <p:cNvSpPr/>
              <p:nvPr/>
            </p:nvSpPr>
            <p:spPr>
              <a:xfrm>
                <a:off x="415557" y="1117375"/>
                <a:ext cx="1974266" cy="1716208"/>
              </a:xfrm>
              <a:prstGeom prst="roundRect">
                <a:avLst/>
              </a:prstGeom>
              <a:solidFill>
                <a:srgbClr val="FFFFFF"/>
              </a:solidFill>
              <a:ln w="25400" cap="flat" cmpd="sng" algn="ctr">
                <a:noFill/>
                <a:prstDash val="solid"/>
              </a:ln>
              <a:effectLst>
                <a:outerShdw blurRad="50800" dist="38100" dir="5400000" algn="t" rotWithShape="0">
                  <a:prstClr val="black">
                    <a:alpha val="40000"/>
                  </a:prstClr>
                </a:outerShdw>
              </a:effectLst>
            </p:spPr>
            <p:txBody>
              <a:bodyPr rtlCol="0" anchor="ctr"/>
              <a:lstStyle/>
              <a:p>
                <a:pPr marL="171433" indent="-171433">
                  <a:buClr>
                    <a:srgbClr val="FEA501"/>
                  </a:buClr>
                  <a:buFont typeface="Wingdings" pitchFamily="2" charset="2"/>
                  <a:buChar char="§"/>
                  <a:defRPr/>
                </a:pPr>
                <a:r>
                  <a:rPr lang="en-US" sz="1400" i="1" kern="0" dirty="0">
                    <a:solidFill>
                      <a:srgbClr val="000000"/>
                    </a:solidFill>
                  </a:rPr>
                  <a:t>Snack / Food / Health blogs</a:t>
                </a:r>
              </a:p>
              <a:p>
                <a:pPr marL="171433" indent="-171433">
                  <a:buClr>
                    <a:srgbClr val="FEA501"/>
                  </a:buClr>
                  <a:buFont typeface="Wingdings" pitchFamily="2" charset="2"/>
                  <a:buChar char="§"/>
                  <a:defRPr/>
                </a:pPr>
                <a:endParaRPr lang="en-US" sz="1400" kern="0" dirty="0">
                  <a:solidFill>
                    <a:srgbClr val="000000"/>
                  </a:solidFill>
                </a:endParaRPr>
              </a:p>
              <a:p>
                <a:pPr marL="171433" indent="-171433">
                  <a:buClr>
                    <a:srgbClr val="FEA501"/>
                  </a:buClr>
                  <a:buFont typeface="Wingdings" pitchFamily="2" charset="2"/>
                  <a:buChar char="§"/>
                  <a:defRPr/>
                </a:pPr>
                <a:r>
                  <a:rPr lang="en-US" sz="1400" i="1" kern="0" dirty="0">
                    <a:solidFill>
                      <a:srgbClr val="000000"/>
                    </a:solidFill>
                  </a:rPr>
                  <a:t>Micro Blogging</a:t>
                </a:r>
              </a:p>
              <a:p>
                <a:pPr marL="171433" indent="-171433">
                  <a:buClr>
                    <a:srgbClr val="FEA501"/>
                  </a:buClr>
                  <a:buFont typeface="Wingdings" pitchFamily="2" charset="2"/>
                  <a:buChar char="§"/>
                  <a:defRPr/>
                </a:pPr>
                <a:endParaRPr lang="en-US" sz="1400" kern="0" dirty="0">
                  <a:solidFill>
                    <a:srgbClr val="000000"/>
                  </a:solidFill>
                </a:endParaRPr>
              </a:p>
              <a:p>
                <a:pPr marL="171433" indent="-171433">
                  <a:buClr>
                    <a:srgbClr val="FEA501"/>
                  </a:buClr>
                  <a:buFont typeface="Wingdings" pitchFamily="2" charset="2"/>
                  <a:buChar char="§"/>
                  <a:defRPr/>
                </a:pPr>
                <a:r>
                  <a:rPr lang="en-US" sz="1400" i="1" kern="0" dirty="0">
                    <a:solidFill>
                      <a:srgbClr val="000000"/>
                    </a:solidFill>
                  </a:rPr>
                  <a:t>Social Bookmarking</a:t>
                </a:r>
              </a:p>
              <a:p>
                <a:pPr marL="171433" indent="-171433">
                  <a:buClr>
                    <a:srgbClr val="FEA501"/>
                  </a:buClr>
                  <a:buFont typeface="Wingdings" pitchFamily="2" charset="2"/>
                  <a:buChar char="§"/>
                  <a:defRPr/>
                </a:pPr>
                <a:endParaRPr lang="en-US" sz="1400" i="1" kern="0" dirty="0">
                  <a:solidFill>
                    <a:srgbClr val="000000"/>
                  </a:solidFill>
                </a:endParaRPr>
              </a:p>
              <a:p>
                <a:pPr marL="171433" indent="-171433">
                  <a:buClr>
                    <a:srgbClr val="FEA501"/>
                  </a:buClr>
                  <a:buFont typeface="Wingdings" pitchFamily="2" charset="2"/>
                  <a:buChar char="§"/>
                  <a:defRPr/>
                </a:pPr>
                <a:r>
                  <a:rPr lang="en-US" sz="1400" i="1" kern="0" dirty="0">
                    <a:solidFill>
                      <a:srgbClr val="000000"/>
                    </a:solidFill>
                  </a:rPr>
                  <a:t>Weblogs</a:t>
                </a:r>
                <a:endParaRPr lang="en-US" sz="1400" kern="0" dirty="0">
                  <a:solidFill>
                    <a:srgbClr val="000000"/>
                  </a:solidFill>
                </a:endParaRPr>
              </a:p>
            </p:txBody>
          </p:sp>
          <p:sp>
            <p:nvSpPr>
              <p:cNvPr id="43" name="TextBox 42"/>
              <p:cNvSpPr txBox="1"/>
              <p:nvPr/>
            </p:nvSpPr>
            <p:spPr>
              <a:xfrm>
                <a:off x="265242" y="755128"/>
                <a:ext cx="2342443" cy="292388"/>
              </a:xfrm>
              <a:prstGeom prst="rect">
                <a:avLst/>
              </a:prstGeom>
              <a:noFill/>
            </p:spPr>
            <p:txBody>
              <a:bodyPr wrap="square" rtlCol="0">
                <a:spAutoFit/>
              </a:bodyPr>
              <a:lstStyle/>
              <a:p>
                <a:pPr algn="ctr"/>
                <a:r>
                  <a:rPr lang="en-US" sz="1300" b="1" dirty="0">
                    <a:solidFill>
                      <a:srgbClr val="0070C0"/>
                    </a:solidFill>
                  </a:rPr>
                  <a:t>SOCIAL MEDIA LISTENING</a:t>
                </a:r>
              </a:p>
            </p:txBody>
          </p:sp>
        </p:grpSp>
        <p:pic>
          <p:nvPicPr>
            <p:cNvPr id="57" name="Picture 2" descr="http://tctechcrunch2011.files.wordpress.com/2011/03/radian6.pn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11942" y="1217470"/>
              <a:ext cx="657399" cy="211828"/>
            </a:xfrm>
            <a:prstGeom prst="rect">
              <a:avLst/>
            </a:prstGeom>
            <a:noFill/>
            <a:extLst>
              <a:ext uri="{909E8E84-426E-40DD-AFC4-6F175D3DCCD1}">
                <a14:hiddenFill xmlns:a14="http://schemas.microsoft.com/office/drawing/2010/main">
                  <a:solidFill>
                    <a:srgbClr val="FFFFFF"/>
                  </a:solidFill>
                </a14:hiddenFill>
              </a:ext>
            </a:extLst>
          </p:spPr>
        </p:pic>
        <p:sp>
          <p:nvSpPr>
            <p:cNvPr id="64" name="Right Arrow 63"/>
            <p:cNvSpPr/>
            <p:nvPr/>
          </p:nvSpPr>
          <p:spPr bwMode="auto">
            <a:xfrm>
              <a:off x="2536950" y="1902018"/>
              <a:ext cx="693463" cy="245447"/>
            </a:xfrm>
            <a:prstGeom prst="rightArrow">
              <a:avLst/>
            </a:prstGeom>
            <a:noFill/>
            <a:ln w="12700">
              <a:solidFill>
                <a:srgbClr val="A50021"/>
              </a:solidFill>
              <a:prstDash val="sysDot"/>
              <a:round/>
              <a:headEnd/>
              <a:tailEnd/>
            </a:ln>
          </p:spPr>
          <p:txBody>
            <a:bodyPr rtlCol="0" anchor="ctr"/>
            <a:lstStyle/>
            <a:p>
              <a:pPr algn="ctr"/>
              <a:endParaRPr lang="en-IN" dirty="0">
                <a:solidFill>
                  <a:prstClr val="black"/>
                </a:solidFill>
              </a:endParaRPr>
            </a:p>
          </p:txBody>
        </p:sp>
        <p:sp>
          <p:nvSpPr>
            <p:cNvPr id="66" name="TextBox 65"/>
            <p:cNvSpPr txBox="1"/>
            <p:nvPr/>
          </p:nvSpPr>
          <p:spPr>
            <a:xfrm>
              <a:off x="3155908" y="972692"/>
              <a:ext cx="2342443" cy="292388"/>
            </a:xfrm>
            <a:prstGeom prst="rect">
              <a:avLst/>
            </a:prstGeom>
            <a:noFill/>
          </p:spPr>
          <p:txBody>
            <a:bodyPr wrap="square" rtlCol="0">
              <a:spAutoFit/>
            </a:bodyPr>
            <a:lstStyle/>
            <a:p>
              <a:pPr algn="ctr"/>
              <a:r>
                <a:rPr lang="en-US" sz="1300" b="1" dirty="0">
                  <a:solidFill>
                    <a:srgbClr val="0070C0"/>
                  </a:solidFill>
                </a:rPr>
                <a:t>DIMENSIONS OF ANALYSIS</a:t>
              </a:r>
            </a:p>
          </p:txBody>
        </p:sp>
        <p:sp>
          <p:nvSpPr>
            <p:cNvPr id="67" name="Rectangle 66"/>
            <p:cNvSpPr/>
            <p:nvPr/>
          </p:nvSpPr>
          <p:spPr>
            <a:xfrm>
              <a:off x="10014757" y="3022332"/>
              <a:ext cx="2349247" cy="292388"/>
            </a:xfrm>
            <a:prstGeom prst="rect">
              <a:avLst/>
            </a:prstGeom>
          </p:spPr>
          <p:txBody>
            <a:bodyPr wrap="square">
              <a:spAutoFit/>
            </a:bodyPr>
            <a:lstStyle/>
            <a:p>
              <a:pPr>
                <a:defRPr/>
              </a:pPr>
              <a:r>
                <a:rPr lang="en-US" sz="1300" b="1" kern="0" dirty="0">
                  <a:solidFill>
                    <a:srgbClr val="0070C0"/>
                  </a:solidFill>
                </a:rPr>
                <a:t>DEEP DIVE ANALYSIS</a:t>
              </a:r>
            </a:p>
          </p:txBody>
        </p:sp>
        <p:grpSp>
          <p:nvGrpSpPr>
            <p:cNvPr id="73" name="Group 72"/>
            <p:cNvGrpSpPr/>
            <p:nvPr/>
          </p:nvGrpSpPr>
          <p:grpSpPr>
            <a:xfrm>
              <a:off x="9797909" y="1510587"/>
              <a:ext cx="2071682" cy="1265937"/>
              <a:chOff x="9000629" y="1305848"/>
              <a:chExt cx="2071682" cy="1265937"/>
            </a:xfrm>
          </p:grpSpPr>
          <p:sp>
            <p:nvSpPr>
              <p:cNvPr id="69" name="Oval 68"/>
              <p:cNvSpPr/>
              <p:nvPr/>
            </p:nvSpPr>
            <p:spPr>
              <a:xfrm>
                <a:off x="9000629" y="1443503"/>
                <a:ext cx="985874" cy="968048"/>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70" name="Pentagon 69"/>
              <p:cNvSpPr/>
              <p:nvPr/>
            </p:nvSpPr>
            <p:spPr>
              <a:xfrm flipH="1">
                <a:off x="9929167" y="1771230"/>
                <a:ext cx="1143144" cy="320468"/>
              </a:xfrm>
              <a:prstGeom prst="homePlate">
                <a:avLst/>
              </a:prstGeom>
              <a:solidFill>
                <a:srgbClr val="49BA9A"/>
              </a:solidFill>
              <a:ln>
                <a:noFill/>
              </a:ln>
              <a:effectLst>
                <a:outerShdw blurRad="50800" dist="38100" dir="2700000" algn="tl" rotWithShape="0">
                  <a:prstClr val="black">
                    <a:alpha val="40000"/>
                  </a:prstClr>
                </a:outerShdw>
              </a:effectLst>
              <a:scene3d>
                <a:camera prst="orthographicFront">
                  <a:rot lat="0" lon="0" rev="21594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lumMod val="95000"/>
                        <a:lumOff val="5000"/>
                      </a:srgbClr>
                    </a:solidFill>
                  </a:rPr>
                  <a:t>FOOD ASSOCIATIONS</a:t>
                </a:r>
              </a:p>
            </p:txBody>
          </p:sp>
          <p:sp>
            <p:nvSpPr>
              <p:cNvPr id="71" name="Pentagon 70"/>
              <p:cNvSpPr/>
              <p:nvPr/>
            </p:nvSpPr>
            <p:spPr>
              <a:xfrm flipH="1">
                <a:off x="9667496" y="2251317"/>
                <a:ext cx="1143144" cy="320468"/>
              </a:xfrm>
              <a:prstGeom prst="homePlate">
                <a:avLst/>
              </a:prstGeom>
              <a:solidFill>
                <a:srgbClr val="49BA9A"/>
              </a:solidFill>
              <a:ln>
                <a:noFill/>
              </a:ln>
              <a:effectLst>
                <a:outerShdw blurRad="50800" dist="38100" dir="2700000" algn="tl" rotWithShape="0">
                  <a:prstClr val="black">
                    <a:alpha val="40000"/>
                  </a:prstClr>
                </a:outerShdw>
              </a:effectLst>
              <a:scene3d>
                <a:camera prst="orthographicFront">
                  <a:rot lat="0" lon="0" rev="21594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lumMod val="95000"/>
                        <a:lumOff val="5000"/>
                      </a:srgbClr>
                    </a:solidFill>
                  </a:rPr>
                  <a:t>SENTIMENTS</a:t>
                </a:r>
              </a:p>
            </p:txBody>
          </p:sp>
          <p:sp>
            <p:nvSpPr>
              <p:cNvPr id="72" name="Pentagon 71"/>
              <p:cNvSpPr/>
              <p:nvPr/>
            </p:nvSpPr>
            <p:spPr>
              <a:xfrm flipH="1">
                <a:off x="9672001" y="1305848"/>
                <a:ext cx="1143144" cy="320468"/>
              </a:xfrm>
              <a:prstGeom prst="homePlate">
                <a:avLst/>
              </a:prstGeom>
              <a:solidFill>
                <a:srgbClr val="49BA9A"/>
              </a:solidFill>
              <a:ln>
                <a:noFill/>
              </a:ln>
              <a:effectLst>
                <a:outerShdw blurRad="50800" dist="38100" dir="2700000" algn="tl" rotWithShape="0">
                  <a:prstClr val="black">
                    <a:alpha val="40000"/>
                  </a:prstClr>
                </a:outerShdw>
              </a:effectLst>
              <a:scene3d>
                <a:camera prst="orthographicFront">
                  <a:rot lat="0" lon="0" rev="21594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lumMod val="95000"/>
                        <a:lumOff val="5000"/>
                      </a:srgbClr>
                    </a:solidFill>
                  </a:rPr>
                  <a:t>KEY DRIVERS</a:t>
                </a:r>
              </a:p>
            </p:txBody>
          </p:sp>
        </p:grpSp>
        <p:sp>
          <p:nvSpPr>
            <p:cNvPr id="76" name="Right Arrow 75"/>
            <p:cNvSpPr/>
            <p:nvPr/>
          </p:nvSpPr>
          <p:spPr bwMode="auto">
            <a:xfrm>
              <a:off x="5117638" y="1896168"/>
              <a:ext cx="693463" cy="245447"/>
            </a:xfrm>
            <a:prstGeom prst="rightArrow">
              <a:avLst/>
            </a:prstGeom>
            <a:noFill/>
            <a:ln w="12700">
              <a:solidFill>
                <a:srgbClr val="A50021"/>
              </a:solidFill>
              <a:prstDash val="sysDot"/>
              <a:round/>
              <a:headEnd/>
              <a:tailEnd/>
            </a:ln>
          </p:spPr>
          <p:txBody>
            <a:bodyPr rtlCol="0" anchor="ctr"/>
            <a:lstStyle/>
            <a:p>
              <a:pPr algn="ctr"/>
              <a:endParaRPr lang="en-IN" dirty="0">
                <a:solidFill>
                  <a:prstClr val="black"/>
                </a:solidFill>
              </a:endParaRPr>
            </a:p>
          </p:txBody>
        </p:sp>
        <p:sp>
          <p:nvSpPr>
            <p:cNvPr id="81" name="Right Arrow 80"/>
            <p:cNvSpPr/>
            <p:nvPr/>
          </p:nvSpPr>
          <p:spPr bwMode="auto">
            <a:xfrm>
              <a:off x="9041382" y="1925844"/>
              <a:ext cx="693463" cy="245447"/>
            </a:xfrm>
            <a:prstGeom prst="rightArrow">
              <a:avLst/>
            </a:prstGeom>
            <a:noFill/>
            <a:ln w="12700">
              <a:solidFill>
                <a:srgbClr val="A50021"/>
              </a:solidFill>
              <a:prstDash val="sysDot"/>
              <a:round/>
              <a:headEnd/>
              <a:tailEnd/>
            </a:ln>
          </p:spPr>
          <p:txBody>
            <a:bodyPr rtlCol="0" anchor="ctr"/>
            <a:lstStyle/>
            <a:p>
              <a:pPr algn="ctr"/>
              <a:endParaRPr lang="en-IN" dirty="0">
                <a:solidFill>
                  <a:prstClr val="black"/>
                </a:solidFill>
              </a:endParaRPr>
            </a:p>
          </p:txBody>
        </p:sp>
        <p:grpSp>
          <p:nvGrpSpPr>
            <p:cNvPr id="89" name="Group 88"/>
            <p:cNvGrpSpPr/>
            <p:nvPr/>
          </p:nvGrpSpPr>
          <p:grpSpPr>
            <a:xfrm>
              <a:off x="6132554" y="980151"/>
              <a:ext cx="2529514" cy="2455351"/>
              <a:chOff x="5943363" y="869790"/>
              <a:chExt cx="2529514" cy="2455351"/>
            </a:xfrm>
          </p:grpSpPr>
          <p:grpSp>
            <p:nvGrpSpPr>
              <p:cNvPr id="82" name="Group 81"/>
              <p:cNvGrpSpPr/>
              <p:nvPr/>
            </p:nvGrpSpPr>
            <p:grpSpPr>
              <a:xfrm>
                <a:off x="5943363" y="869790"/>
                <a:ext cx="2529514" cy="1831954"/>
                <a:chOff x="5833001" y="964386"/>
                <a:chExt cx="2529514" cy="1831954"/>
              </a:xfrm>
            </p:grpSpPr>
            <p:graphicFrame>
              <p:nvGraphicFramePr>
                <p:cNvPr id="79" name="Chart 78"/>
                <p:cNvGraphicFramePr>
                  <a:graphicFrameLocks/>
                </p:cNvGraphicFramePr>
                <p:nvPr>
                  <p:extLst/>
                </p:nvPr>
              </p:nvGraphicFramePr>
              <p:xfrm>
                <a:off x="5833001" y="964386"/>
                <a:ext cx="2529514" cy="1831954"/>
              </p:xfrm>
              <a:graphic>
                <a:graphicData uri="http://schemas.openxmlformats.org/drawingml/2006/chart">
                  <c:chart xmlns:c="http://schemas.openxmlformats.org/drawingml/2006/chart" xmlns:r="http://schemas.openxmlformats.org/officeDocument/2006/relationships" r:id="rId5"/>
                </a:graphicData>
              </a:graphic>
            </p:graphicFrame>
            <p:sp>
              <p:nvSpPr>
                <p:cNvPr id="80" name="Rectangle 79"/>
                <p:cNvSpPr/>
                <p:nvPr/>
              </p:nvSpPr>
              <p:spPr>
                <a:xfrm>
                  <a:off x="6013268" y="973330"/>
                  <a:ext cx="2349247" cy="292388"/>
                </a:xfrm>
                <a:prstGeom prst="rect">
                  <a:avLst/>
                </a:prstGeom>
              </p:spPr>
              <p:txBody>
                <a:bodyPr wrap="square">
                  <a:spAutoFit/>
                </a:bodyPr>
                <a:lstStyle/>
                <a:p>
                  <a:pPr>
                    <a:defRPr/>
                  </a:pPr>
                  <a:r>
                    <a:rPr lang="en-US" sz="1300" b="1" kern="0" dirty="0">
                      <a:solidFill>
                        <a:srgbClr val="0070C0"/>
                      </a:solidFill>
                    </a:rPr>
                    <a:t>CONVERSATION TREND MAP</a:t>
                  </a:r>
                </a:p>
              </p:txBody>
            </p:sp>
          </p:grpSp>
          <p:sp>
            <p:nvSpPr>
              <p:cNvPr id="83" name="Rectangle 82"/>
              <p:cNvSpPr/>
              <p:nvPr/>
            </p:nvSpPr>
            <p:spPr>
              <a:xfrm>
                <a:off x="5963410" y="3029892"/>
                <a:ext cx="2509467" cy="295249"/>
              </a:xfrm>
              <a:prstGeom prst="rect">
                <a:avLst/>
              </a:prstGeom>
              <a:solidFill>
                <a:srgbClr val="00B0F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dirty="0">
                    <a:solidFill>
                      <a:prstClr val="white"/>
                    </a:solidFill>
                  </a:rPr>
                  <a:t>BENCHMARK TRENDS – LAST YEAR</a:t>
                </a:r>
              </a:p>
            </p:txBody>
          </p:sp>
          <p:sp>
            <p:nvSpPr>
              <p:cNvPr id="84" name="Cross 83"/>
              <p:cNvSpPr/>
              <p:nvPr/>
            </p:nvSpPr>
            <p:spPr bwMode="auto">
              <a:xfrm>
                <a:off x="7047186" y="2712860"/>
                <a:ext cx="307939" cy="306369"/>
              </a:xfrm>
              <a:prstGeom prst="plus">
                <a:avLst>
                  <a:gd name="adj" fmla="val 38628"/>
                </a:avLst>
              </a:prstGeom>
              <a:noFill/>
              <a:ln w="12700">
                <a:solidFill>
                  <a:srgbClr val="A50021"/>
                </a:solidFill>
                <a:prstDash val="sysDot"/>
                <a:round/>
                <a:headEnd/>
                <a:tailEnd/>
              </a:ln>
            </p:spPr>
            <p:txBody>
              <a:bodyPr rtlCol="0" anchor="ctr"/>
              <a:lstStyle/>
              <a:p>
                <a:pPr algn="ctr"/>
                <a:endParaRPr lang="en-IN" dirty="0">
                  <a:solidFill>
                    <a:prstClr val="black"/>
                  </a:solidFill>
                </a:endParaRPr>
              </a:p>
            </p:txBody>
          </p:sp>
        </p:grpSp>
      </p:grpSp>
      <p:sp>
        <p:nvSpPr>
          <p:cNvPr id="86" name="Rectangle 85"/>
          <p:cNvSpPr/>
          <p:nvPr/>
        </p:nvSpPr>
        <p:spPr>
          <a:xfrm>
            <a:off x="4228549" y="3884659"/>
            <a:ext cx="4190455" cy="276999"/>
          </a:xfrm>
          <a:prstGeom prst="rect">
            <a:avLst/>
          </a:prstGeom>
        </p:spPr>
        <p:txBody>
          <a:bodyPr wrap="square">
            <a:spAutoFit/>
          </a:bodyPr>
          <a:lstStyle/>
          <a:p>
            <a:pPr>
              <a:defRPr/>
            </a:pPr>
            <a:r>
              <a:rPr lang="en-US" sz="1200" b="1" kern="0" dirty="0">
                <a:solidFill>
                  <a:srgbClr val="339933"/>
                </a:solidFill>
              </a:rPr>
              <a:t>Popularity Analysis:</a:t>
            </a:r>
          </a:p>
        </p:txBody>
      </p:sp>
      <p:sp>
        <p:nvSpPr>
          <p:cNvPr id="87" name="Rounded Rectangle 86"/>
          <p:cNvSpPr/>
          <p:nvPr/>
        </p:nvSpPr>
        <p:spPr>
          <a:xfrm>
            <a:off x="4158782" y="4110537"/>
            <a:ext cx="4181418" cy="994851"/>
          </a:xfrm>
          <a:prstGeom prst="roundRect">
            <a:avLst>
              <a:gd name="adj" fmla="val 8743"/>
            </a:avLst>
          </a:prstGeom>
          <a:solidFill>
            <a:srgbClr val="FFFFFF"/>
          </a:solidFill>
          <a:ln w="25400" cap="flat" cmpd="sng" algn="ctr">
            <a:solidFill>
              <a:srgbClr val="FFFFFF">
                <a:shade val="50000"/>
              </a:srgbClr>
            </a:solidFill>
            <a:prstDash val="solid"/>
          </a:ln>
          <a:effectLst>
            <a:outerShdw blurRad="50800" dist="38100" dir="5400000" algn="t" rotWithShape="0">
              <a:prstClr val="black">
                <a:alpha val="40000"/>
              </a:prstClr>
            </a:outerShdw>
          </a:effectLst>
        </p:spPr>
        <p:txBody>
          <a:bodyPr rtlCol="0" anchor="ctr"/>
          <a:lstStyle/>
          <a:p>
            <a:pPr marL="171433" indent="-171433">
              <a:buClr>
                <a:srgbClr val="FEA501"/>
              </a:buClr>
              <a:buFont typeface="Wingdings" pitchFamily="2" charset="2"/>
              <a:buChar char="§"/>
              <a:defRPr/>
            </a:pPr>
            <a:r>
              <a:rPr lang="en-US" sz="1400" kern="0" dirty="0">
                <a:solidFill>
                  <a:srgbClr val="000000"/>
                </a:solidFill>
              </a:rPr>
              <a:t>Buzz Volume , Search Trend &amp; Popularity Increase – was compared against that of the trends of the past year which were </a:t>
            </a:r>
            <a:r>
              <a:rPr lang="en-US" sz="1400" kern="0" dirty="0" err="1">
                <a:solidFill>
                  <a:srgbClr val="000000"/>
                </a:solidFill>
              </a:rPr>
              <a:t>productionalized</a:t>
            </a:r>
            <a:r>
              <a:rPr lang="en-US" sz="1400" kern="0" dirty="0">
                <a:solidFill>
                  <a:srgbClr val="000000"/>
                </a:solidFill>
              </a:rPr>
              <a:t>. </a:t>
            </a:r>
          </a:p>
        </p:txBody>
      </p:sp>
      <p:sp>
        <p:nvSpPr>
          <p:cNvPr id="44" name="Title 1"/>
          <p:cNvSpPr txBox="1">
            <a:spLocks/>
          </p:cNvSpPr>
          <p:nvPr/>
        </p:nvSpPr>
        <p:spPr>
          <a:xfrm>
            <a:off x="441737" y="27208"/>
            <a:ext cx="11358671" cy="750012"/>
          </a:xfrm>
          <a:prstGeom prst="rect">
            <a:avLst/>
          </a:prstGeom>
        </p:spPr>
        <p:txBody>
          <a:bodyPr vert="horz" lIns="0" tIns="0" rIns="0" bIns="0" rtlCol="0" anchor="ctr" anchorCtr="0">
            <a:noAutofit/>
          </a:bodyPr>
          <a:lstStyle>
            <a:defPPr>
              <a:defRPr lang="de-DE"/>
            </a:defPPr>
            <a:lvl1pPr>
              <a:lnSpc>
                <a:spcPct val="100000"/>
              </a:lnSpc>
              <a:spcBef>
                <a:spcPct val="0"/>
              </a:spcBef>
              <a:buNone/>
              <a:defRPr sz="2800" b="1">
                <a:solidFill>
                  <a:schemeClr val="accent4">
                    <a:lumMod val="75000"/>
                  </a:schemeClr>
                </a:solidFill>
                <a:latin typeface="+mj-lt"/>
                <a:ea typeface="+mj-ea"/>
                <a:cs typeface="+mj-cs"/>
              </a:defRPr>
            </a:lvl1pPr>
          </a:lstStyle>
          <a:p>
            <a:r>
              <a:rPr lang="en-US" dirty="0">
                <a:solidFill>
                  <a:srgbClr val="808080">
                    <a:lumMod val="75000"/>
                  </a:srgbClr>
                </a:solidFill>
              </a:rPr>
              <a:t>Case Study: Identification of Snack Trends for New Product  Launch</a:t>
            </a:r>
          </a:p>
        </p:txBody>
      </p:sp>
    </p:spTree>
    <p:extLst>
      <p:ext uri="{BB962C8B-B14F-4D97-AF65-F5344CB8AC3E}">
        <p14:creationId xmlns:p14="http://schemas.microsoft.com/office/powerpoint/2010/main" val="3650141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9732554" y="6355970"/>
            <a:ext cx="2134800" cy="359953"/>
          </a:xfrm>
          <a:prstGeom prst="rect">
            <a:avLst/>
          </a:prstGeom>
        </p:spPr>
        <p:txBody>
          <a:bodyPr/>
          <a:lstStyle/>
          <a:p>
            <a:fld id="{90C6FA33-FA7C-4D8C-98F0-D1C5FFD3B8B1}" type="slidenum">
              <a:rPr lang="en-US" smtClean="0">
                <a:solidFill>
                  <a:prstClr val="black">
                    <a:tint val="75000"/>
                  </a:prstClr>
                </a:solidFill>
              </a:rPr>
              <a:pPr/>
              <a:t>9</a:t>
            </a:fld>
            <a:endParaRPr lang="en-US">
              <a:solidFill>
                <a:prstClr val="black">
                  <a:tint val="75000"/>
                </a:prstClr>
              </a:solidFill>
            </a:endParaRPr>
          </a:p>
        </p:txBody>
      </p:sp>
      <p:grpSp>
        <p:nvGrpSpPr>
          <p:cNvPr id="2" name="Group 1"/>
          <p:cNvGrpSpPr/>
          <p:nvPr/>
        </p:nvGrpSpPr>
        <p:grpSpPr>
          <a:xfrm>
            <a:off x="207958" y="2601641"/>
            <a:ext cx="11602564" cy="4298769"/>
            <a:chOff x="147749" y="1435139"/>
            <a:chExt cx="11604075" cy="4424062"/>
          </a:xfrm>
        </p:grpSpPr>
        <p:grpSp>
          <p:nvGrpSpPr>
            <p:cNvPr id="5" name="Group 4"/>
            <p:cNvGrpSpPr/>
            <p:nvPr/>
          </p:nvGrpSpPr>
          <p:grpSpPr>
            <a:xfrm>
              <a:off x="960510" y="2327623"/>
              <a:ext cx="1679906" cy="1023944"/>
              <a:chOff x="409750" y="2590667"/>
              <a:chExt cx="2528240" cy="1916005"/>
            </a:xfrm>
          </p:grpSpPr>
          <p:sp>
            <p:nvSpPr>
              <p:cNvPr id="6" name="Rounded Rectangle 5"/>
              <p:cNvSpPr/>
              <p:nvPr/>
            </p:nvSpPr>
            <p:spPr bwMode="auto">
              <a:xfrm>
                <a:off x="409750" y="2590667"/>
                <a:ext cx="2528240" cy="1916005"/>
              </a:xfrm>
              <a:prstGeom prst="roundRect">
                <a:avLst/>
              </a:prstGeom>
              <a:solidFill>
                <a:srgbClr val="C2B3F7">
                  <a:alpha val="11765"/>
                </a:srgbClr>
              </a:solidFill>
              <a:ln w="6350">
                <a:noFill/>
                <a:prstDash val="sysDash"/>
                <a:round/>
                <a:headEnd/>
                <a:tailEnd/>
              </a:ln>
              <a:effectLst>
                <a:innerShdw blurRad="63500" dist="50800" dir="18900000">
                  <a:prstClr val="black">
                    <a:alpha val="50000"/>
                  </a:prstClr>
                </a:innerShdw>
              </a:effectLst>
            </p:spPr>
            <p:txBody>
              <a:bodyPr rtlCol="0" anchor="ctr"/>
              <a:lstStyle/>
              <a:p>
                <a:pPr algn="ctr"/>
                <a:endParaRPr lang="en-US" dirty="0">
                  <a:solidFill>
                    <a:prstClr val="black"/>
                  </a:solidFill>
                </a:endParaRPr>
              </a:p>
            </p:txBody>
          </p:sp>
          <p:pic>
            <p:nvPicPr>
              <p:cNvPr id="7" name="Picture 6"/>
              <p:cNvPicPr>
                <a:picLocks noChangeAspect="1"/>
              </p:cNvPicPr>
              <p:nvPr/>
            </p:nvPicPr>
            <p:blipFill>
              <a:blip r:embed="rId2"/>
              <a:stretch>
                <a:fillRect/>
              </a:stretch>
            </p:blipFill>
            <p:spPr>
              <a:xfrm>
                <a:off x="1068170" y="2684231"/>
                <a:ext cx="1244003" cy="239731"/>
              </a:xfrm>
              <a:prstGeom prst="rect">
                <a:avLst/>
              </a:prstGeom>
            </p:spPr>
          </p:pic>
          <p:pic>
            <p:nvPicPr>
              <p:cNvPr id="8" name="Picture 7"/>
              <p:cNvPicPr>
                <a:picLocks noChangeAspect="1"/>
              </p:cNvPicPr>
              <p:nvPr/>
            </p:nvPicPr>
            <p:blipFill>
              <a:blip r:embed="rId3"/>
              <a:stretch>
                <a:fillRect/>
              </a:stretch>
            </p:blipFill>
            <p:spPr>
              <a:xfrm>
                <a:off x="1812229" y="3937356"/>
                <a:ext cx="1000925" cy="350642"/>
              </a:xfrm>
              <a:prstGeom prst="rect">
                <a:avLst/>
              </a:prstGeom>
            </p:spPr>
          </p:pic>
          <p:pic>
            <p:nvPicPr>
              <p:cNvPr id="9" name="Picture 8"/>
              <p:cNvPicPr>
                <a:picLocks noChangeAspect="1"/>
              </p:cNvPicPr>
              <p:nvPr/>
            </p:nvPicPr>
            <p:blipFill>
              <a:blip r:embed="rId4"/>
              <a:stretch>
                <a:fillRect/>
              </a:stretch>
            </p:blipFill>
            <p:spPr>
              <a:xfrm>
                <a:off x="545217" y="3229337"/>
                <a:ext cx="1064016" cy="449958"/>
              </a:xfrm>
              <a:prstGeom prst="rect">
                <a:avLst/>
              </a:prstGeom>
            </p:spPr>
          </p:pic>
          <p:pic>
            <p:nvPicPr>
              <p:cNvPr id="10" name="Picture 9"/>
              <p:cNvPicPr>
                <a:picLocks noChangeAspect="1"/>
              </p:cNvPicPr>
              <p:nvPr/>
            </p:nvPicPr>
            <p:blipFill>
              <a:blip r:embed="rId5"/>
              <a:stretch>
                <a:fillRect/>
              </a:stretch>
            </p:blipFill>
            <p:spPr>
              <a:xfrm>
                <a:off x="1837107" y="3188748"/>
                <a:ext cx="882681" cy="429725"/>
              </a:xfrm>
              <a:prstGeom prst="rect">
                <a:avLst/>
              </a:prstGeom>
            </p:spPr>
          </p:pic>
          <p:pic>
            <p:nvPicPr>
              <p:cNvPr id="11" name="Picture 10"/>
              <p:cNvPicPr>
                <a:picLocks noChangeAspect="1"/>
              </p:cNvPicPr>
              <p:nvPr/>
            </p:nvPicPr>
            <p:blipFill>
              <a:blip r:embed="rId6"/>
              <a:stretch>
                <a:fillRect/>
              </a:stretch>
            </p:blipFill>
            <p:spPr>
              <a:xfrm>
                <a:off x="517289" y="3808574"/>
                <a:ext cx="1148657" cy="565401"/>
              </a:xfrm>
              <a:prstGeom prst="rect">
                <a:avLst/>
              </a:prstGeom>
            </p:spPr>
          </p:pic>
        </p:grpSp>
        <p:grpSp>
          <p:nvGrpSpPr>
            <p:cNvPr id="12" name="Group 11"/>
            <p:cNvGrpSpPr/>
            <p:nvPr/>
          </p:nvGrpSpPr>
          <p:grpSpPr>
            <a:xfrm>
              <a:off x="455021" y="1513681"/>
              <a:ext cx="3730963" cy="777500"/>
              <a:chOff x="175697" y="1402309"/>
              <a:chExt cx="3730963" cy="777500"/>
            </a:xfrm>
          </p:grpSpPr>
          <p:grpSp>
            <p:nvGrpSpPr>
              <p:cNvPr id="13" name="Group 12"/>
              <p:cNvGrpSpPr/>
              <p:nvPr/>
            </p:nvGrpSpPr>
            <p:grpSpPr>
              <a:xfrm>
                <a:off x="175697" y="1666804"/>
                <a:ext cx="3730963" cy="287173"/>
                <a:chOff x="3830976" y="2325454"/>
                <a:chExt cx="3730963" cy="287173"/>
              </a:xfrm>
            </p:grpSpPr>
            <p:sp>
              <p:nvSpPr>
                <p:cNvPr id="15" name="TextBox 14"/>
                <p:cNvSpPr txBox="1"/>
                <p:nvPr/>
              </p:nvSpPr>
              <p:spPr>
                <a:xfrm>
                  <a:off x="3830976" y="2325454"/>
                  <a:ext cx="1404530" cy="285035"/>
                </a:xfrm>
                <a:prstGeom prst="rect">
                  <a:avLst/>
                </a:prstGeom>
                <a:noFill/>
              </p:spPr>
              <p:txBody>
                <a:bodyPr wrap="square" rtlCol="0">
                  <a:spAutoFit/>
                </a:bodyPr>
                <a:lstStyle/>
                <a:p>
                  <a:r>
                    <a:rPr lang="en-US" sz="1200" b="1" dirty="0">
                      <a:solidFill>
                        <a:srgbClr val="002060"/>
                      </a:solidFill>
                      <a:latin typeface="Century Gothic" panose="020B0502020202020204" pitchFamily="34" charset="0"/>
                    </a:rPr>
                    <a:t>Automated </a:t>
                  </a:r>
                </a:p>
              </p:txBody>
            </p:sp>
            <p:sp>
              <p:nvSpPr>
                <p:cNvPr id="16" name="TextBox 15"/>
                <p:cNvSpPr txBox="1"/>
                <p:nvPr/>
              </p:nvSpPr>
              <p:spPr>
                <a:xfrm>
                  <a:off x="5345451" y="2327592"/>
                  <a:ext cx="2216488" cy="285035"/>
                </a:xfrm>
                <a:prstGeom prst="rect">
                  <a:avLst/>
                </a:prstGeom>
                <a:noFill/>
              </p:spPr>
              <p:txBody>
                <a:bodyPr wrap="square" rtlCol="0">
                  <a:spAutoFit/>
                </a:bodyPr>
                <a:lstStyle/>
                <a:p>
                  <a:r>
                    <a:rPr lang="en-US" sz="1200" b="1" dirty="0">
                      <a:solidFill>
                        <a:srgbClr val="002060"/>
                      </a:solidFill>
                      <a:latin typeface="Century Gothic" panose="020B0502020202020204" pitchFamily="34" charset="0"/>
                    </a:rPr>
                    <a:t>Integrated system</a:t>
                  </a:r>
                </a:p>
              </p:txBody>
            </p:sp>
          </p:grpSp>
          <p:pic>
            <p:nvPicPr>
              <p:cNvPr id="14" name="Picture 13"/>
              <p:cNvPicPr>
                <a:picLocks noChangeAspect="1"/>
              </p:cNvPicPr>
              <p:nvPr/>
            </p:nvPicPr>
            <p:blipFill>
              <a:blip r:embed="rId7"/>
              <a:stretch>
                <a:fillRect/>
              </a:stretch>
            </p:blipFill>
            <p:spPr>
              <a:xfrm>
                <a:off x="1031543" y="1402309"/>
                <a:ext cx="846209" cy="777500"/>
              </a:xfrm>
              <a:prstGeom prst="rect">
                <a:avLst/>
              </a:prstGeom>
            </p:spPr>
          </p:pic>
        </p:grpSp>
        <p:grpSp>
          <p:nvGrpSpPr>
            <p:cNvPr id="17" name="Group 16"/>
            <p:cNvGrpSpPr/>
            <p:nvPr/>
          </p:nvGrpSpPr>
          <p:grpSpPr>
            <a:xfrm>
              <a:off x="455021" y="3447854"/>
              <a:ext cx="2847437" cy="2118419"/>
              <a:chOff x="679783" y="3819000"/>
              <a:chExt cx="2762598" cy="2242246"/>
            </a:xfrm>
          </p:grpSpPr>
          <p:sp>
            <p:nvSpPr>
              <p:cNvPr id="18" name="Rounded Rectangle 17"/>
              <p:cNvSpPr/>
              <p:nvPr/>
            </p:nvSpPr>
            <p:spPr bwMode="auto">
              <a:xfrm>
                <a:off x="679783" y="3819000"/>
                <a:ext cx="2762598" cy="2190885"/>
              </a:xfrm>
              <a:prstGeom prst="roundRect">
                <a:avLst/>
              </a:prstGeom>
              <a:solidFill>
                <a:srgbClr val="FFC000">
                  <a:alpha val="45000"/>
                </a:srgbClr>
              </a:solidFill>
              <a:ln w="12700">
                <a:noFill/>
                <a:round/>
                <a:headEnd/>
                <a:tailEnd/>
              </a:ln>
            </p:spPr>
            <p:txBody>
              <a:bodyPr rtlCol="0" anchor="ctr"/>
              <a:lstStyle/>
              <a:p>
                <a:pPr algn="ctr"/>
                <a:endParaRPr lang="en-US" dirty="0">
                  <a:solidFill>
                    <a:prstClr val="black"/>
                  </a:solidFill>
                </a:endParaRPr>
              </a:p>
            </p:txBody>
          </p:sp>
          <p:sp>
            <p:nvSpPr>
              <p:cNvPr id="19" name="TextBox 18"/>
              <p:cNvSpPr txBox="1"/>
              <p:nvPr/>
            </p:nvSpPr>
            <p:spPr>
              <a:xfrm>
                <a:off x="1460744" y="3839982"/>
                <a:ext cx="1059400" cy="301696"/>
              </a:xfrm>
              <a:prstGeom prst="rect">
                <a:avLst/>
              </a:prstGeom>
              <a:noFill/>
            </p:spPr>
            <p:txBody>
              <a:bodyPr wrap="square" rtlCol="0">
                <a:spAutoFit/>
              </a:bodyPr>
              <a:lstStyle/>
              <a:p>
                <a:r>
                  <a:rPr lang="en-US" sz="1200" b="1" dirty="0">
                    <a:solidFill>
                      <a:srgbClr val="5E350C"/>
                    </a:solidFill>
                  </a:rPr>
                  <a:t>Key metrics:</a:t>
                </a:r>
              </a:p>
            </p:txBody>
          </p:sp>
          <p:sp>
            <p:nvSpPr>
              <p:cNvPr id="20" name="TextBox 19"/>
              <p:cNvSpPr txBox="1"/>
              <p:nvPr/>
            </p:nvSpPr>
            <p:spPr>
              <a:xfrm>
                <a:off x="694725" y="4116981"/>
                <a:ext cx="2695480" cy="1944265"/>
              </a:xfrm>
              <a:prstGeom prst="rect">
                <a:avLst/>
              </a:prstGeom>
              <a:noFill/>
            </p:spPr>
            <p:txBody>
              <a:bodyPr wrap="square" rtlCol="0">
                <a:spAutoFit/>
              </a:bodyPr>
              <a:lstStyle/>
              <a:p>
                <a:pPr marL="228577" indent="-228577">
                  <a:buFontTx/>
                  <a:buAutoNum type="arabicPeriod"/>
                </a:pPr>
                <a:r>
                  <a:rPr lang="en-US" sz="1000" dirty="0">
                    <a:solidFill>
                      <a:prstClr val="black"/>
                    </a:solidFill>
                  </a:rPr>
                  <a:t>Content marketing - Likes, Posts, retweets, re-pins, comments etc., </a:t>
                </a:r>
              </a:p>
              <a:p>
                <a:pPr marL="228577" indent="-228577">
                  <a:buFontTx/>
                  <a:buAutoNum type="arabicPeriod"/>
                </a:pPr>
                <a:r>
                  <a:rPr lang="en-US" sz="1000" dirty="0">
                    <a:solidFill>
                      <a:prstClr val="black"/>
                    </a:solidFill>
                  </a:rPr>
                  <a:t>Web traffic &amp; audience engagement - </a:t>
                </a:r>
                <a:r>
                  <a:rPr lang="fr-FR" sz="1000" dirty="0">
                    <a:solidFill>
                      <a:prstClr val="black"/>
                    </a:solidFill>
                  </a:rPr>
                  <a:t>Site visits, Sessions, Session duration, Page visit depth etc.,</a:t>
                </a:r>
              </a:p>
              <a:p>
                <a:pPr marL="228577" indent="-228577">
                  <a:buFontTx/>
                  <a:buAutoNum type="arabicPeriod"/>
                </a:pPr>
                <a:r>
                  <a:rPr lang="en-US" sz="1000" dirty="0">
                    <a:solidFill>
                      <a:prstClr val="black"/>
                    </a:solidFill>
                  </a:rPr>
                  <a:t>Video ad – Views, Viewer growth, Subscribers, likes, dislikes etc.,</a:t>
                </a:r>
              </a:p>
              <a:p>
                <a:pPr marL="228577" indent="-228577">
                  <a:buFontTx/>
                  <a:buAutoNum type="arabicPeriod"/>
                </a:pPr>
                <a:r>
                  <a:rPr lang="en-US" sz="1000" dirty="0">
                    <a:solidFill>
                      <a:prstClr val="black"/>
                    </a:solidFill>
                  </a:rPr>
                  <a:t>Paid campaign – Impressions, Viewability rate etc.,</a:t>
                </a:r>
              </a:p>
              <a:p>
                <a:pPr marL="228577" indent="-228577">
                  <a:buFontTx/>
                  <a:buAutoNum type="arabicPeriod"/>
                </a:pPr>
                <a:r>
                  <a:rPr lang="en-US" sz="1000" dirty="0">
                    <a:solidFill>
                      <a:prstClr val="black"/>
                    </a:solidFill>
                  </a:rPr>
                  <a:t>Social buzz – Mentions, brand sentiments etc.,</a:t>
                </a:r>
              </a:p>
            </p:txBody>
          </p:sp>
        </p:grpSp>
        <p:sp>
          <p:nvSpPr>
            <p:cNvPr id="21" name="TextBox 20"/>
            <p:cNvSpPr txBox="1"/>
            <p:nvPr/>
          </p:nvSpPr>
          <p:spPr>
            <a:xfrm>
              <a:off x="1212258" y="5593086"/>
              <a:ext cx="951129" cy="253364"/>
            </a:xfrm>
            <a:prstGeom prst="rect">
              <a:avLst/>
            </a:prstGeom>
            <a:noFill/>
          </p:spPr>
          <p:txBody>
            <a:bodyPr wrap="square" rtlCol="0">
              <a:spAutoFit/>
            </a:bodyPr>
            <a:lstStyle/>
            <a:p>
              <a:pPr algn="ctr"/>
              <a:r>
                <a:rPr lang="en-US" sz="1000" b="1" dirty="0">
                  <a:solidFill>
                    <a:srgbClr val="002060"/>
                  </a:solidFill>
                  <a:latin typeface="Agency FB" panose="020B0503020202020204" pitchFamily="34" charset="0"/>
                </a:rPr>
                <a:t>Extraction</a:t>
              </a:r>
            </a:p>
          </p:txBody>
        </p:sp>
        <p:sp>
          <p:nvSpPr>
            <p:cNvPr id="22" name="Isosceles Triangle 21"/>
            <p:cNvSpPr>
              <a:spLocks noChangeAspect="1"/>
            </p:cNvSpPr>
            <p:nvPr/>
          </p:nvSpPr>
          <p:spPr>
            <a:xfrm rot="5400000">
              <a:off x="7453391" y="3993156"/>
              <a:ext cx="3216745" cy="388773"/>
            </a:xfrm>
            <a:prstGeom prst="triangle">
              <a:avLst/>
            </a:prstGeom>
            <a:solidFill>
              <a:schemeClr val="bg1">
                <a:lumMod val="75000"/>
              </a:schemeClr>
            </a:solidFill>
            <a:ln w="25400" cap="flat" cmpd="sng" algn="ctr">
              <a:noFill/>
              <a:prstDash val="solid"/>
            </a:ln>
            <a:effectLst/>
          </p:spPr>
          <p:txBody>
            <a:bodyPr rtlCol="0" anchor="ctr"/>
            <a:lstStyle/>
            <a:p>
              <a:pPr algn="ctr">
                <a:defRPr/>
              </a:pPr>
              <a:endParaRPr lang="en-US" kern="0">
                <a:solidFill>
                  <a:srgbClr val="FFFFFF"/>
                </a:solidFill>
              </a:endParaRPr>
            </a:p>
          </p:txBody>
        </p:sp>
        <p:sp>
          <p:nvSpPr>
            <p:cNvPr id="23" name="TextBox 22"/>
            <p:cNvSpPr txBox="1"/>
            <p:nvPr/>
          </p:nvSpPr>
          <p:spPr>
            <a:xfrm>
              <a:off x="3423060" y="5605837"/>
              <a:ext cx="5444317" cy="253364"/>
            </a:xfrm>
            <a:prstGeom prst="rect">
              <a:avLst/>
            </a:prstGeom>
            <a:noFill/>
          </p:spPr>
          <p:txBody>
            <a:bodyPr wrap="square" rtlCol="0">
              <a:spAutoFit/>
            </a:bodyPr>
            <a:lstStyle/>
            <a:p>
              <a:pPr algn="ctr"/>
              <a:r>
                <a:rPr lang="en-US" sz="1000" b="1" dirty="0">
                  <a:solidFill>
                    <a:srgbClr val="002060"/>
                  </a:solidFill>
                  <a:latin typeface="Agency FB" panose="020B0503020202020204" pitchFamily="34" charset="0"/>
                </a:rPr>
                <a:t>Warehouse</a:t>
              </a:r>
            </a:p>
          </p:txBody>
        </p:sp>
        <p:sp>
          <p:nvSpPr>
            <p:cNvPr id="24" name="TextBox 23"/>
            <p:cNvSpPr txBox="1"/>
            <p:nvPr/>
          </p:nvSpPr>
          <p:spPr>
            <a:xfrm>
              <a:off x="9350725" y="5605837"/>
              <a:ext cx="1322241" cy="253364"/>
            </a:xfrm>
            <a:prstGeom prst="rect">
              <a:avLst/>
            </a:prstGeom>
            <a:noFill/>
          </p:spPr>
          <p:txBody>
            <a:bodyPr wrap="square" rtlCol="0">
              <a:spAutoFit/>
            </a:bodyPr>
            <a:lstStyle/>
            <a:p>
              <a:pPr algn="ctr"/>
              <a:r>
                <a:rPr lang="en-US" sz="1000" b="1" dirty="0">
                  <a:solidFill>
                    <a:srgbClr val="002060"/>
                  </a:solidFill>
                  <a:latin typeface="Agency FB" panose="020B0503020202020204" pitchFamily="34" charset="0"/>
                </a:rPr>
                <a:t>Presentation</a:t>
              </a:r>
            </a:p>
          </p:txBody>
        </p:sp>
        <p:grpSp>
          <p:nvGrpSpPr>
            <p:cNvPr id="25" name="Group 24"/>
            <p:cNvGrpSpPr/>
            <p:nvPr/>
          </p:nvGrpSpPr>
          <p:grpSpPr>
            <a:xfrm>
              <a:off x="5144666" y="1646984"/>
              <a:ext cx="2658535" cy="493526"/>
              <a:chOff x="3821050" y="1406804"/>
              <a:chExt cx="2658535" cy="493526"/>
            </a:xfrm>
          </p:grpSpPr>
          <p:pic>
            <p:nvPicPr>
              <p:cNvPr id="26" name="Picture 25"/>
              <p:cNvPicPr>
                <a:picLocks noChangeAspect="1"/>
              </p:cNvPicPr>
              <p:nvPr/>
            </p:nvPicPr>
            <p:blipFill>
              <a:blip r:embed="rId8"/>
              <a:stretch>
                <a:fillRect/>
              </a:stretch>
            </p:blipFill>
            <p:spPr>
              <a:xfrm>
                <a:off x="4681263" y="1406804"/>
                <a:ext cx="741637" cy="493526"/>
              </a:xfrm>
              <a:prstGeom prst="rect">
                <a:avLst/>
              </a:prstGeom>
            </p:spPr>
          </p:pic>
          <p:sp>
            <p:nvSpPr>
              <p:cNvPr id="27" name="TextBox 26"/>
              <p:cNvSpPr txBox="1"/>
              <p:nvPr/>
            </p:nvSpPr>
            <p:spPr>
              <a:xfrm>
                <a:off x="3821050" y="1509852"/>
                <a:ext cx="1029296" cy="285036"/>
              </a:xfrm>
              <a:prstGeom prst="rect">
                <a:avLst/>
              </a:prstGeom>
              <a:noFill/>
            </p:spPr>
            <p:txBody>
              <a:bodyPr wrap="square" rtlCol="0">
                <a:spAutoFit/>
              </a:bodyPr>
              <a:lstStyle/>
              <a:p>
                <a:r>
                  <a:rPr lang="en-US" sz="1200" b="1" dirty="0">
                    <a:solidFill>
                      <a:srgbClr val="002060"/>
                    </a:solidFill>
                    <a:latin typeface="Century Gothic" panose="020B0502020202020204" pitchFamily="34" charset="0"/>
                  </a:rPr>
                  <a:t>Enterprise</a:t>
                </a:r>
              </a:p>
            </p:txBody>
          </p:sp>
          <p:sp>
            <p:nvSpPr>
              <p:cNvPr id="28" name="TextBox 27"/>
              <p:cNvSpPr txBox="1"/>
              <p:nvPr/>
            </p:nvSpPr>
            <p:spPr>
              <a:xfrm>
                <a:off x="5368796" y="1523752"/>
                <a:ext cx="1110789" cy="285036"/>
              </a:xfrm>
              <a:prstGeom prst="rect">
                <a:avLst/>
              </a:prstGeom>
              <a:noFill/>
            </p:spPr>
            <p:txBody>
              <a:bodyPr wrap="square" rtlCol="0">
                <a:spAutoFit/>
              </a:bodyPr>
              <a:lstStyle/>
              <a:p>
                <a:r>
                  <a:rPr lang="en-US" sz="1200" b="1" dirty="0">
                    <a:solidFill>
                      <a:srgbClr val="002060"/>
                    </a:solidFill>
                    <a:latin typeface="Century Gothic" panose="020B0502020202020204" pitchFamily="34" charset="0"/>
                  </a:rPr>
                  <a:t>Architecture</a:t>
                </a:r>
              </a:p>
            </p:txBody>
          </p:sp>
        </p:grpSp>
        <p:grpSp>
          <p:nvGrpSpPr>
            <p:cNvPr id="29" name="Group 28"/>
            <p:cNvGrpSpPr/>
            <p:nvPr/>
          </p:nvGrpSpPr>
          <p:grpSpPr>
            <a:xfrm>
              <a:off x="9007088" y="1672570"/>
              <a:ext cx="2677280" cy="3747058"/>
              <a:chOff x="8438326" y="665077"/>
              <a:chExt cx="3318475" cy="5495263"/>
            </a:xfrm>
            <a:effectLst>
              <a:outerShdw blurRad="50800" dist="38100" dir="2700000" algn="tl" rotWithShape="0">
                <a:prstClr val="black">
                  <a:alpha val="40000"/>
                </a:prstClr>
              </a:outerShdw>
            </a:effectLst>
          </p:grpSpPr>
          <p:grpSp>
            <p:nvGrpSpPr>
              <p:cNvPr id="30" name="Group 29"/>
              <p:cNvGrpSpPr/>
              <p:nvPr/>
            </p:nvGrpSpPr>
            <p:grpSpPr>
              <a:xfrm>
                <a:off x="8438326" y="665077"/>
                <a:ext cx="3318475" cy="5495263"/>
                <a:chOff x="8438326" y="665077"/>
                <a:chExt cx="3318475" cy="5495263"/>
              </a:xfrm>
            </p:grpSpPr>
            <p:pic>
              <p:nvPicPr>
                <p:cNvPr id="32" name="Picture 31"/>
                <p:cNvPicPr>
                  <a:picLocks noChangeAspect="1"/>
                </p:cNvPicPr>
                <p:nvPr/>
              </p:nvPicPr>
              <p:blipFill>
                <a:blip r:embed="rId9">
                  <a:clrChange>
                    <a:clrFrom>
                      <a:srgbClr val="FFFFFF"/>
                    </a:clrFrom>
                    <a:clrTo>
                      <a:srgbClr val="FFFFFF">
                        <a:alpha val="0"/>
                      </a:srgbClr>
                    </a:clrTo>
                  </a:clrChange>
                </a:blip>
                <a:stretch>
                  <a:fillRect/>
                </a:stretch>
              </p:blipFill>
              <p:spPr>
                <a:xfrm>
                  <a:off x="8438326" y="665077"/>
                  <a:ext cx="1026059" cy="1026060"/>
                </a:xfrm>
                <a:prstGeom prst="rect">
                  <a:avLst/>
                </a:prstGeom>
                <a:effectLst/>
              </p:spPr>
            </p:pic>
            <p:grpSp>
              <p:nvGrpSpPr>
                <p:cNvPr id="33" name="Group 32"/>
                <p:cNvGrpSpPr/>
                <p:nvPr/>
              </p:nvGrpSpPr>
              <p:grpSpPr>
                <a:xfrm>
                  <a:off x="9200625" y="1994653"/>
                  <a:ext cx="2556176" cy="4165687"/>
                  <a:chOff x="9200625" y="1994653"/>
                  <a:chExt cx="2556176" cy="4165687"/>
                </a:xfrm>
              </p:grpSpPr>
              <p:pic>
                <p:nvPicPr>
                  <p:cNvPr id="34" name="Picture 3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555611" y="1994653"/>
                    <a:ext cx="1895121" cy="1304680"/>
                  </a:xfrm>
                  <a:prstGeom prst="rect">
                    <a:avLst/>
                  </a:prstGeom>
                  <a:effectLst>
                    <a:outerShdw blurRad="50800" dist="38100" dir="2700000" algn="tl" rotWithShape="0">
                      <a:prstClr val="black">
                        <a:alpha val="40000"/>
                      </a:prstClr>
                    </a:outerShdw>
                  </a:effectLst>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200625" y="3401247"/>
                    <a:ext cx="2556176" cy="1211334"/>
                  </a:xfrm>
                  <a:prstGeom prst="rect">
                    <a:avLst/>
                  </a:prstGeom>
                  <a:effectLst>
                    <a:outerShdw blurRad="50800" dist="38100" dir="2700000" algn="tl" rotWithShape="0">
                      <a:prstClr val="black">
                        <a:alpha val="40000"/>
                      </a:prstClr>
                    </a:outerShdw>
                  </a:effectLst>
                </p:spPr>
              </p:pic>
              <p:pic>
                <p:nvPicPr>
                  <p:cNvPr id="36" name="Picture 3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525363" y="4748208"/>
                    <a:ext cx="1890251" cy="1412132"/>
                  </a:xfrm>
                  <a:prstGeom prst="rect">
                    <a:avLst/>
                  </a:prstGeom>
                  <a:effectLst>
                    <a:outerShdw blurRad="50800" dist="38100" dir="2700000" algn="tl" rotWithShape="0">
                      <a:prstClr val="black">
                        <a:alpha val="40000"/>
                      </a:prstClr>
                    </a:outerShdw>
                  </a:effectLst>
                </p:spPr>
              </p:pic>
            </p:grpSp>
          </p:grpSp>
          <p:sp>
            <p:nvSpPr>
              <p:cNvPr id="31" name="TextBox 30"/>
              <p:cNvSpPr txBox="1"/>
              <p:nvPr/>
            </p:nvSpPr>
            <p:spPr>
              <a:xfrm>
                <a:off x="9200625" y="808633"/>
                <a:ext cx="2472549" cy="418020"/>
              </a:xfrm>
              <a:prstGeom prst="rect">
                <a:avLst/>
              </a:prstGeom>
              <a:noFill/>
              <a:effectLst/>
            </p:spPr>
            <p:txBody>
              <a:bodyPr wrap="square" rtlCol="0">
                <a:spAutoFit/>
              </a:bodyPr>
              <a:lstStyle/>
              <a:p>
                <a:r>
                  <a:rPr lang="en-US" sz="1200" b="1" dirty="0">
                    <a:solidFill>
                      <a:srgbClr val="002060"/>
                    </a:solidFill>
                    <a:latin typeface="Century Gothic" panose="020B0502020202020204" pitchFamily="34" charset="0"/>
                  </a:rPr>
                  <a:t>-based reporting system</a:t>
                </a:r>
              </a:p>
            </p:txBody>
          </p:sp>
        </p:grpSp>
        <p:grpSp>
          <p:nvGrpSpPr>
            <p:cNvPr id="37" name="Group 36"/>
            <p:cNvGrpSpPr/>
            <p:nvPr/>
          </p:nvGrpSpPr>
          <p:grpSpPr>
            <a:xfrm>
              <a:off x="3961668" y="3023284"/>
              <a:ext cx="641595" cy="2171994"/>
              <a:chOff x="3797055" y="2858819"/>
              <a:chExt cx="641595" cy="2171994"/>
            </a:xfrm>
          </p:grpSpPr>
          <p:grpSp>
            <p:nvGrpSpPr>
              <p:cNvPr id="38" name="Group 37"/>
              <p:cNvGrpSpPr/>
              <p:nvPr/>
            </p:nvGrpSpPr>
            <p:grpSpPr>
              <a:xfrm>
                <a:off x="3833904" y="3255909"/>
                <a:ext cx="533566" cy="392041"/>
                <a:chOff x="3868497" y="4865497"/>
                <a:chExt cx="676656" cy="435742"/>
              </a:xfrm>
            </p:grpSpPr>
            <p:sp>
              <p:nvSpPr>
                <p:cNvPr id="55" name="Flowchart: Multidocument 54"/>
                <p:cNvSpPr/>
                <p:nvPr/>
              </p:nvSpPr>
              <p:spPr bwMode="auto">
                <a:xfrm>
                  <a:off x="3897453" y="4865497"/>
                  <a:ext cx="647700" cy="435742"/>
                </a:xfrm>
                <a:prstGeom prst="flowChartMultidocument">
                  <a:avLst/>
                </a:prstGeom>
                <a:noFill/>
                <a:ln w="12700">
                  <a:solidFill>
                    <a:srgbClr val="229E89"/>
                  </a:solidFill>
                  <a:round/>
                  <a:headEnd/>
                  <a:tailEnd/>
                </a:ln>
              </p:spPr>
              <p:txBody>
                <a:bodyPr rtlCol="0" anchor="ctr"/>
                <a:lstStyle/>
                <a:p>
                  <a:pPr algn="ctr"/>
                  <a:endParaRPr lang="en-US" dirty="0">
                    <a:solidFill>
                      <a:prstClr val="black"/>
                    </a:solidFill>
                  </a:endParaRPr>
                </a:p>
              </p:txBody>
            </p:sp>
            <p:sp>
              <p:nvSpPr>
                <p:cNvPr id="56" name="TextBox 55"/>
                <p:cNvSpPr txBox="1"/>
                <p:nvPr/>
              </p:nvSpPr>
              <p:spPr>
                <a:xfrm>
                  <a:off x="3868497" y="5029022"/>
                  <a:ext cx="625015" cy="211205"/>
                </a:xfrm>
                <a:prstGeom prst="rect">
                  <a:avLst/>
                </a:prstGeom>
                <a:noFill/>
              </p:spPr>
              <p:txBody>
                <a:bodyPr wrap="square" rtlCol="0">
                  <a:spAutoFit/>
                </a:bodyPr>
                <a:lstStyle/>
                <a:p>
                  <a:r>
                    <a:rPr lang="en-US" sz="600" dirty="0">
                      <a:solidFill>
                        <a:prstClr val="black"/>
                      </a:solidFill>
                    </a:rPr>
                    <a:t>Flat Files</a:t>
                  </a:r>
                </a:p>
              </p:txBody>
            </p:sp>
          </p:grpSp>
          <p:grpSp>
            <p:nvGrpSpPr>
              <p:cNvPr id="39" name="Group 38"/>
              <p:cNvGrpSpPr/>
              <p:nvPr/>
            </p:nvGrpSpPr>
            <p:grpSpPr>
              <a:xfrm>
                <a:off x="3868465" y="3726058"/>
                <a:ext cx="439629" cy="871538"/>
                <a:chOff x="3868465" y="3260720"/>
                <a:chExt cx="439629" cy="871538"/>
              </a:xfrm>
            </p:grpSpPr>
            <p:grpSp>
              <p:nvGrpSpPr>
                <p:cNvPr id="41" name="Group 40"/>
                <p:cNvGrpSpPr/>
                <p:nvPr/>
              </p:nvGrpSpPr>
              <p:grpSpPr>
                <a:xfrm>
                  <a:off x="3868465" y="3260720"/>
                  <a:ext cx="433887" cy="420155"/>
                  <a:chOff x="4853651" y="5376175"/>
                  <a:chExt cx="433887" cy="420155"/>
                </a:xfrm>
              </p:grpSpPr>
              <p:grpSp>
                <p:nvGrpSpPr>
                  <p:cNvPr id="49" name="Group 48"/>
                  <p:cNvGrpSpPr/>
                  <p:nvPr/>
                </p:nvGrpSpPr>
                <p:grpSpPr>
                  <a:xfrm>
                    <a:off x="4853651" y="5376175"/>
                    <a:ext cx="433887" cy="206919"/>
                    <a:chOff x="4853651" y="5376175"/>
                    <a:chExt cx="433887" cy="206919"/>
                  </a:xfrm>
                </p:grpSpPr>
                <p:sp>
                  <p:nvSpPr>
                    <p:cNvPr id="53" name="Snip Same Side Corner Rectangle 52"/>
                    <p:cNvSpPr/>
                    <p:nvPr/>
                  </p:nvSpPr>
                  <p:spPr bwMode="auto">
                    <a:xfrm>
                      <a:off x="4853651" y="5376175"/>
                      <a:ext cx="433887" cy="182085"/>
                    </a:xfrm>
                    <a:prstGeom prst="snip2SameRect">
                      <a:avLst>
                        <a:gd name="adj1" fmla="val 45530"/>
                        <a:gd name="adj2" fmla="val 0"/>
                      </a:avLst>
                    </a:prstGeom>
                    <a:noFill/>
                    <a:ln w="12700">
                      <a:solidFill>
                        <a:srgbClr val="229E89"/>
                      </a:solidFill>
                      <a:round/>
                      <a:headEnd/>
                      <a:tailEnd/>
                    </a:ln>
                  </p:spPr>
                  <p:txBody>
                    <a:bodyPr rtlCol="0" anchor="ctr"/>
                    <a:lstStyle/>
                    <a:p>
                      <a:pPr algn="ctr"/>
                      <a:endParaRPr lang="en-US" dirty="0">
                        <a:solidFill>
                          <a:srgbClr val="00B050"/>
                        </a:solidFill>
                      </a:endParaRPr>
                    </a:p>
                  </p:txBody>
                </p:sp>
                <p:sp>
                  <p:nvSpPr>
                    <p:cNvPr id="54" name="TextBox 53"/>
                    <p:cNvSpPr txBox="1"/>
                    <p:nvPr/>
                  </p:nvSpPr>
                  <p:spPr>
                    <a:xfrm>
                      <a:off x="4872965" y="5393070"/>
                      <a:ext cx="393168" cy="1900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600" dirty="0">
                          <a:solidFill>
                            <a:prstClr val="black"/>
                          </a:solidFill>
                        </a:rPr>
                        <a:t>API</a:t>
                      </a:r>
                    </a:p>
                  </p:txBody>
                </p:sp>
              </p:grpSp>
              <p:grpSp>
                <p:nvGrpSpPr>
                  <p:cNvPr id="50" name="Group 49"/>
                  <p:cNvGrpSpPr/>
                  <p:nvPr/>
                </p:nvGrpSpPr>
                <p:grpSpPr>
                  <a:xfrm>
                    <a:off x="4853651" y="5606306"/>
                    <a:ext cx="433887" cy="190024"/>
                    <a:chOff x="4853651" y="5606306"/>
                    <a:chExt cx="433887" cy="190024"/>
                  </a:xfrm>
                </p:grpSpPr>
                <p:sp>
                  <p:nvSpPr>
                    <p:cNvPr id="51" name="Snip Same Side Corner Rectangle 50"/>
                    <p:cNvSpPr/>
                    <p:nvPr/>
                  </p:nvSpPr>
                  <p:spPr bwMode="auto">
                    <a:xfrm>
                      <a:off x="4853651" y="5608887"/>
                      <a:ext cx="433887" cy="182085"/>
                    </a:xfrm>
                    <a:prstGeom prst="snip2SameRect">
                      <a:avLst>
                        <a:gd name="adj1" fmla="val 45530"/>
                        <a:gd name="adj2" fmla="val 0"/>
                      </a:avLst>
                    </a:prstGeom>
                    <a:noFill/>
                    <a:ln w="12700">
                      <a:solidFill>
                        <a:srgbClr val="229E89"/>
                      </a:solidFill>
                      <a:round/>
                      <a:headEnd/>
                      <a:tailEnd/>
                    </a:ln>
                  </p:spPr>
                  <p:txBody>
                    <a:bodyPr rtlCol="0" anchor="ctr"/>
                    <a:lstStyle/>
                    <a:p>
                      <a:pPr algn="ctr"/>
                      <a:endParaRPr lang="en-US" dirty="0">
                        <a:solidFill>
                          <a:srgbClr val="00B050"/>
                        </a:solidFill>
                      </a:endParaRPr>
                    </a:p>
                  </p:txBody>
                </p:sp>
                <p:sp>
                  <p:nvSpPr>
                    <p:cNvPr id="52" name="TextBox 51"/>
                    <p:cNvSpPr txBox="1"/>
                    <p:nvPr/>
                  </p:nvSpPr>
                  <p:spPr>
                    <a:xfrm>
                      <a:off x="4867588" y="5606306"/>
                      <a:ext cx="406012" cy="1900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600" dirty="0">
                          <a:solidFill>
                            <a:prstClr val="black"/>
                          </a:solidFill>
                        </a:rPr>
                        <a:t>API</a:t>
                      </a:r>
                    </a:p>
                  </p:txBody>
                </p:sp>
              </p:grpSp>
            </p:grpSp>
            <p:grpSp>
              <p:nvGrpSpPr>
                <p:cNvPr id="42" name="Group 41"/>
                <p:cNvGrpSpPr/>
                <p:nvPr/>
              </p:nvGrpSpPr>
              <p:grpSpPr>
                <a:xfrm>
                  <a:off x="3874207" y="3712103"/>
                  <a:ext cx="433887" cy="420155"/>
                  <a:chOff x="4853651" y="5376175"/>
                  <a:chExt cx="433887" cy="420155"/>
                </a:xfrm>
              </p:grpSpPr>
              <p:grpSp>
                <p:nvGrpSpPr>
                  <p:cNvPr id="43" name="Group 42"/>
                  <p:cNvGrpSpPr/>
                  <p:nvPr/>
                </p:nvGrpSpPr>
                <p:grpSpPr>
                  <a:xfrm>
                    <a:off x="4853651" y="5376175"/>
                    <a:ext cx="433887" cy="206919"/>
                    <a:chOff x="4853651" y="5376175"/>
                    <a:chExt cx="433887" cy="206919"/>
                  </a:xfrm>
                </p:grpSpPr>
                <p:sp>
                  <p:nvSpPr>
                    <p:cNvPr id="47" name="Snip Same Side Corner Rectangle 46"/>
                    <p:cNvSpPr/>
                    <p:nvPr/>
                  </p:nvSpPr>
                  <p:spPr bwMode="auto">
                    <a:xfrm>
                      <a:off x="4853651" y="5376175"/>
                      <a:ext cx="433887" cy="182085"/>
                    </a:xfrm>
                    <a:prstGeom prst="snip2SameRect">
                      <a:avLst>
                        <a:gd name="adj1" fmla="val 45530"/>
                        <a:gd name="adj2" fmla="val 0"/>
                      </a:avLst>
                    </a:prstGeom>
                    <a:noFill/>
                    <a:ln w="12700">
                      <a:solidFill>
                        <a:srgbClr val="229E89"/>
                      </a:solidFill>
                      <a:round/>
                      <a:headEnd/>
                      <a:tailEnd/>
                    </a:ln>
                  </p:spPr>
                  <p:txBody>
                    <a:bodyPr rtlCol="0" anchor="ctr"/>
                    <a:lstStyle/>
                    <a:p>
                      <a:pPr algn="ctr"/>
                      <a:endParaRPr lang="en-US" dirty="0">
                        <a:solidFill>
                          <a:srgbClr val="00B050"/>
                        </a:solidFill>
                      </a:endParaRPr>
                    </a:p>
                  </p:txBody>
                </p:sp>
                <p:sp>
                  <p:nvSpPr>
                    <p:cNvPr id="48" name="TextBox 47"/>
                    <p:cNvSpPr txBox="1"/>
                    <p:nvPr/>
                  </p:nvSpPr>
                  <p:spPr>
                    <a:xfrm>
                      <a:off x="4872965" y="5393070"/>
                      <a:ext cx="393168" cy="1900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600" dirty="0">
                          <a:solidFill>
                            <a:prstClr val="black"/>
                          </a:solidFill>
                        </a:rPr>
                        <a:t>API</a:t>
                      </a:r>
                    </a:p>
                  </p:txBody>
                </p:sp>
              </p:grpSp>
              <p:grpSp>
                <p:nvGrpSpPr>
                  <p:cNvPr id="44" name="Group 43"/>
                  <p:cNvGrpSpPr/>
                  <p:nvPr/>
                </p:nvGrpSpPr>
                <p:grpSpPr>
                  <a:xfrm>
                    <a:off x="4853651" y="5606306"/>
                    <a:ext cx="433887" cy="190024"/>
                    <a:chOff x="4853651" y="5606306"/>
                    <a:chExt cx="433887" cy="190024"/>
                  </a:xfrm>
                </p:grpSpPr>
                <p:sp>
                  <p:nvSpPr>
                    <p:cNvPr id="45" name="Snip Same Side Corner Rectangle 44"/>
                    <p:cNvSpPr/>
                    <p:nvPr/>
                  </p:nvSpPr>
                  <p:spPr bwMode="auto">
                    <a:xfrm>
                      <a:off x="4853651" y="5608887"/>
                      <a:ext cx="433887" cy="182085"/>
                    </a:xfrm>
                    <a:prstGeom prst="snip2SameRect">
                      <a:avLst>
                        <a:gd name="adj1" fmla="val 45530"/>
                        <a:gd name="adj2" fmla="val 0"/>
                      </a:avLst>
                    </a:prstGeom>
                    <a:noFill/>
                    <a:ln w="12700">
                      <a:solidFill>
                        <a:srgbClr val="229E89"/>
                      </a:solidFill>
                      <a:round/>
                      <a:headEnd/>
                      <a:tailEnd/>
                    </a:ln>
                  </p:spPr>
                  <p:txBody>
                    <a:bodyPr rtlCol="0" anchor="ctr"/>
                    <a:lstStyle/>
                    <a:p>
                      <a:pPr algn="ctr"/>
                      <a:endParaRPr lang="en-US" dirty="0">
                        <a:solidFill>
                          <a:srgbClr val="00B050"/>
                        </a:solidFill>
                      </a:endParaRPr>
                    </a:p>
                  </p:txBody>
                </p:sp>
                <p:sp>
                  <p:nvSpPr>
                    <p:cNvPr id="46" name="TextBox 45"/>
                    <p:cNvSpPr txBox="1"/>
                    <p:nvPr/>
                  </p:nvSpPr>
                  <p:spPr>
                    <a:xfrm>
                      <a:off x="4867588" y="5606306"/>
                      <a:ext cx="406012" cy="19002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600" dirty="0">
                          <a:solidFill>
                            <a:prstClr val="black"/>
                          </a:solidFill>
                        </a:rPr>
                        <a:t>API</a:t>
                      </a:r>
                    </a:p>
                  </p:txBody>
                </p:sp>
              </p:grpSp>
            </p:grpSp>
          </p:grpSp>
          <p:sp>
            <p:nvSpPr>
              <p:cNvPr id="40" name="Round Diagonal Corner Rectangle 39"/>
              <p:cNvSpPr/>
              <p:nvPr/>
            </p:nvSpPr>
            <p:spPr bwMode="auto">
              <a:xfrm>
                <a:off x="3797055" y="2858819"/>
                <a:ext cx="641595" cy="2171994"/>
              </a:xfrm>
              <a:prstGeom prst="round2DiagRect">
                <a:avLst/>
              </a:prstGeom>
              <a:noFill/>
              <a:ln w="12700" cmpd="dbl">
                <a:solidFill>
                  <a:schemeClr val="accent3">
                    <a:lumMod val="60000"/>
                    <a:lumOff val="40000"/>
                  </a:schemeClr>
                </a:solidFill>
                <a:round/>
                <a:headEnd/>
                <a:tailEnd/>
              </a:ln>
            </p:spPr>
            <p:txBody>
              <a:bodyPr rtlCol="0" anchor="ctr"/>
              <a:lstStyle/>
              <a:p>
                <a:pPr algn="ctr"/>
                <a:endParaRPr lang="en-US" dirty="0">
                  <a:solidFill>
                    <a:prstClr val="black"/>
                  </a:solidFill>
                </a:endParaRPr>
              </a:p>
            </p:txBody>
          </p:sp>
        </p:grpSp>
        <p:grpSp>
          <p:nvGrpSpPr>
            <p:cNvPr id="57" name="Group 56"/>
            <p:cNvGrpSpPr/>
            <p:nvPr/>
          </p:nvGrpSpPr>
          <p:grpSpPr>
            <a:xfrm>
              <a:off x="5016026" y="3047315"/>
              <a:ext cx="1025192" cy="2171994"/>
              <a:chOff x="4756188" y="1854058"/>
              <a:chExt cx="1025192" cy="2171994"/>
            </a:xfrm>
          </p:grpSpPr>
          <p:sp>
            <p:nvSpPr>
              <p:cNvPr id="58" name="Snip Diagonal Corner Rectangle 57"/>
              <p:cNvSpPr/>
              <p:nvPr/>
            </p:nvSpPr>
            <p:spPr bwMode="auto">
              <a:xfrm>
                <a:off x="4844753" y="1854058"/>
                <a:ext cx="813648" cy="2171994"/>
              </a:xfrm>
              <a:prstGeom prst="snip2DiagRect">
                <a:avLst/>
              </a:prstGeom>
              <a:noFill/>
              <a:ln w="12700">
                <a:solidFill>
                  <a:schemeClr val="accent3">
                    <a:lumMod val="60000"/>
                    <a:lumOff val="40000"/>
                  </a:schemeClr>
                </a:solidFill>
                <a:round/>
                <a:headEnd/>
                <a:tailEnd/>
              </a:ln>
            </p:spPr>
            <p:txBody>
              <a:bodyPr rtlCol="0" anchor="ctr"/>
              <a:lstStyle/>
              <a:p>
                <a:pPr algn="ctr"/>
                <a:endParaRPr lang="en-US" dirty="0">
                  <a:solidFill>
                    <a:prstClr val="black"/>
                  </a:solidFill>
                </a:endParaRPr>
              </a:p>
            </p:txBody>
          </p:sp>
          <p:sp>
            <p:nvSpPr>
              <p:cNvPr id="59" name="TextBox 58"/>
              <p:cNvSpPr txBox="1"/>
              <p:nvPr/>
            </p:nvSpPr>
            <p:spPr>
              <a:xfrm>
                <a:off x="4816049" y="2391527"/>
                <a:ext cx="813648" cy="380047"/>
              </a:xfrm>
              <a:prstGeom prst="rect">
                <a:avLst/>
              </a:prstGeom>
              <a:noFill/>
            </p:spPr>
            <p:txBody>
              <a:bodyPr wrap="square" rtlCol="0">
                <a:spAutoFit/>
              </a:bodyPr>
              <a:lstStyle/>
              <a:p>
                <a:pPr algn="ctr"/>
                <a:r>
                  <a:rPr lang="en-US" dirty="0">
                    <a:solidFill>
                      <a:prstClr val="black"/>
                    </a:solidFill>
                  </a:rPr>
                  <a:t>ETL</a:t>
                </a:r>
              </a:p>
            </p:txBody>
          </p:sp>
          <p:sp>
            <p:nvSpPr>
              <p:cNvPr id="60" name="TextBox 59"/>
              <p:cNvSpPr txBox="1"/>
              <p:nvPr/>
            </p:nvSpPr>
            <p:spPr>
              <a:xfrm>
                <a:off x="4756188" y="2765516"/>
                <a:ext cx="1025192" cy="498812"/>
              </a:xfrm>
              <a:prstGeom prst="rect">
                <a:avLst/>
              </a:prstGeom>
              <a:noFill/>
            </p:spPr>
            <p:txBody>
              <a:bodyPr wrap="square" rtlCol="0">
                <a:spAutoFit/>
              </a:bodyPr>
              <a:lstStyle/>
              <a:p>
                <a:pPr algn="ctr"/>
                <a:r>
                  <a:rPr lang="en-US" sz="850" dirty="0">
                    <a:solidFill>
                      <a:prstClr val="black"/>
                    </a:solidFill>
                  </a:rPr>
                  <a:t>Extraction</a:t>
                </a:r>
              </a:p>
              <a:p>
                <a:pPr algn="ctr"/>
                <a:r>
                  <a:rPr lang="en-US" sz="850" dirty="0">
                    <a:solidFill>
                      <a:prstClr val="black"/>
                    </a:solidFill>
                  </a:rPr>
                  <a:t>Transformation</a:t>
                </a:r>
              </a:p>
              <a:p>
                <a:pPr algn="ctr"/>
                <a:r>
                  <a:rPr lang="en-US" sz="850" dirty="0">
                    <a:solidFill>
                      <a:prstClr val="black"/>
                    </a:solidFill>
                  </a:rPr>
                  <a:t>Loading</a:t>
                </a:r>
              </a:p>
            </p:txBody>
          </p:sp>
        </p:grpSp>
        <p:sp>
          <p:nvSpPr>
            <p:cNvPr id="61" name="Down Arrow 60"/>
            <p:cNvSpPr/>
            <p:nvPr/>
          </p:nvSpPr>
          <p:spPr bwMode="auto">
            <a:xfrm rot="16200000">
              <a:off x="4774030" y="4070695"/>
              <a:ext cx="162927" cy="251728"/>
            </a:xfrm>
            <a:prstGeom prst="downArrow">
              <a:avLst/>
            </a:prstGeom>
            <a:noFill/>
            <a:ln w="6350">
              <a:solidFill>
                <a:schemeClr val="accent3">
                  <a:lumMod val="75000"/>
                </a:schemeClr>
              </a:solidFill>
              <a:prstDash val="solid"/>
              <a:round/>
              <a:headEnd/>
              <a:tailEnd/>
            </a:ln>
          </p:spPr>
          <p:txBody>
            <a:bodyPr rtlCol="0" anchor="ctr"/>
            <a:lstStyle/>
            <a:p>
              <a:pPr algn="ctr"/>
              <a:endParaRPr lang="en-US" dirty="0">
                <a:solidFill>
                  <a:prstClr val="black"/>
                </a:solidFill>
              </a:endParaRPr>
            </a:p>
          </p:txBody>
        </p:sp>
        <p:sp>
          <p:nvSpPr>
            <p:cNvPr id="62" name="Down Arrow 61"/>
            <p:cNvSpPr/>
            <p:nvPr/>
          </p:nvSpPr>
          <p:spPr bwMode="auto">
            <a:xfrm rot="16200000">
              <a:off x="6062783" y="4067352"/>
              <a:ext cx="162927" cy="251728"/>
            </a:xfrm>
            <a:prstGeom prst="downArrow">
              <a:avLst/>
            </a:prstGeom>
            <a:noFill/>
            <a:ln w="6350">
              <a:solidFill>
                <a:schemeClr val="accent3">
                  <a:lumMod val="75000"/>
                </a:schemeClr>
              </a:solidFill>
              <a:prstDash val="solid"/>
              <a:round/>
              <a:headEnd/>
              <a:tailEnd/>
            </a:ln>
          </p:spPr>
          <p:txBody>
            <a:bodyPr rtlCol="0" anchor="ctr"/>
            <a:lstStyle/>
            <a:p>
              <a:pPr algn="ctr"/>
              <a:endParaRPr lang="en-US" dirty="0">
                <a:solidFill>
                  <a:prstClr val="black"/>
                </a:solidFill>
              </a:endParaRPr>
            </a:p>
          </p:txBody>
        </p:sp>
        <p:sp>
          <p:nvSpPr>
            <p:cNvPr id="63" name="Down Arrow 62"/>
            <p:cNvSpPr/>
            <p:nvPr/>
          </p:nvSpPr>
          <p:spPr bwMode="auto">
            <a:xfrm rot="16200000">
              <a:off x="8304048" y="4064880"/>
              <a:ext cx="162927" cy="251728"/>
            </a:xfrm>
            <a:prstGeom prst="downArrow">
              <a:avLst/>
            </a:prstGeom>
            <a:noFill/>
            <a:ln w="6350">
              <a:solidFill>
                <a:schemeClr val="accent3">
                  <a:lumMod val="75000"/>
                </a:schemeClr>
              </a:solidFill>
              <a:prstDash val="solid"/>
              <a:round/>
              <a:headEnd/>
              <a:tailEnd/>
            </a:ln>
          </p:spPr>
          <p:txBody>
            <a:bodyPr rtlCol="0" anchor="ctr"/>
            <a:lstStyle/>
            <a:p>
              <a:pPr algn="ctr"/>
              <a:endParaRPr lang="en-US" dirty="0">
                <a:solidFill>
                  <a:prstClr val="black"/>
                </a:solidFill>
              </a:endParaRPr>
            </a:p>
          </p:txBody>
        </p:sp>
        <p:sp>
          <p:nvSpPr>
            <p:cNvPr id="64" name="TextBox 63"/>
            <p:cNvSpPr txBox="1"/>
            <p:nvPr/>
          </p:nvSpPr>
          <p:spPr>
            <a:xfrm>
              <a:off x="7998944" y="4286706"/>
              <a:ext cx="979858" cy="205859"/>
            </a:xfrm>
            <a:prstGeom prst="rect">
              <a:avLst/>
            </a:prstGeom>
            <a:noFill/>
          </p:spPr>
          <p:txBody>
            <a:bodyPr wrap="square" rtlCol="0">
              <a:spAutoFit/>
            </a:bodyPr>
            <a:lstStyle/>
            <a:p>
              <a:pPr algn="ctr"/>
              <a:r>
                <a:rPr lang="en-US" sz="700" dirty="0">
                  <a:solidFill>
                    <a:prstClr val="black"/>
                  </a:solidFill>
                </a:rPr>
                <a:t>  To dashboards</a:t>
              </a:r>
            </a:p>
          </p:txBody>
        </p:sp>
        <p:grpSp>
          <p:nvGrpSpPr>
            <p:cNvPr id="65" name="Group 64"/>
            <p:cNvGrpSpPr/>
            <p:nvPr/>
          </p:nvGrpSpPr>
          <p:grpSpPr>
            <a:xfrm>
              <a:off x="6286620" y="3047315"/>
              <a:ext cx="1877775" cy="2280454"/>
              <a:chOff x="6033623" y="1881024"/>
              <a:chExt cx="1524099" cy="2266209"/>
            </a:xfrm>
          </p:grpSpPr>
          <p:sp>
            <p:nvSpPr>
              <p:cNvPr id="66" name="Flowchart: Magnetic Disk 65"/>
              <p:cNvSpPr/>
              <p:nvPr/>
            </p:nvSpPr>
            <p:spPr bwMode="auto">
              <a:xfrm>
                <a:off x="6059659" y="1881024"/>
                <a:ext cx="1489244" cy="2266209"/>
              </a:xfrm>
              <a:prstGeom prst="flowChartMagneticDisk">
                <a:avLst/>
              </a:prstGeom>
              <a:solidFill>
                <a:srgbClr val="C00000">
                  <a:alpha val="42000"/>
                </a:srgbClr>
              </a:solidFill>
              <a:ln w="12700">
                <a:solidFill>
                  <a:schemeClr val="bg1">
                    <a:lumMod val="95000"/>
                  </a:schemeClr>
                </a:solidFill>
                <a:round/>
                <a:headEnd/>
                <a:tailEnd/>
              </a:ln>
            </p:spPr>
            <p:txBody>
              <a:bodyPr rtlCol="0" anchor="ctr"/>
              <a:lstStyle/>
              <a:p>
                <a:pPr algn="ctr"/>
                <a:endParaRPr lang="en-US" sz="900" dirty="0">
                  <a:solidFill>
                    <a:prstClr val="black"/>
                  </a:solidFill>
                </a:endParaRPr>
              </a:p>
            </p:txBody>
          </p:sp>
          <p:grpSp>
            <p:nvGrpSpPr>
              <p:cNvPr id="67" name="Group 66"/>
              <p:cNvGrpSpPr/>
              <p:nvPr/>
            </p:nvGrpSpPr>
            <p:grpSpPr>
              <a:xfrm>
                <a:off x="6259842" y="3102902"/>
                <a:ext cx="1152716" cy="488246"/>
                <a:chOff x="5278392" y="4428661"/>
                <a:chExt cx="899039" cy="175222"/>
              </a:xfrm>
            </p:grpSpPr>
            <p:pic>
              <p:nvPicPr>
                <p:cNvPr id="74" name="Picture 73"/>
                <p:cNvPicPr>
                  <a:picLocks noChangeAspect="1"/>
                </p:cNvPicPr>
                <p:nvPr/>
              </p:nvPicPr>
              <p:blipFill>
                <a:blip r:embed="rId13">
                  <a:duotone>
                    <a:prstClr val="black"/>
                    <a:schemeClr val="accent6">
                      <a:lumMod val="50000"/>
                      <a:tint val="45000"/>
                      <a:satMod val="400000"/>
                    </a:schemeClr>
                  </a:duotone>
                </a:blip>
                <a:stretch>
                  <a:fillRect/>
                </a:stretch>
              </p:blipFill>
              <p:spPr>
                <a:xfrm>
                  <a:off x="5278392" y="4501972"/>
                  <a:ext cx="189959" cy="101911"/>
                </a:xfrm>
                <a:prstGeom prst="rect">
                  <a:avLst/>
                </a:prstGeom>
              </p:spPr>
            </p:pic>
            <p:pic>
              <p:nvPicPr>
                <p:cNvPr id="75" name="Picture 74"/>
                <p:cNvPicPr>
                  <a:picLocks noChangeAspect="1"/>
                </p:cNvPicPr>
                <p:nvPr/>
              </p:nvPicPr>
              <p:blipFill>
                <a:blip r:embed="rId13">
                  <a:duotone>
                    <a:prstClr val="black"/>
                    <a:schemeClr val="accent6">
                      <a:lumMod val="50000"/>
                      <a:tint val="45000"/>
                      <a:satMod val="400000"/>
                    </a:schemeClr>
                  </a:duotone>
                </a:blip>
                <a:stretch>
                  <a:fillRect/>
                </a:stretch>
              </p:blipFill>
              <p:spPr>
                <a:xfrm>
                  <a:off x="5987472" y="4507764"/>
                  <a:ext cx="189959" cy="94980"/>
                </a:xfrm>
                <a:prstGeom prst="rect">
                  <a:avLst/>
                </a:prstGeom>
              </p:spPr>
            </p:pic>
            <p:pic>
              <p:nvPicPr>
                <p:cNvPr id="76" name="Picture 75"/>
                <p:cNvPicPr>
                  <a:picLocks noChangeAspect="1"/>
                </p:cNvPicPr>
                <p:nvPr/>
              </p:nvPicPr>
              <p:blipFill>
                <a:blip r:embed="rId13">
                  <a:duotone>
                    <a:prstClr val="black"/>
                    <a:schemeClr val="accent6">
                      <a:lumMod val="50000"/>
                      <a:tint val="45000"/>
                      <a:satMod val="400000"/>
                    </a:schemeClr>
                  </a:duotone>
                </a:blip>
                <a:stretch>
                  <a:fillRect/>
                </a:stretch>
              </p:blipFill>
              <p:spPr>
                <a:xfrm>
                  <a:off x="5607478" y="4428661"/>
                  <a:ext cx="189959" cy="91180"/>
                </a:xfrm>
                <a:prstGeom prst="rect">
                  <a:avLst/>
                </a:prstGeom>
              </p:spPr>
            </p:pic>
          </p:grpSp>
          <p:pic>
            <p:nvPicPr>
              <p:cNvPr id="68" name="Picture 67"/>
              <p:cNvPicPr>
                <a:picLocks noChangeAspect="1"/>
              </p:cNvPicPr>
              <p:nvPr/>
            </p:nvPicPr>
            <p:blipFill>
              <a:blip r:embed="rId13">
                <a:duotone>
                  <a:prstClr val="black"/>
                  <a:schemeClr val="tx2">
                    <a:tint val="45000"/>
                    <a:satMod val="400000"/>
                  </a:schemeClr>
                </a:duotone>
              </a:blip>
              <a:stretch>
                <a:fillRect/>
              </a:stretch>
            </p:blipFill>
            <p:spPr>
              <a:xfrm>
                <a:off x="6580567" y="1959607"/>
                <a:ext cx="484104" cy="399112"/>
              </a:xfrm>
              <a:prstGeom prst="rect">
                <a:avLst/>
              </a:prstGeom>
            </p:spPr>
          </p:pic>
          <p:sp>
            <p:nvSpPr>
              <p:cNvPr id="69" name="TextBox 68"/>
              <p:cNvSpPr txBox="1"/>
              <p:nvPr/>
            </p:nvSpPr>
            <p:spPr>
              <a:xfrm>
                <a:off x="6681790" y="3580796"/>
                <a:ext cx="875932" cy="220310"/>
              </a:xfrm>
              <a:prstGeom prst="rect">
                <a:avLst/>
              </a:prstGeom>
              <a:noFill/>
            </p:spPr>
            <p:txBody>
              <a:bodyPr wrap="square" rtlCol="0">
                <a:spAutoFit/>
              </a:bodyPr>
              <a:lstStyle/>
              <a:p>
                <a:pPr algn="ctr"/>
                <a:r>
                  <a:rPr lang="en-US" sz="800" dirty="0">
                    <a:solidFill>
                      <a:prstClr val="black"/>
                    </a:solidFill>
                  </a:rPr>
                  <a:t>Summary data</a:t>
                </a:r>
              </a:p>
            </p:txBody>
          </p:sp>
          <p:sp>
            <p:nvSpPr>
              <p:cNvPr id="70" name="TextBox 69"/>
              <p:cNvSpPr txBox="1"/>
              <p:nvPr/>
            </p:nvSpPr>
            <p:spPr>
              <a:xfrm>
                <a:off x="6472999" y="3311258"/>
                <a:ext cx="696005" cy="220310"/>
              </a:xfrm>
              <a:prstGeom prst="rect">
                <a:avLst/>
              </a:prstGeom>
              <a:noFill/>
            </p:spPr>
            <p:txBody>
              <a:bodyPr wrap="square" rtlCol="0">
                <a:spAutoFit/>
              </a:bodyPr>
              <a:lstStyle/>
              <a:p>
                <a:pPr algn="ctr"/>
                <a:r>
                  <a:rPr lang="en-US" sz="800" dirty="0">
                    <a:solidFill>
                      <a:prstClr val="black"/>
                    </a:solidFill>
                  </a:rPr>
                  <a:t>Meta data</a:t>
                </a:r>
              </a:p>
            </p:txBody>
          </p:sp>
          <p:sp>
            <p:nvSpPr>
              <p:cNvPr id="71" name="TextBox 70"/>
              <p:cNvSpPr txBox="1"/>
              <p:nvPr/>
            </p:nvSpPr>
            <p:spPr>
              <a:xfrm>
                <a:off x="6033623" y="3591152"/>
                <a:ext cx="696005" cy="220310"/>
              </a:xfrm>
              <a:prstGeom prst="rect">
                <a:avLst/>
              </a:prstGeom>
              <a:noFill/>
            </p:spPr>
            <p:txBody>
              <a:bodyPr wrap="square" rtlCol="0">
                <a:spAutoFit/>
              </a:bodyPr>
              <a:lstStyle/>
              <a:p>
                <a:pPr algn="ctr"/>
                <a:r>
                  <a:rPr lang="en-US" sz="800" dirty="0">
                    <a:solidFill>
                      <a:prstClr val="black"/>
                    </a:solidFill>
                  </a:rPr>
                  <a:t>Raw data</a:t>
                </a:r>
              </a:p>
            </p:txBody>
          </p:sp>
          <p:sp>
            <p:nvSpPr>
              <p:cNvPr id="72" name="TextBox 71"/>
              <p:cNvSpPr txBox="1"/>
              <p:nvPr/>
            </p:nvSpPr>
            <p:spPr>
              <a:xfrm>
                <a:off x="6422440" y="2347386"/>
                <a:ext cx="829052" cy="220310"/>
              </a:xfrm>
              <a:prstGeom prst="rect">
                <a:avLst/>
              </a:prstGeom>
              <a:noFill/>
            </p:spPr>
            <p:txBody>
              <a:bodyPr wrap="square" rtlCol="0">
                <a:spAutoFit/>
              </a:bodyPr>
              <a:lstStyle/>
              <a:p>
                <a:r>
                  <a:rPr lang="en-US" sz="800" dirty="0">
                    <a:solidFill>
                      <a:prstClr val="black"/>
                    </a:solidFill>
                  </a:rPr>
                  <a:t>Historical data</a:t>
                </a:r>
              </a:p>
            </p:txBody>
          </p:sp>
          <p:cxnSp>
            <p:nvCxnSpPr>
              <p:cNvPr id="73" name="Straight Arrow Connector 72"/>
              <p:cNvCxnSpPr/>
              <p:nvPr/>
            </p:nvCxnSpPr>
            <p:spPr>
              <a:xfrm flipV="1">
                <a:off x="6804281" y="2731740"/>
                <a:ext cx="0" cy="265230"/>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77" name="Rounded Rectangle 76"/>
            <p:cNvSpPr/>
            <p:nvPr/>
          </p:nvSpPr>
          <p:spPr bwMode="auto">
            <a:xfrm>
              <a:off x="147749" y="1435139"/>
              <a:ext cx="11604075" cy="4370766"/>
            </a:xfrm>
            <a:prstGeom prst="roundRect">
              <a:avLst/>
            </a:prstGeom>
            <a:noFill/>
            <a:ln w="12700">
              <a:solidFill>
                <a:schemeClr val="accent3"/>
              </a:solidFill>
              <a:round/>
              <a:headEnd/>
              <a:tailEnd/>
            </a:ln>
          </p:spPr>
          <p:txBody>
            <a:bodyPr rtlCol="0" anchor="ctr"/>
            <a:lstStyle/>
            <a:p>
              <a:pPr algn="ctr"/>
              <a:endParaRPr lang="en-US" dirty="0">
                <a:solidFill>
                  <a:prstClr val="black"/>
                </a:solidFill>
              </a:endParaRPr>
            </a:p>
          </p:txBody>
        </p:sp>
        <p:sp>
          <p:nvSpPr>
            <p:cNvPr id="80" name="TextBox 79"/>
            <p:cNvSpPr txBox="1"/>
            <p:nvPr/>
          </p:nvSpPr>
          <p:spPr>
            <a:xfrm>
              <a:off x="3825571" y="5412958"/>
              <a:ext cx="663964" cy="205859"/>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pPr algn="ctr"/>
              <a:r>
                <a:rPr lang="en-US" sz="700" dirty="0">
                  <a:solidFill>
                    <a:prstClr val="white"/>
                  </a:solidFill>
                </a:rPr>
                <a:t>Data Sources</a:t>
              </a:r>
            </a:p>
          </p:txBody>
        </p:sp>
        <p:sp>
          <p:nvSpPr>
            <p:cNvPr id="82" name="Isosceles Triangle 81"/>
            <p:cNvSpPr>
              <a:spLocks noChangeAspect="1"/>
            </p:cNvSpPr>
            <p:nvPr/>
          </p:nvSpPr>
          <p:spPr>
            <a:xfrm rot="5400000">
              <a:off x="2009074" y="3993009"/>
              <a:ext cx="3216745" cy="388773"/>
            </a:xfrm>
            <a:prstGeom prst="triangle">
              <a:avLst/>
            </a:prstGeom>
            <a:solidFill>
              <a:schemeClr val="bg1">
                <a:lumMod val="75000"/>
              </a:schemeClr>
            </a:solidFill>
            <a:ln w="25400" cap="flat" cmpd="sng" algn="ctr">
              <a:noFill/>
              <a:prstDash val="solid"/>
            </a:ln>
            <a:effectLst/>
          </p:spPr>
          <p:txBody>
            <a:bodyPr rtlCol="0" anchor="ctr"/>
            <a:lstStyle/>
            <a:p>
              <a:pPr algn="ctr">
                <a:defRPr/>
              </a:pPr>
              <a:endParaRPr lang="en-US" kern="0">
                <a:solidFill>
                  <a:srgbClr val="FFFFFF"/>
                </a:solidFill>
              </a:endParaRPr>
            </a:p>
          </p:txBody>
        </p:sp>
        <p:sp>
          <p:nvSpPr>
            <p:cNvPr id="83" name="TextBox 82"/>
            <p:cNvSpPr txBox="1"/>
            <p:nvPr/>
          </p:nvSpPr>
          <p:spPr>
            <a:xfrm>
              <a:off x="5158249" y="5412941"/>
              <a:ext cx="692818" cy="205859"/>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pPr algn="ctr"/>
              <a:r>
                <a:rPr lang="en-US" sz="700" dirty="0">
                  <a:solidFill>
                    <a:prstClr val="white"/>
                  </a:solidFill>
                </a:rPr>
                <a:t>Staging tables</a:t>
              </a:r>
            </a:p>
          </p:txBody>
        </p:sp>
        <p:sp>
          <p:nvSpPr>
            <p:cNvPr id="84" name="TextBox 83"/>
            <p:cNvSpPr txBox="1"/>
            <p:nvPr/>
          </p:nvSpPr>
          <p:spPr>
            <a:xfrm>
              <a:off x="6937934" y="5413944"/>
              <a:ext cx="554959" cy="205859"/>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pPr algn="ctr"/>
              <a:r>
                <a:rPr lang="en-US" sz="700" dirty="0">
                  <a:solidFill>
                    <a:prstClr val="white"/>
                  </a:solidFill>
                </a:rPr>
                <a:t>Data mart</a:t>
              </a:r>
            </a:p>
          </p:txBody>
        </p:sp>
      </p:grpSp>
      <p:sp>
        <p:nvSpPr>
          <p:cNvPr id="85" name="Title 1"/>
          <p:cNvSpPr txBox="1">
            <a:spLocks/>
          </p:cNvSpPr>
          <p:nvPr/>
        </p:nvSpPr>
        <p:spPr>
          <a:xfrm>
            <a:off x="271928" y="-58105"/>
            <a:ext cx="11538594" cy="616295"/>
          </a:xfrm>
          <a:prstGeom prst="rect">
            <a:avLst/>
          </a:prstGeom>
        </p:spPr>
        <p:txBody>
          <a:bodyPr vert="horz" lIns="0" tIns="0" rIns="0" bIns="0" rtlCol="0" anchor="ctr" anchorCtr="0">
            <a:noAutofit/>
          </a:bodyPr>
          <a:lstStyle>
            <a:lvl1pPr algn="l" defTabSz="914400" rtl="0" eaLnBrk="1" latinLnBrk="0" hangingPunct="1">
              <a:lnSpc>
                <a:spcPct val="100000"/>
              </a:lnSpc>
              <a:spcBef>
                <a:spcPct val="0"/>
              </a:spcBef>
              <a:buNone/>
              <a:defRPr sz="3000" b="1" kern="1200">
                <a:solidFill>
                  <a:schemeClr val="tx1"/>
                </a:solidFill>
                <a:latin typeface="+mj-lt"/>
                <a:ea typeface="+mj-ea"/>
                <a:cs typeface="+mj-cs"/>
              </a:defRPr>
            </a:lvl1pPr>
          </a:lstStyle>
          <a:p>
            <a:r>
              <a:rPr lang="en-GB" sz="2800" noProof="1">
                <a:solidFill>
                  <a:srgbClr val="808080">
                    <a:lumMod val="75000"/>
                  </a:srgbClr>
                </a:solidFill>
              </a:rPr>
              <a:t>Case Study: Digial Metrics Data Platform</a:t>
            </a:r>
            <a:endParaRPr lang="en-US" sz="2800" dirty="0">
              <a:solidFill>
                <a:srgbClr val="808080">
                  <a:lumMod val="75000"/>
                </a:srgbClr>
              </a:solidFill>
            </a:endParaRPr>
          </a:p>
        </p:txBody>
      </p:sp>
      <p:grpSp>
        <p:nvGrpSpPr>
          <p:cNvPr id="3" name="Group 2"/>
          <p:cNvGrpSpPr/>
          <p:nvPr/>
        </p:nvGrpSpPr>
        <p:grpSpPr>
          <a:xfrm>
            <a:off x="227386" y="718111"/>
            <a:ext cx="11537952" cy="1867528"/>
            <a:chOff x="246672" y="1901898"/>
            <a:chExt cx="11539455" cy="1867771"/>
          </a:xfrm>
        </p:grpSpPr>
        <p:sp>
          <p:nvSpPr>
            <p:cNvPr id="86" name="Rectangle 5"/>
            <p:cNvSpPr>
              <a:spLocks noChangeArrowheads="1"/>
            </p:cNvSpPr>
            <p:nvPr/>
          </p:nvSpPr>
          <p:spPr bwMode="gray">
            <a:xfrm>
              <a:off x="4026611" y="2375567"/>
              <a:ext cx="3657124" cy="1385358"/>
            </a:xfrm>
            <a:prstGeom prst="roundRect">
              <a:avLst>
                <a:gd name="adj" fmla="val 0"/>
              </a:avLst>
            </a:prstGeom>
            <a:gradFill flip="none" rotWithShape="1">
              <a:gsLst>
                <a:gs pos="0">
                  <a:srgbClr val="E6E6E6"/>
                </a:gs>
                <a:gs pos="100000">
                  <a:srgbClr val="D7D7D7"/>
                </a:gs>
              </a:gsLst>
              <a:lin ang="2700000" scaled="1"/>
              <a:tileRect/>
            </a:gradFill>
            <a:ln w="12700">
              <a:solidFill>
                <a:srgbClr val="FFFFFF"/>
              </a:solidFill>
              <a:miter lim="800000"/>
              <a:headEnd/>
              <a:tailEnd/>
            </a:ln>
            <a:effectLst/>
          </p:spPr>
          <p:txBody>
            <a:bodyPr lIns="107972" tIns="107972" rIns="143962" bIns="71982"/>
            <a:lstStyle/>
            <a:p>
              <a:pPr marL="109516" indent="-109516" algn="just">
                <a:spcAft>
                  <a:spcPts val="1200"/>
                </a:spcAft>
                <a:buFont typeface="Arial" pitchFamily="34" charset="0"/>
                <a:buChar char="•"/>
              </a:pPr>
              <a:r>
                <a:rPr lang="en-US" sz="1200" dirty="0">
                  <a:solidFill>
                    <a:srgbClr val="F8F8F8">
                      <a:lumMod val="25000"/>
                    </a:srgbClr>
                  </a:solidFill>
                </a:rPr>
                <a:t>Integrated data from five different data sources and built 11 comprehensive interlinked dashboards that give both a snapshot view and a deep dive view of their trademarks’/brands’ online presence, content marketing messages, customer perception and campaigns’ performance within their portfolio &amp; against their competitors.</a:t>
              </a:r>
            </a:p>
            <a:p>
              <a:pPr marL="109516" indent="-109516" algn="just">
                <a:spcAft>
                  <a:spcPts val="1200"/>
                </a:spcAft>
                <a:buFont typeface="Arial" pitchFamily="34" charset="0"/>
                <a:buChar char="•"/>
              </a:pPr>
              <a:endParaRPr lang="en-US" sz="1200" dirty="0">
                <a:solidFill>
                  <a:srgbClr val="000000"/>
                </a:solidFill>
                <a:cs typeface="Calibri" pitchFamily="34" charset="0"/>
              </a:endParaRPr>
            </a:p>
          </p:txBody>
        </p:sp>
        <p:sp>
          <p:nvSpPr>
            <p:cNvPr id="87" name="Rectangle 5"/>
            <p:cNvSpPr>
              <a:spLocks noChangeArrowheads="1"/>
            </p:cNvSpPr>
            <p:nvPr/>
          </p:nvSpPr>
          <p:spPr bwMode="gray">
            <a:xfrm>
              <a:off x="7808822" y="2375564"/>
              <a:ext cx="3780570" cy="1361638"/>
            </a:xfrm>
            <a:prstGeom prst="roundRect">
              <a:avLst>
                <a:gd name="adj" fmla="val 0"/>
              </a:avLst>
            </a:prstGeom>
            <a:gradFill flip="none" rotWithShape="1">
              <a:gsLst>
                <a:gs pos="0">
                  <a:srgbClr val="E6E6E6"/>
                </a:gs>
                <a:gs pos="100000">
                  <a:srgbClr val="D7D7D7"/>
                </a:gs>
              </a:gsLst>
              <a:lin ang="2700000" scaled="1"/>
              <a:tileRect/>
            </a:gradFill>
            <a:ln w="12700">
              <a:solidFill>
                <a:srgbClr val="FFFFFF"/>
              </a:solidFill>
              <a:miter lim="800000"/>
              <a:headEnd/>
              <a:tailEnd/>
            </a:ln>
            <a:effectLst/>
          </p:spPr>
          <p:txBody>
            <a:bodyPr lIns="107972" tIns="107972" rIns="143962" bIns="71982"/>
            <a:lstStyle/>
            <a:p>
              <a:pPr marL="109516" indent="-109516" algn="just">
                <a:spcAft>
                  <a:spcPts val="600"/>
                </a:spcAft>
                <a:buFont typeface="Arial" pitchFamily="34" charset="0"/>
                <a:buChar char="•"/>
              </a:pPr>
              <a:r>
                <a:rPr lang="en-US" sz="1200" dirty="0">
                  <a:solidFill>
                    <a:srgbClr val="F8F8F8">
                      <a:lumMod val="25000"/>
                    </a:srgbClr>
                  </a:solidFill>
                </a:rPr>
                <a:t>Automated real-time business intelligence application provided the client an opportunity to view their brands’ social &amp; digital marketing efforts in visually appealing &amp; feature-rich Tableau dashboards.</a:t>
              </a:r>
            </a:p>
            <a:p>
              <a:pPr marL="109516" indent="-109516" algn="just">
                <a:spcAft>
                  <a:spcPts val="600"/>
                </a:spcAft>
                <a:buFont typeface="Arial" pitchFamily="34" charset="0"/>
                <a:buChar char="•"/>
              </a:pPr>
              <a:endParaRPr lang="en-US" sz="1200" dirty="0">
                <a:solidFill>
                  <a:prstClr val="black"/>
                </a:solidFill>
                <a:cs typeface="Calibri" pitchFamily="34" charset="0"/>
              </a:endParaRPr>
            </a:p>
          </p:txBody>
        </p:sp>
        <p:sp>
          <p:nvSpPr>
            <p:cNvPr id="88" name="Rectangle 5"/>
            <p:cNvSpPr>
              <a:spLocks noChangeArrowheads="1"/>
            </p:cNvSpPr>
            <p:nvPr/>
          </p:nvSpPr>
          <p:spPr bwMode="gray">
            <a:xfrm>
              <a:off x="246672" y="2375567"/>
              <a:ext cx="3657124" cy="1394102"/>
            </a:xfrm>
            <a:prstGeom prst="roundRect">
              <a:avLst>
                <a:gd name="adj" fmla="val 0"/>
              </a:avLst>
            </a:prstGeom>
            <a:gradFill flip="none" rotWithShape="1">
              <a:gsLst>
                <a:gs pos="0">
                  <a:srgbClr val="E6E6E6"/>
                </a:gs>
                <a:gs pos="100000">
                  <a:srgbClr val="D7D7D7"/>
                </a:gs>
              </a:gsLst>
              <a:lin ang="2700000" scaled="1"/>
              <a:tileRect/>
            </a:gradFill>
            <a:ln w="12700">
              <a:solidFill>
                <a:srgbClr val="FFFFFF"/>
              </a:solidFill>
              <a:miter lim="800000"/>
              <a:headEnd/>
              <a:tailEnd/>
            </a:ln>
            <a:effectLst/>
          </p:spPr>
          <p:txBody>
            <a:bodyPr lIns="107972" tIns="107972" rIns="143962" bIns="71982"/>
            <a:lstStyle/>
            <a:p>
              <a:pPr algn="just">
                <a:spcAft>
                  <a:spcPts val="600"/>
                </a:spcAft>
              </a:pPr>
              <a:r>
                <a:rPr lang="en-US" sz="1200" dirty="0">
                  <a:solidFill>
                    <a:srgbClr val="F8F8F8">
                      <a:lumMod val="25000"/>
                    </a:srgbClr>
                  </a:solidFill>
                </a:rPr>
                <a:t>Single-viewed automated  real-time application that enables  CXOs to make quick data-driven insights from a company’s digital &amp; social marketing efforts that cut across their Paid, Earned &amp; Owned media spectrums.</a:t>
              </a:r>
            </a:p>
            <a:p>
              <a:pPr algn="just">
                <a:spcAft>
                  <a:spcPts val="600"/>
                </a:spcAft>
              </a:pPr>
              <a:endParaRPr lang="en-US" sz="1200" dirty="0">
                <a:solidFill>
                  <a:srgbClr val="000000"/>
                </a:solidFill>
                <a:cs typeface="Calibri" pitchFamily="34" charset="0"/>
              </a:endParaRPr>
            </a:p>
          </p:txBody>
        </p:sp>
        <p:graphicFrame>
          <p:nvGraphicFramePr>
            <p:cNvPr id="89" name="SmartArt Placeholder 4"/>
            <p:cNvGraphicFramePr>
              <a:graphicFrameLocks/>
            </p:cNvGraphicFramePr>
            <p:nvPr>
              <p:extLst/>
            </p:nvPr>
          </p:nvGraphicFramePr>
          <p:xfrm>
            <a:off x="246673" y="1901898"/>
            <a:ext cx="11539454" cy="452913"/>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spTree>
    <p:extLst>
      <p:ext uri="{BB962C8B-B14F-4D97-AF65-F5344CB8AC3E}">
        <p14:creationId xmlns:p14="http://schemas.microsoft.com/office/powerpoint/2010/main" val="4590483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CMG White">
    <a:dk1>
      <a:srgbClr val="000000"/>
    </a:dk1>
    <a:lt1>
      <a:srgbClr val="FFFFFF"/>
    </a:lt1>
    <a:dk2>
      <a:srgbClr val="0072C6"/>
    </a:dk2>
    <a:lt2>
      <a:srgbClr val="F2F2F2"/>
    </a:lt2>
    <a:accent1>
      <a:srgbClr val="00AEEF"/>
    </a:accent1>
    <a:accent2>
      <a:srgbClr val="8CC600"/>
    </a:accent2>
    <a:accent3>
      <a:srgbClr val="FF8A00"/>
    </a:accent3>
    <a:accent4>
      <a:srgbClr val="FF0097"/>
    </a:accent4>
    <a:accent5>
      <a:srgbClr val="0071BC"/>
    </a:accent5>
    <a:accent6>
      <a:srgbClr val="910091"/>
    </a:accent6>
    <a:hlink>
      <a:srgbClr val="3F3F3F"/>
    </a:hlink>
    <a:folHlink>
      <a:srgbClr val="3F3F3F"/>
    </a:folHlink>
  </a:clrScheme>
  <a:fontScheme name="Custom 1">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12</TotalTime>
  <Words>5222</Words>
  <Application>Microsoft Office PowerPoint</Application>
  <PresentationFormat>Widescreen</PresentationFormat>
  <Paragraphs>848</Paragraphs>
  <Slides>27</Slides>
  <Notes>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27</vt:i4>
      </vt:variant>
    </vt:vector>
  </HeadingPairs>
  <TitlesOfParts>
    <vt:vector size="40" baseType="lpstr">
      <vt:lpstr>Agency FB</vt:lpstr>
      <vt:lpstr>Aharoni</vt:lpstr>
      <vt:lpstr>Arial</vt:lpstr>
      <vt:lpstr>Asap</vt:lpstr>
      <vt:lpstr>Calibri</vt:lpstr>
      <vt:lpstr>Calibri Light</vt:lpstr>
      <vt:lpstr>Century Gothic</vt:lpstr>
      <vt:lpstr>Segoe UI</vt:lpstr>
      <vt:lpstr>Segoe UI Black</vt:lpstr>
      <vt:lpstr>Segoe UI Light</vt:lpstr>
      <vt:lpstr>Tahoma</vt:lpstr>
      <vt:lpstr>Wingdings</vt:lpstr>
      <vt:lpstr>Office Theme</vt:lpstr>
      <vt:lpstr>PowerPoint Presentation</vt:lpstr>
      <vt:lpstr>Inventory Metrics Measurements and Reporting for a leading Beverage Company</vt:lpstr>
      <vt:lpstr>PowerPoint Presentation</vt:lpstr>
      <vt:lpstr>PowerPoint Presentation</vt:lpstr>
      <vt:lpstr>PowerPoint Presentation</vt:lpstr>
      <vt:lpstr>Marketing Spend Optimization- Media Mix Modelling</vt:lpstr>
      <vt:lpstr>Marketing Spend Optimization- Media Mix Modelling</vt:lpstr>
      <vt:lpstr>PowerPoint Presentation</vt:lpstr>
      <vt:lpstr>PowerPoint Presentation</vt:lpstr>
      <vt:lpstr>PowerPoint Presentation</vt:lpstr>
      <vt:lpstr>PowerPoint Presentation</vt:lpstr>
      <vt:lpstr>PowerPoint Presentation</vt:lpstr>
      <vt:lpstr>PowerPoint Presentation</vt:lpstr>
      <vt:lpstr>Ad Wear-In Analysis for a Leading Software Giant</vt:lpstr>
      <vt:lpstr>Opportunity Space study for New Product Launch</vt:lpstr>
      <vt:lpstr>Identification of emerging snack trends for New Product Development</vt:lpstr>
      <vt:lpstr>Recommendation engine for SKU replenishment in Supply Chain</vt:lpstr>
      <vt:lpstr>PowerPoint Presentation</vt:lpstr>
      <vt:lpstr>PowerPoint Presentation</vt:lpstr>
      <vt:lpstr>PowerPoint Presentation</vt:lpstr>
      <vt:lpstr>PowerPoint Presentation</vt:lpstr>
      <vt:lpstr>Demand Forecasting for a Leading Beverage Manufacturer</vt:lpstr>
      <vt:lpstr>Inventory Metrics Measurements and Reporting for a leading Beverage Manufacturers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Vamsikrishna Juturu</dc:creator>
  <cp:lastModifiedBy>Siva Palanisamy</cp:lastModifiedBy>
  <cp:revision>2</cp:revision>
  <dcterms:created xsi:type="dcterms:W3CDTF">2016-03-24T05:58:13Z</dcterms:created>
  <dcterms:modified xsi:type="dcterms:W3CDTF">2018-08-14T05:47:11Z</dcterms:modified>
</cp:coreProperties>
</file>